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890" r:id="rId2"/>
    <p:sldId id="891" r:id="rId3"/>
    <p:sldId id="892" r:id="rId4"/>
    <p:sldId id="893" r:id="rId5"/>
    <p:sldId id="894" r:id="rId6"/>
    <p:sldId id="897" r:id="rId7"/>
    <p:sldId id="941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895" r:id="rId17"/>
    <p:sldId id="896" r:id="rId18"/>
    <p:sldId id="907" r:id="rId19"/>
    <p:sldId id="908" r:id="rId20"/>
    <p:sldId id="909" r:id="rId21"/>
    <p:sldId id="911" r:id="rId22"/>
    <p:sldId id="912" r:id="rId23"/>
    <p:sldId id="913" r:id="rId24"/>
    <p:sldId id="914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42" r:id="rId42"/>
    <p:sldId id="943" r:id="rId43"/>
    <p:sldId id="944" r:id="rId44"/>
    <p:sldId id="946" r:id="rId45"/>
    <p:sldId id="884" r:id="rId46"/>
    <p:sldId id="401" r:id="rId47"/>
    <p:sldId id="494" r:id="rId48"/>
    <p:sldId id="495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363070-CACD-43FD-B463-ED0DFDDFC6C4}">
          <p14:sldIdLst>
            <p14:sldId id="890"/>
            <p14:sldId id="891"/>
            <p14:sldId id="892"/>
          </p14:sldIdLst>
        </p14:section>
        <p14:section name="Joins" id="{37A91CEB-B693-486C-B3AA-D9C20DB818A3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Subqueries" id="{2DC84E66-9785-4F7E-8C82-A9299BA1CC0B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F4BCC8D1-EBD7-4770-B65B-9C8565699687}">
          <p14:sldIdLst>
            <p14:sldId id="931"/>
            <p14:sldId id="932"/>
            <p14:sldId id="933"/>
          </p14:sldIdLst>
        </p14:section>
        <p14:section name="Temporary Tables" id="{EC6DF77A-EFAC-4B3C-8C98-266FC590CC7F}">
          <p14:sldIdLst>
            <p14:sldId id="942"/>
            <p14:sldId id="943"/>
            <p14:sldId id="944"/>
            <p14:sldId id="946"/>
          </p14:sldIdLst>
        </p14:section>
        <p14:section name="Conclusion" id="{AE520A68-13C9-419B-9D15-F00870203C0A}">
          <p14:sldIdLst>
            <p14:sldId id="88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D5FBD-FF0C-47F1-8AA3-4CFCC20214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F240E-29E0-449F-8D31-E288DBECA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56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855E6A-68AC-45CA-85C2-D321BBF61D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75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F22494-42E3-4A41-8DAF-AD85D5ECF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629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18B940-8DA2-4704-901C-B58FD70C2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1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DE8B01-8AE6-4B7D-992B-AB7F953598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65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D3C07-19C6-4924-B0D3-453A666CE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522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420C0F-E1F2-426D-92FC-20B67FFB1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280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D954A-70ED-4C5E-87FA-FA0247A862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02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0C62BB-8F9F-42BF-8676-66BA20D12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786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191257-89A2-44B3-918A-61E289099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3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484BB8-9B30-4FA7-AEDE-6F4C27305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90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123CBF-C55C-4419-9E18-AF89D9344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0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20C3C-9CEF-481F-926D-1605D537A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7589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06B0D-8E51-4BC0-8633-3732B966B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0320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1FBDB-D6FB-452A-9C6E-A31B1C5F9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49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20E2B4-DF6C-4828-A3F7-9D4B2C45F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037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921AE7-3592-490E-9D2F-72FBFA4FAC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219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A3236-74E2-4BE0-ACFD-12AAC91DB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9789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EEE29B-ED9E-4B64-ACA8-D9121AF52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606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3AAE-5FEE-4482-8ABD-BF34FA59C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59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25F328-D08B-4912-9F0E-AF8358437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9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0AF26D-5E12-456B-BDD8-620BFB3B5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528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6CE4AF-C8BD-4E97-A0AE-057CD908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804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90CDD6-9B74-4A6E-BDC5-ED4DF1972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0146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935F58-7EAE-4B02-8B0E-38C83DE9A5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866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B722F-8F96-4931-B5CA-149688613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7863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DECA12-5DA7-45F2-9924-C83DED8E6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82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F0031C-473C-471C-B869-594F6086B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28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DED37-A2A2-4EF2-9AE2-911665404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534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490BD9-B070-4D8E-A883-1FBF1B9BA2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2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D8454-B6CD-4CA4-B3B7-1180D768A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4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CB0EDD-AE53-4062-BB00-0EC0256284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150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5BFB25-8D0A-45A4-BFFE-B314BA7238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6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6DA9C9-EF95-4CA3-90B7-83E2B5EBF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0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93#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93#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393#10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#1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10" Type="http://schemas.openxmlformats.org/officeDocument/2006/relationships/image" Target="../media/image45.jpg"/><Relationship Id="rId19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Subqueries, CTEs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068480"/>
            <a:ext cx="740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456" y="182500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7446" y="246742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3995" y="12804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69576" y="180367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1259" y="123205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7446" y="3000828"/>
            <a:ext cx="714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268" y="2739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2261"/>
              </p:ext>
            </p:extLst>
          </p:nvPr>
        </p:nvGraphicFramePr>
        <p:xfrm>
          <a:off x="1641689" y="4452750"/>
          <a:ext cx="8763348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1324" y="392953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6B1F7A5-1809-45D3-B54E-97131009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7C57-444F-46BC-B42D-ECA5E247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00" y="1154908"/>
            <a:ext cx="1952640" cy="12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67001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0734" y="2579917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1784" y="4544830"/>
            <a:ext cx="2590800" cy="595005"/>
          </a:xfrm>
          <a:prstGeom prst="wedgeRoundRectCallout">
            <a:avLst>
              <a:gd name="adj1" fmla="val 876"/>
              <a:gd name="adj2" fmla="val -93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0BFEBA-7A09-4867-91B4-44882A51F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438400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3663" y="2895600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2200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2201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3663" y="3404314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2200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8040950-1BEB-4E86-806E-B5E09F038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82BF-F84C-4512-B977-1518E78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9" y="1160625"/>
            <a:ext cx="1758943" cy="11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= 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4116" y="26449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5371" y="4437744"/>
            <a:ext cx="2514600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8A8154-F71A-4D2E-8517-21F01BEAE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3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607295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220688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9177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571451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7239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2677888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416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115508"/>
          <a:ext cx="8763348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7171" y="359228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186602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249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2677888"/>
            <a:ext cx="6608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098A6803-7EEC-457C-9FB8-68D963B96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574B4-E650-4DE1-ACF9-A1E3C308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61" y="1091775"/>
            <a:ext cx="1619903" cy="10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20994" y="294549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657600" y="4495800"/>
            <a:ext cx="2401888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8C13CD-8B87-49F9-8D70-38F34706F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7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will produce 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Cartesian product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(1)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8542" y="1905000"/>
            <a:ext cx="59835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911599" y="3760715"/>
          <a:ext cx="4722815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EBE8EFBC-C997-4545-BE9F-A3E2A0B98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1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93C2BA-26EF-4D0B-8876-7434FB9A6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20206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836000" y="2214000"/>
            <a:ext cx="1935000" cy="22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740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613023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3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Sales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4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Marketing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5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noStrike" dirty="0">
                          <a:effectLst/>
                        </a:rPr>
                        <a:t>Purchasing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414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0209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836000" y="2439000"/>
            <a:ext cx="1935000" cy="270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36000" y="2439000"/>
            <a:ext cx="1935000" cy="67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836000" y="2349000"/>
            <a:ext cx="1935000" cy="54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791000" y="2844000"/>
            <a:ext cx="1980000" cy="45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836000" y="2889000"/>
            <a:ext cx="1935000" cy="36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AFC6340E-68A0-45D3-80F9-A9137EF8E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0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667000"/>
            <a:ext cx="9674224" cy="12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SELECT * 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latin typeface="Consolas" panose="020B0609020204030204" pitchFamily="49" charset="0"/>
              </a:rPr>
              <a:t>Departments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3798" y="29562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4038601"/>
            <a:ext cx="3048000" cy="585091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176AA5-85C4-4CCD-B1D6-386A4287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7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buFontTx/>
              <a:buAutoNum type="arabicPeriod"/>
            </a:pPr>
            <a:r>
              <a:rPr lang="en-US" dirty="0"/>
              <a:t>Joins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Subqueries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Common Table Expressions (CTE)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Temporary Tables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D57C77-5361-4E9D-8307-FC8F476A65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72228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2228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2228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2228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2228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6628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6628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628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6628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2728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0564" y="5237491"/>
            <a:ext cx="155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772228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6628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6628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3" name="Slide Number">
            <a:extLst>
              <a:ext uri="{FF2B5EF4-FFF2-40B4-BE49-F238E27FC236}">
                <a16:creationId xmlns:a16="http://schemas.microsoft.com/office/drawing/2014/main" id="{ADEA7307-64AB-4B0B-BC29-7DA4BBE03D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 Overview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996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996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4396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4396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4396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996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996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45196" y="2971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045196" y="38862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045196" y="5257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">
            <a:extLst>
              <a:ext uri="{FF2B5EF4-FFF2-40B4-BE49-F238E27FC236}">
                <a16:creationId xmlns:a16="http://schemas.microsoft.com/office/drawing/2014/main" id="{E1021115-71C3-4806-B164-676DE65A26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69F9D-EC76-45B5-922F-A0CA9088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22104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(3)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3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3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3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3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3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3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3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3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3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3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8913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9713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99F96F13-3A40-4B47-8962-20D2A4FD2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BCDAF7B-6E91-4E35-A089-5066DBC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00" y="246572"/>
            <a:ext cx="1997640" cy="12284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081CF0-DF1E-4F8F-BCBB-0B7BCA0B4246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C4D9EF-323E-4FA5-98D3-99083A8190C3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6E5612-4B04-4622-BC06-2CE279504428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69034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9034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9034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3434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3434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3434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3434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3434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9034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3434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4234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9034" y="1828801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Slide Number">
            <a:extLst>
              <a:ext uri="{FF2B5EF4-FFF2-40B4-BE49-F238E27FC236}">
                <a16:creationId xmlns:a16="http://schemas.microsoft.com/office/drawing/2014/main" id="{866F2D2D-54D4-47EA-A09F-C88B2E907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D651457-2E0C-4D75-881B-97E37B71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39546"/>
            <a:ext cx="1873935" cy="119885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C17A58-D063-41C1-BA43-495CD4332057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1917CF-7703-4405-B5FF-6583521B0D8F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DB68F9-D045-4279-B439-909D795DADC6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97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89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4512" y="1828801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Slide Number">
            <a:extLst>
              <a:ext uri="{FF2B5EF4-FFF2-40B4-BE49-F238E27FC236}">
                <a16:creationId xmlns:a16="http://schemas.microsoft.com/office/drawing/2014/main" id="{119E3607-9559-4009-9704-46C15DD0B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55CD1C8-C829-461C-9E30-48E01B2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10" y="250762"/>
            <a:ext cx="1869790" cy="1170804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81E07A-2282-43D9-9E07-95974863D6D0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B138C-1FA3-4AD3-BDFF-A5D6E53AAE89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6669DF-C328-469F-8055-336E5F225A6C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77E7A5-D97E-4136-905E-B127BB48540E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5A279C-0196-480C-A764-97AF2057A134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DACC62-D74D-4D2E-B6FA-701836221C91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address information </a:t>
            </a:r>
            <a:r>
              <a:rPr lang="en-US" dirty="0"/>
              <a:t>of all employees in 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 Select </a:t>
            </a:r>
            <a:r>
              <a:rPr lang="en-US" b="1" dirty="0">
                <a:solidFill>
                  <a:schemeClr val="bg1"/>
                </a:solidFill>
              </a:rPr>
              <a:t>first 50 employees</a:t>
            </a:r>
            <a:endParaRPr lang="en-US" dirty="0"/>
          </a:p>
          <a:p>
            <a:pPr lvl="1"/>
            <a:r>
              <a:rPr lang="en-US" dirty="0"/>
              <a:t>The exact format of data is shown below</a:t>
            </a:r>
          </a:p>
          <a:p>
            <a:pPr lvl="1"/>
            <a:r>
              <a:rPr lang="en-US" dirty="0"/>
              <a:t>Order them by </a:t>
            </a:r>
            <a:r>
              <a:rPr lang="en-US" noProof="1"/>
              <a:t>FirstName, then by LastName</a:t>
            </a:r>
            <a:r>
              <a:rPr lang="bg-BG" noProof="1"/>
              <a:t> (</a:t>
            </a:r>
            <a:r>
              <a:rPr lang="en-US" noProof="1"/>
              <a:t>ascending</a:t>
            </a:r>
            <a:r>
              <a:rPr lang="bg-BG" noProof="1"/>
              <a:t>)</a:t>
            </a:r>
            <a:endParaRPr lang="en-US" dirty="0"/>
          </a:p>
          <a:p>
            <a:pPr lvl="2"/>
            <a:r>
              <a:rPr lang="en-US" dirty="0"/>
              <a:t>Hint: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Addresses with Towns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58073"/>
            <a:ext cx="7411390" cy="14861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D34DBD9-F927-4664-9FFB-0E3E60F20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5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312" y="2133600"/>
            <a:ext cx="10747376" cy="3170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DB1FB6-A4ED-4AF6-B09D-FE29AFEB0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 are in the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. Use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them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Sales Employees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63981"/>
            <a:ext cx="7315200" cy="2004447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https://judge.softuni.org/Contests/Practice/Index/393#2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301E35-3037-4789-8B78-A3719DD5B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1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602" y="1732718"/>
            <a:ext cx="10348799" cy="3688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5379" y="2667001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Table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BC5AF0-3843-4C2A-AA9C-B4FB4AC1F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hired after </a:t>
            </a:r>
            <a:r>
              <a:rPr lang="en-US" dirty="0"/>
              <a:t>1/1/1999</a:t>
            </a:r>
          </a:p>
          <a:p>
            <a:pPr lvl="1"/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Finance</a:t>
            </a:r>
            <a:r>
              <a:rPr lang="en-US" dirty="0"/>
              <a:t>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Sorted by </a:t>
            </a:r>
            <a:r>
              <a:rPr lang="en-US" b="1" noProof="1">
                <a:solidFill>
                  <a:schemeClr val="bg1"/>
                </a:solidFill>
              </a:rPr>
              <a:t>HireDate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Hired After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https://judge.softuni.org/Contests/Practice/Index/393#5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3476658"/>
            <a:ext cx="7529023" cy="1623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6359CC-D287-4D21-933A-550B7101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556" y="1224000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405E45-99B0-4C9F-9F86-DECC5F1D5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7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1101" y="1524001"/>
            <a:ext cx="9829798" cy="420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82F344-EA68-491C-B1F8-F6BA8590F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406" y="1145149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Display information about </a:t>
            </a:r>
            <a:r>
              <a:rPr lang="en-US" b="1" dirty="0">
                <a:solidFill>
                  <a:schemeClr val="bg1"/>
                </a:solidFill>
              </a:rPr>
              <a:t>employee's manager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employee's department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Show only </a:t>
            </a:r>
            <a:r>
              <a:rPr lang="en-US" b="1" dirty="0">
                <a:solidFill>
                  <a:schemeClr val="bg1"/>
                </a:solidFill>
              </a:rPr>
              <a:t>the first 50 </a:t>
            </a:r>
            <a:r>
              <a:rPr lang="en-US" dirty="0"/>
              <a:t>employees.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exact format is shown below: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ascending</a:t>
            </a:r>
            <a:r>
              <a:rPr lang="en-US" noProof="1"/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 Summary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3699000"/>
            <a:ext cx="6609551" cy="175736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https://judge.softuni.org/Contests/Practice/Index/393#9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71C451-7693-4F1C-A8FF-D3A0BEDFD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400" y="1328624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5000" y="3250311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10200" y="1393372"/>
            <a:ext cx="3719286" cy="522515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2252" y="5459558"/>
            <a:ext cx="3124200" cy="484667"/>
          </a:xfrm>
          <a:prstGeom prst="wedgeRoundRectCallout">
            <a:avLst>
              <a:gd name="adj1" fmla="val -59679"/>
              <a:gd name="adj2" fmla="val -95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Departments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https://judge.softuni.org/Contests/Practice/Index/393#9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A5F7EBB-1A1B-4B62-9B13-124C3649C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4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AB2-FBD3-4919-86E0-4FC4D5ABA7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C8F844DA-B2C3-4BF0-AF75-D00880FA7B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  <p:extLst>
      <p:ext uri="{BB962C8B-B14F-4D97-AF65-F5344CB8AC3E}">
        <p14:creationId xmlns:p14="http://schemas.microsoft.com/office/powerpoint/2010/main" val="4178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query’s result as data for another query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1226" y="189282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9469" y="4529935"/>
            <a:ext cx="1992645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DD712C-CCDD-4809-B844-10946063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542861"/>
            <a:ext cx="2932706" cy="558487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714943" cy="585140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CDF36C-C854-4E3A-9FA5-43DEDD7E1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3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lowest average salary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all departments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average salary for each department.</a:t>
            </a:r>
          </a:p>
          <a:p>
            <a:pPr lvl="1"/>
            <a:r>
              <a:rPr lang="en-US" dirty="0"/>
              <a:t>Then show the value of smallest one.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Min Average Salary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4" y="3358577"/>
            <a:ext cx="2864852" cy="821538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https://judge.softuni.org/Contests/Practice/Index/393#10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70A7DD7-B716-4C11-AB78-16AD52402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7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Min </a:t>
            </a:r>
            <a:r>
              <a:rPr lang="en-US" dirty="0"/>
              <a:t>Average Salary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404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3342" y="4419601"/>
            <a:ext cx="2971800" cy="558485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https://judge.softuni.org/Contests/Practice/Index/393#10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4B3EC2-29D2-4C06-B92D-9D1BF2AC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1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F796FA-308D-4439-A8ED-AF24727E43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Common Table Expressions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0543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23A02A0-9A55-47F0-916D-43FA3B06C5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Reusable Subqueries</a:t>
            </a:r>
          </a:p>
        </p:txBody>
      </p:sp>
    </p:spTree>
    <p:extLst>
      <p:ext uri="{BB962C8B-B14F-4D97-AF65-F5344CB8AC3E}">
        <p14:creationId xmlns:p14="http://schemas.microsoft.com/office/powerpoint/2010/main" val="3930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can be considered as "</a:t>
            </a: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"</a:t>
            </a:r>
          </a:p>
          <a:p>
            <a:r>
              <a:rPr lang="en-US" dirty="0"/>
              <a:t>They could be used to improve code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readability </a:t>
            </a:r>
            <a:r>
              <a:rPr lang="en-US" dirty="0"/>
              <a:t>and code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Usually they are positioned in the beginning of the query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8230" y="3933371"/>
            <a:ext cx="9601198" cy="24594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B7A37C-9F3F-4213-A75C-920C08CB0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3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0EC5DC7-2A64-4CC8-BC9F-5CAFDD2CFC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Gathering Data from Multiple Tables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4" y="1238856"/>
            <a:ext cx="2709031" cy="27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938108"/>
            <a:ext cx="8554753" cy="562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800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43587D-FC9C-4041-87A3-216D14DF1A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7CEDF3-E692-4588-BC23-2B3959A31E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Temporary Tables</a:t>
            </a:r>
          </a:p>
        </p:txBody>
      </p:sp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90" y="1682496"/>
            <a:ext cx="2047937" cy="20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Temporary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are stored in </a:t>
            </a:r>
            <a:r>
              <a:rPr lang="en-US" sz="3200" b="1" noProof="1">
                <a:solidFill>
                  <a:schemeClr val="bg1"/>
                </a:solidFill>
              </a:rPr>
              <a:t>tempdb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Automatically deleted when they are </a:t>
            </a:r>
            <a:r>
              <a:rPr lang="en-US" sz="3200" b="1" dirty="0">
                <a:solidFill>
                  <a:schemeClr val="bg1"/>
                </a:solidFill>
              </a:rPr>
              <a:t>no longer used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000" y="2799000"/>
            <a:ext cx="5968282" cy="329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CREATE TABLE #TempTable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2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2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4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056" y="1253315"/>
            <a:ext cx="8554753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CREATE TABLE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5C5D0C-33AA-4827-BBDD-652FCC09BF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Table variables</a:t>
            </a:r>
            <a:r>
              <a:rPr lang="en-US" sz="3200" noProof="1"/>
              <a:t> (DECLARE @t TABLE)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 temporary tables </a:t>
            </a:r>
            <a:r>
              <a:rPr lang="en-US" sz="3200" dirty="0"/>
              <a:t>(CREATE TABLE 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Global temporary tables </a:t>
            </a:r>
            <a:r>
              <a:rPr lang="en-US" sz="3200" dirty="0"/>
              <a:t>(CREATE TABLE ##t)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Deleted when all connections that have referenced them have closed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Tempdb</a:t>
            </a:r>
            <a:r>
              <a:rPr lang="en-US" sz="3200" b="1" dirty="0">
                <a:solidFill>
                  <a:schemeClr val="bg1"/>
                </a:solidFill>
              </a:rPr>
              <a:t> permanent tables </a:t>
            </a:r>
            <a:r>
              <a:rPr lang="en-US" sz="3200" dirty="0"/>
              <a:t>(USE </a:t>
            </a:r>
            <a:r>
              <a:rPr lang="en-US" sz="3200" noProof="1"/>
              <a:t>tempdb</a:t>
            </a:r>
            <a:r>
              <a:rPr lang="en-US" sz="3200" dirty="0"/>
              <a:t> CREATE TABLE 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everyone. Deleted when the server is restarted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Temporary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6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Joins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Subqueries</a:t>
            </a:r>
            <a:r>
              <a:rPr lang="en-US" sz="2800" dirty="0">
                <a:solidFill>
                  <a:schemeClr val="bg2"/>
                </a:solidFill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CTE's</a:t>
            </a:r>
            <a:r>
              <a:rPr lang="en-US" sz="2800" dirty="0">
                <a:solidFill>
                  <a:schemeClr val="bg2"/>
                </a:solidFill>
              </a:rPr>
              <a:t> improve code reuse and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readability.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Indices</a:t>
            </a:r>
            <a:r>
              <a:rPr lang="en-US" sz="2800" dirty="0">
                <a:solidFill>
                  <a:schemeClr val="bg2"/>
                </a:solidFill>
              </a:rPr>
              <a:t> improve SQL search performance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if used properly.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15720" y="2279467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 ON</a:t>
            </a:r>
            <a:b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endParaRPr lang="en-US" sz="3000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01443ED-03DB-4D0E-8812-024E012F8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917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9FFED2-79EE-4A28-BC57-667F8F08E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7246" y="4403802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5556" y="3946602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data from </a:t>
            </a:r>
            <a:r>
              <a:rPr lang="en-US" b="1" dirty="0">
                <a:solidFill>
                  <a:schemeClr val="bg1"/>
                </a:solidFill>
              </a:rPr>
              <a:t>several tables</a:t>
            </a:r>
            <a:r>
              <a:rPr lang="en-US" dirty="0"/>
              <a:t>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from Multiple Tables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2297646" y="2575002"/>
          <a:ext cx="43434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14846" y="194111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25677" y="2575002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252712" y="191404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669246" y="5177725"/>
          <a:ext cx="6858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27A5655B-06D8-46BD-A3FB-5215B82AE7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DB358-91DF-43DA-8B6D-0C4880826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8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2957" y="100606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Joins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0891" y="3407889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92166" y="3443517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364669" y="3925044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7585132" y="3891810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750668" y="362848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25294" y="4268311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438E84EB-4295-4A33-8C6F-C1B03EC11E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1" y="1272446"/>
            <a:ext cx="12013271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Join of two tables returning </a:t>
            </a:r>
            <a:r>
              <a:rPr lang="en-US" sz="3200" b="1" dirty="0">
                <a:solidFill>
                  <a:schemeClr val="bg1"/>
                </a:solidFill>
              </a:rPr>
              <a:t>only rows matching </a:t>
            </a:r>
            <a:r>
              <a:rPr lang="en-US" sz="3200" dirty="0"/>
              <a:t>the join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</a:p>
          <a:p>
            <a:pPr marL="456915" lvl="1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Left</a:t>
            </a:r>
            <a:r>
              <a:rPr lang="en-US" sz="3398" dirty="0"/>
              <a:t> (or </a:t>
            </a:r>
            <a:r>
              <a:rPr lang="en-US" sz="3398" b="1" dirty="0">
                <a:solidFill>
                  <a:schemeClr val="bg1"/>
                </a:solidFill>
              </a:rPr>
              <a:t>right</a:t>
            </a:r>
            <a:r>
              <a:rPr lang="en-US" sz="3398" dirty="0"/>
              <a:t>) </a:t>
            </a:r>
            <a:r>
              <a:rPr lang="en-US" sz="3398" b="1" dirty="0">
                <a:solidFill>
                  <a:schemeClr val="bg1"/>
                </a:solidFill>
              </a:rPr>
              <a:t>outer</a:t>
            </a:r>
            <a:r>
              <a:rPr lang="en-US" sz="3398" dirty="0"/>
              <a:t> 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the inner join as well as unmatched rows          from the left (or right) table</a:t>
            </a:r>
          </a:p>
          <a:p>
            <a:pPr marL="456915" lvl="2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Full outer </a:t>
            </a:r>
            <a:r>
              <a:rPr lang="en-US" sz="3398" dirty="0"/>
              <a:t>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an </a:t>
            </a:r>
            <a:r>
              <a:rPr lang="en-US" sz="3200" b="1" dirty="0">
                <a:solidFill>
                  <a:schemeClr val="bg1"/>
                </a:solidFill>
              </a:rPr>
              <a:t>inner join </a:t>
            </a:r>
            <a:r>
              <a:rPr lang="en-US" sz="3200" dirty="0"/>
              <a:t>along with all </a:t>
            </a:r>
            <a:r>
              <a:rPr lang="en-US" sz="3200" b="1" dirty="0">
                <a:solidFill>
                  <a:schemeClr val="bg1"/>
                </a:solidFill>
              </a:rPr>
              <a:t>unmatched rows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5C6FFD-AE34-4E69-AE8B-BD87284B0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4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1026" y="210077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0016" y="274319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565" y="144779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46" y="207944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53829" y="137159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82492"/>
              </p:ext>
            </p:extLst>
          </p:nvPr>
        </p:nvGraphicFramePr>
        <p:xfrm>
          <a:off x="1658470" y="4695521"/>
          <a:ext cx="8563265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1921" y="4172301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5218" y="2494239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2146" y="2525921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A268F45-E02D-43C3-95F2-13F38D209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0DC4-EDC6-4F38-82BB-B607C76A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0" y="1273031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6000" y="3069000"/>
            <a:ext cx="2932706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51000" y="4390511"/>
            <a:ext cx="2349229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8BDED6-F065-4B0B-9CF9-53BA3A3BF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3408</Words>
  <Application>Microsoft Office PowerPoint</Application>
  <PresentationFormat>Widescreen</PresentationFormat>
  <Paragraphs>785</Paragraphs>
  <Slides>50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Subqueries, CTEs</vt:lpstr>
      <vt:lpstr>Table of Contents</vt:lpstr>
      <vt:lpstr>Questions</vt:lpstr>
      <vt:lpstr>JOINS</vt:lpstr>
      <vt:lpstr>Data from Multiple Tables</vt:lpstr>
      <vt:lpstr>Types of Joins</vt:lpstr>
      <vt:lpstr>INNER vs. OUTER Joins</vt:lpstr>
      <vt:lpstr>Inner Join</vt:lpstr>
      <vt:lpstr>Inner Join Syntax</vt:lpstr>
      <vt:lpstr>Left Outer Join</vt:lpstr>
      <vt:lpstr>Left Outer Join Syntax</vt:lpstr>
      <vt:lpstr>Right Outer Join</vt:lpstr>
      <vt:lpstr>Right Outer Join Syntax</vt:lpstr>
      <vt:lpstr>Full Join</vt:lpstr>
      <vt:lpstr>Full Join Syntax</vt:lpstr>
      <vt:lpstr>Cartesian Product (1)</vt:lpstr>
      <vt:lpstr>Cartesian Product (2)</vt:lpstr>
      <vt:lpstr>Cross Join</vt:lpstr>
      <vt:lpstr>Cross Join Syntax</vt:lpstr>
      <vt:lpstr>Join Overview</vt:lpstr>
      <vt:lpstr>Join Overview (2)</vt:lpstr>
      <vt:lpstr>Join Overview (3)</vt:lpstr>
      <vt:lpstr>Join Overview (4)</vt:lpstr>
      <vt:lpstr>Join Overview (5)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Subqueries</vt:lpstr>
      <vt:lpstr>Subquery Syntax</vt:lpstr>
      <vt:lpstr>Problem: Min Average Salary</vt:lpstr>
      <vt:lpstr>Solution: Min Average Salary</vt:lpstr>
      <vt:lpstr>Common Table Expressions</vt:lpstr>
      <vt:lpstr>Common Table Expressions</vt:lpstr>
      <vt:lpstr>Common Table Expressions Syntax</vt:lpstr>
      <vt:lpstr>Temporary Tables</vt:lpstr>
      <vt:lpstr>Temporary Tables</vt:lpstr>
      <vt:lpstr>Temporary Table Syntax</vt:lpstr>
      <vt:lpstr>Types of Temporary Tables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
© Software University – https://softuni.bg
Copyrighted document. Unauthorized copy, reproduction or use is not permitted.</dc:description>
  <cp:lastModifiedBy>Alexander Keramanov</cp:lastModifiedBy>
  <cp:revision>42</cp:revision>
  <dcterms:created xsi:type="dcterms:W3CDTF">2018-05-23T13:08:44Z</dcterms:created>
  <dcterms:modified xsi:type="dcterms:W3CDTF">2021-09-08T06:54:20Z</dcterms:modified>
  <cp:category>db;databases;sql;programming;computer programming;software development</cp:category>
</cp:coreProperties>
</file>