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260664" cy="456535"/>
          </a:xfrm>
          <a:prstGeom prst="rect">
            <a:avLst/>
          </a:prstGeom>
          <a:noFill/>
        </p:spPr>
        <p:txBody>
          <a:bodyPr wrap="square">
            <a:spAutoFit/>
          </a:bodyPr>
          <a:lstStyle/>
          <a:p>
            <a:pPr lvl="0">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a:t>
            </a:r>
            <a:r>
              <a:rPr lang="en-US" sz="1100" dirty="0" err="1">
                <a:solidFill>
                  <a:schemeClr val="tx1"/>
                </a:solidFill>
              </a:rPr>
              <a:t>Madhumitha.k</a:t>
            </a:r>
            <a:endParaRPr lang="en-US" sz="1100" dirty="0">
              <a:solidFill>
                <a:schemeClr val="tx1"/>
              </a:solidFill>
            </a:endParaRPr>
          </a:p>
          <a:p>
            <a:pPr lvl="0">
              <a:spcAft>
                <a:spcPts val="200"/>
              </a:spcAft>
              <a:buClr>
                <a:schemeClr val="bg1"/>
              </a:buClr>
            </a:pPr>
            <a:r>
              <a:rPr lang="en-US" sz="1100" b="0" i="0" u="none" strike="noStrike" cap="none" dirty="0">
                <a:solidFill>
                  <a:schemeClr val="tx1"/>
                </a:solidFill>
                <a:latin typeface="Arial"/>
                <a:ea typeface="Arial"/>
                <a:cs typeface="Arial"/>
                <a:sym typeface="Arial"/>
              </a:rPr>
              <a:t>Student ID :72221205013</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Park College of Engineering &amp; 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b="1" dirty="0"/>
              <a:t>User-Profile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08" y="1065075"/>
            <a:ext cx="6924583" cy="323181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177" y="1267649"/>
            <a:ext cx="6481482" cy="3450176"/>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340" y="1267649"/>
            <a:ext cx="7530353" cy="3484028"/>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563" y="1267649"/>
            <a:ext cx="6750424" cy="3054827"/>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970318"/>
          </a:xfrm>
          <a:prstGeom prst="rect">
            <a:avLst/>
          </a:prstGeom>
          <a:noFill/>
        </p:spPr>
        <p:txBody>
          <a:bodyPr wrap="square" rtlCol="0">
            <a:spAutoFit/>
          </a:bodyPr>
          <a:lstStyle/>
          <a:p>
            <a:r>
              <a:rPr lang="en-US" dirty="0">
                <a:solidFill>
                  <a:srgbClr val="0D0D0D"/>
                </a:solidFill>
                <a:highlight>
                  <a:srgbClr val="FFFFFF"/>
                </a:highlight>
                <a:latin typeface="+mj-lt"/>
              </a:rPr>
              <a:t>1. </a:t>
            </a:r>
            <a:r>
              <a:rPr lang="en-US" b="1" dirty="0">
                <a:solidFill>
                  <a:srgbClr val="0D0D0D"/>
                </a:solidFill>
                <a:highlight>
                  <a:srgbClr val="FFFFFF"/>
                </a:highlight>
                <a:latin typeface="+mj-lt"/>
              </a:rPr>
              <a:t>Artificial Intelligence and Machine Learning Integration</a:t>
            </a:r>
          </a:p>
          <a:p>
            <a:r>
              <a:rPr lang="en-US" dirty="0">
                <a:solidFill>
                  <a:srgbClr val="0D0D0D"/>
                </a:solidFill>
                <a:highlight>
                  <a:srgbClr val="FFFFFF"/>
                </a:highlight>
                <a:latin typeface="+mj-lt"/>
              </a:rPr>
              <a:t>To enhance user experience, the application will integrate cutting-edge AI and machine learning algorithms. A Content Recommendation System will be developed, leveraging user behavior analysis to offer personalized note suggestions. Additionally, Natural Language Processing (NLP) techniques will be employed for Automatic Categorization, streamlining note organization based on content for efficient uploads and improved resource discovery.</a:t>
            </a:r>
          </a:p>
          <a:p>
            <a:endParaRPr lang="en-US" b="1" dirty="0">
              <a:solidFill>
                <a:srgbClr val="0D0D0D"/>
              </a:solidFill>
              <a:highlight>
                <a:srgbClr val="FFFFFF"/>
              </a:highlight>
              <a:latin typeface="+mj-lt"/>
            </a:endParaRPr>
          </a:p>
          <a:p>
            <a:r>
              <a:rPr lang="en-US" b="1" dirty="0">
                <a:solidFill>
                  <a:srgbClr val="0D0D0D"/>
                </a:solidFill>
                <a:highlight>
                  <a:srgbClr val="FFFFFF"/>
                </a:highlight>
                <a:latin typeface="+mj-lt"/>
              </a:rPr>
              <a:t>2. Enhanced Collaboration Features</a:t>
            </a:r>
          </a:p>
          <a:p>
            <a:r>
              <a:rPr lang="en-US" dirty="0">
                <a:solidFill>
                  <a:srgbClr val="0D0D0D"/>
                </a:solidFill>
                <a:highlight>
                  <a:srgbClr val="FFFFFF"/>
                </a:highlight>
                <a:latin typeface="+mj-lt"/>
              </a:rPr>
              <a:t>The application will introduce innovative collaboration tools for seamless teamwork. Real-Time Collaboration functionalities, akin to Google Docs, will enable simultaneous editing and commenting on documents. Study Groups will be facilitated within the app, empowering users to create and join study groups for a more organized and collaborative learning environment.</a:t>
            </a:r>
          </a:p>
          <a:p>
            <a:endParaRPr lang="en-US" b="1" dirty="0">
              <a:solidFill>
                <a:srgbClr val="0D0D0D"/>
              </a:solidFill>
              <a:highlight>
                <a:srgbClr val="FFFFFF"/>
              </a:highlight>
              <a:latin typeface="+mj-lt"/>
            </a:endParaRPr>
          </a:p>
          <a:p>
            <a:r>
              <a:rPr lang="en-US" b="1" dirty="0">
                <a:solidFill>
                  <a:srgbClr val="0D0D0D"/>
                </a:solidFill>
                <a:highlight>
                  <a:srgbClr val="FFFFFF"/>
                </a:highlight>
                <a:latin typeface="+mj-lt"/>
              </a:rPr>
              <a:t>3. Integration with External Platforms</a:t>
            </a:r>
          </a:p>
          <a:p>
            <a:r>
              <a:rPr lang="en-US" dirty="0">
                <a:solidFill>
                  <a:srgbClr val="0D0D0D"/>
                </a:solidFill>
                <a:highlight>
                  <a:srgbClr val="FFFFFF"/>
                </a:highlight>
                <a:latin typeface="+mj-lt"/>
              </a:rPr>
              <a:t>Users will benefit from seamless integration with popular cloud storage services like Google Drive and Dropbox for effortless note uploads and backups. Furthermore, the application will integrate with diverse educational tools and platforms, offering users a consolidated hub to access an array of educational resources and tools within a single interface.</a:t>
            </a:r>
            <a:endParaRPr lang="en-IN" dirty="0">
              <a:latin typeface="+mj-lt"/>
            </a:endParaRPr>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1600438"/>
          </a:xfrm>
          <a:prstGeom prst="rect">
            <a:avLst/>
          </a:prstGeom>
          <a:noFill/>
        </p:spPr>
        <p:txBody>
          <a:bodyPr wrap="square" rtlCol="0">
            <a:spAutoFit/>
          </a:bodyPr>
          <a:lstStyle/>
          <a:p>
            <a:pPr algn="just"/>
            <a:r>
              <a:rPr lang="en-US" altLang="en-US" dirty="0">
                <a:solidFill>
                  <a:schemeClr val="tx1"/>
                </a:solidFill>
                <a:latin typeface="Arial" panose="020B0604020202020204" pitchFamily="34" charset="0"/>
              </a:rPr>
              <a:t>In conclusion, note sharing applications represent invaluable tools for fostering collaboration, knowledge exchange, and organization across various domains. Whether utilized for educational, professional, or personal purposes, these platforms offer a centralized space for users to create, share, and collaborate on notes. By facilitating efficient communication, enhancing productivity, and fostering learning and growth, note sharing applications empower individuals, teams, and communities to connect and succeed in the digital age. As technology evolves, the importance and impact of these applications are expected to increase, providing vital support for collaboration and knowledge sharing in diverse contexts.</a:t>
            </a:r>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3108543"/>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rgbClr val="0D0D0D"/>
                </a:solidFill>
                <a:highlight>
                  <a:srgbClr val="FFFFFF"/>
                </a:highlight>
                <a:latin typeface="+mn-lt"/>
              </a:rPr>
              <a:t>In today's digital landscape, the demand for accessible educational resources is at an all-time high. This paper introduces a collaborative notes sharing web application aimed at addressing this need by enabling students to share academic materials seamlessly. </a:t>
            </a:r>
          </a:p>
          <a:p>
            <a:pPr marL="285750" indent="-285750" algn="just">
              <a:buFont typeface="Arial" panose="020B0604020202020204" pitchFamily="34" charset="0"/>
              <a:buChar char="•"/>
            </a:pPr>
            <a:r>
              <a:rPr lang="en-US" dirty="0">
                <a:solidFill>
                  <a:srgbClr val="0D0D0D"/>
                </a:solidFill>
                <a:highlight>
                  <a:srgbClr val="FFFFFF"/>
                </a:highlight>
                <a:latin typeface="+mn-lt"/>
              </a:rPr>
              <a:t>Developed using the Django framework, a Python-based web framework known for its efficiency and practical design, this application provides a robust platform for users to share, download, and upload notes in various formats. </a:t>
            </a:r>
          </a:p>
          <a:p>
            <a:pPr marL="285750" indent="-285750" algn="just">
              <a:buFont typeface="Arial" panose="020B0604020202020204" pitchFamily="34" charset="0"/>
              <a:buChar char="•"/>
            </a:pPr>
            <a:r>
              <a:rPr lang="en-US" dirty="0">
                <a:solidFill>
                  <a:srgbClr val="0D0D0D"/>
                </a:solidFill>
                <a:highlight>
                  <a:srgbClr val="FFFFFF"/>
                </a:highlight>
                <a:latin typeface="+mn-lt"/>
              </a:rPr>
              <a:t>The system architecture, based on Django's Model-View-Template (MVT) architecture, ensures scalability, maintainability, and a clear separation of components. </a:t>
            </a:r>
          </a:p>
          <a:p>
            <a:pPr marL="285750" indent="-285750" algn="just">
              <a:buFont typeface="Arial" panose="020B0604020202020204" pitchFamily="34" charset="0"/>
              <a:buChar char="•"/>
            </a:pPr>
            <a:r>
              <a:rPr lang="en-US" dirty="0">
                <a:solidFill>
                  <a:srgbClr val="0D0D0D"/>
                </a:solidFill>
                <a:highlight>
                  <a:srgbClr val="FFFFFF"/>
                </a:highlight>
                <a:latin typeface="+mn-lt"/>
              </a:rPr>
              <a:t>Key features include user authentication, file management, a search function for easy access to specific materials, and a categorization system for organizing notes by subject or course. Initial testing suggests a positive response from users, indicating the potential of the application to enhance collaborative learning and resource sharing. </a:t>
            </a:r>
          </a:p>
          <a:p>
            <a:pPr marL="285750" indent="-285750" algn="just">
              <a:buFont typeface="Arial" panose="020B0604020202020204" pitchFamily="34" charset="0"/>
              <a:buChar char="•"/>
            </a:pPr>
            <a:r>
              <a:rPr lang="en-US" dirty="0">
                <a:solidFill>
                  <a:srgbClr val="0D0D0D"/>
                </a:solidFill>
                <a:highlight>
                  <a:srgbClr val="FFFFFF"/>
                </a:highlight>
                <a:latin typeface="+mn-lt"/>
              </a:rPr>
              <a:t>Future enhancements may include collaborative editing, integration with cloud storage, and the use of machine learning for personalized content recommendations.</a:t>
            </a:r>
            <a:endParaRPr lang="en-IN" dirty="0">
              <a:latin typeface="+mn-lt"/>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815882"/>
          </a:xfrm>
          <a:prstGeom prst="rect">
            <a:avLst/>
          </a:prstGeom>
          <a:noFill/>
        </p:spPr>
        <p:txBody>
          <a:bodyPr wrap="square" rtlCol="0">
            <a:spAutoFit/>
          </a:bodyPr>
          <a:lstStyle/>
          <a:p>
            <a:pPr algn="just"/>
            <a:r>
              <a:rPr lang="en-US" dirty="0">
                <a:solidFill>
                  <a:srgbClr val="0D0D0D"/>
                </a:solidFill>
                <a:highlight>
                  <a:srgbClr val="FFFFFF"/>
                </a:highlight>
                <a:latin typeface="+mn-lt"/>
              </a:rPr>
              <a:t>One of the key issues this project tackles is the absence of an intuitive, effective, and collaborative platform tailored for the sharing and organization of academic notes and resources among students and educators. While there are several online platforms available, there exists a noticeable gap in services specifically designed for academic collaboration. Many students currently rely on disjointed and potentially insecure methods to share study materials. The objective here is to utilize the </a:t>
            </a:r>
            <a:r>
              <a:rPr lang="en-US" dirty="0" err="1">
                <a:solidFill>
                  <a:srgbClr val="0D0D0D"/>
                </a:solidFill>
                <a:highlight>
                  <a:srgbClr val="FFFFFF"/>
                </a:highlight>
                <a:latin typeface="+mn-lt"/>
              </a:rPr>
              <a:t>Django</a:t>
            </a:r>
            <a:r>
              <a:rPr lang="en-US" dirty="0">
                <a:solidFill>
                  <a:srgbClr val="0D0D0D"/>
                </a:solidFill>
                <a:highlight>
                  <a:srgbClr val="FFFFFF"/>
                </a:highlight>
                <a:latin typeface="+mn-lt"/>
              </a:rPr>
              <a:t> framework to create a secure, scalable, and user-friendly web application. This platform aims not only to simplify the sharing and management of notes but also to elevate the learning experience through collaborative tools and a community-driven approach.</a:t>
            </a:r>
            <a:endParaRPr lang="en-IN" dirty="0">
              <a:latin typeface="+mn-lt"/>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323987"/>
          </a:xfrm>
          <a:prstGeom prst="rect">
            <a:avLst/>
          </a:prstGeom>
          <a:noFill/>
        </p:spPr>
        <p:txBody>
          <a:bodyPr wrap="square" rtlCol="0">
            <a:spAutoFit/>
          </a:bodyPr>
          <a:lstStyle/>
          <a:p>
            <a:endParaRPr lang="en-US" dirty="0">
              <a:solidFill>
                <a:srgbClr val="0D0D0D"/>
              </a:solidFill>
              <a:highlight>
                <a:srgbClr val="FFFFFF"/>
              </a:highlight>
              <a:latin typeface="Söhne"/>
            </a:endParaRPr>
          </a:p>
          <a:p>
            <a:r>
              <a:rPr lang="en-US" dirty="0">
                <a:solidFill>
                  <a:srgbClr val="0D0D0D"/>
                </a:solidFill>
                <a:highlight>
                  <a:srgbClr val="FFFFFF"/>
                </a:highlight>
                <a:latin typeface="+mj-lt"/>
              </a:rPr>
              <a:t>The proposed solution entails the development of a comprehensive Notes Sharing Web Application, prioritizing security, usability, and inclusivity for students, educators, and academic institutions. Harnessing the robustness and scalability of the Django framework, the solution will comprise several</a:t>
            </a:r>
          </a:p>
          <a:p>
            <a:r>
              <a:rPr lang="en-US" dirty="0">
                <a:solidFill>
                  <a:srgbClr val="0D0D0D"/>
                </a:solidFill>
                <a:highlight>
                  <a:srgbClr val="FFFFFF"/>
                </a:highlight>
                <a:latin typeface="+mj-lt"/>
              </a:rPr>
              <a:t> key components:</a:t>
            </a:r>
          </a:p>
          <a:p>
            <a:r>
              <a:rPr lang="en-US" dirty="0">
                <a:solidFill>
                  <a:srgbClr val="0D0D0D"/>
                </a:solidFill>
                <a:highlight>
                  <a:srgbClr val="FFFFFF"/>
                </a:highlight>
                <a:latin typeface="+mj-lt"/>
              </a:rPr>
              <a:t>1. </a:t>
            </a:r>
            <a:r>
              <a:rPr lang="en-US" b="1" dirty="0">
                <a:solidFill>
                  <a:srgbClr val="0D0D0D"/>
                </a:solidFill>
                <a:highlight>
                  <a:srgbClr val="FFFFFF"/>
                </a:highlight>
                <a:latin typeface="+mj-lt"/>
              </a:rPr>
              <a:t>System Architecture: </a:t>
            </a:r>
            <a:r>
              <a:rPr lang="en-US" dirty="0">
                <a:solidFill>
                  <a:srgbClr val="0D0D0D"/>
                </a:solidFill>
                <a:highlight>
                  <a:srgbClr val="FFFFFF"/>
                </a:highlight>
                <a:latin typeface="+mj-lt"/>
              </a:rPr>
              <a:t>Utilizing </a:t>
            </a:r>
            <a:r>
              <a:rPr lang="en-US" dirty="0" err="1">
                <a:solidFill>
                  <a:srgbClr val="0D0D0D"/>
                </a:solidFill>
                <a:highlight>
                  <a:srgbClr val="FFFFFF"/>
                </a:highlight>
                <a:latin typeface="+mj-lt"/>
              </a:rPr>
              <a:t>Django</a:t>
            </a:r>
            <a:r>
              <a:rPr lang="en-US" dirty="0">
                <a:solidFill>
                  <a:srgbClr val="0D0D0D"/>
                </a:solidFill>
                <a:highlight>
                  <a:srgbClr val="FFFFFF"/>
                </a:highlight>
                <a:latin typeface="+mj-lt"/>
              </a:rPr>
              <a:t> for backend operations such as server-side logic, database management, and user authentication to ensure a robust and secure foundation. Frontend integration will involve HTML, CSS, and JavaScript alongside </a:t>
            </a:r>
            <a:r>
              <a:rPr lang="en-US" dirty="0" err="1">
                <a:solidFill>
                  <a:srgbClr val="0D0D0D"/>
                </a:solidFill>
                <a:highlight>
                  <a:srgbClr val="FFFFFF"/>
                </a:highlight>
                <a:latin typeface="+mj-lt"/>
              </a:rPr>
              <a:t>Django’s</a:t>
            </a:r>
            <a:r>
              <a:rPr lang="en-US" dirty="0">
                <a:solidFill>
                  <a:srgbClr val="0D0D0D"/>
                </a:solidFill>
                <a:highlight>
                  <a:srgbClr val="FFFFFF"/>
                </a:highlight>
                <a:latin typeface="+mj-lt"/>
              </a:rPr>
              <a:t> template system to craft an intuitive and responsive user interface.</a:t>
            </a:r>
          </a:p>
          <a:p>
            <a:r>
              <a:rPr lang="en-US" dirty="0">
                <a:solidFill>
                  <a:srgbClr val="0D0D0D"/>
                </a:solidFill>
                <a:highlight>
                  <a:srgbClr val="FFFFFF"/>
                </a:highlight>
                <a:latin typeface="+mj-lt"/>
              </a:rPr>
              <a:t>2.</a:t>
            </a:r>
            <a:r>
              <a:rPr lang="en-US" b="1" dirty="0">
                <a:solidFill>
                  <a:srgbClr val="0D0D0D"/>
                </a:solidFill>
                <a:highlight>
                  <a:srgbClr val="FFFFFF"/>
                </a:highlight>
                <a:latin typeface="+mj-lt"/>
              </a:rPr>
              <a:t> Database Design</a:t>
            </a:r>
            <a:r>
              <a:rPr lang="en-US" dirty="0">
                <a:solidFill>
                  <a:srgbClr val="0D0D0D"/>
                </a:solidFill>
                <a:highlight>
                  <a:srgbClr val="FFFFFF"/>
                </a:highlight>
                <a:latin typeface="+mj-lt"/>
              </a:rPr>
              <a:t>: Employing a relational database schema to efficiently store user data, notes, categories, and interactions, facilitating seamless data retrieval and secure storage.</a:t>
            </a:r>
          </a:p>
          <a:p>
            <a:r>
              <a:rPr lang="en-US" dirty="0">
                <a:solidFill>
                  <a:srgbClr val="0D0D0D"/>
                </a:solidFill>
                <a:highlight>
                  <a:srgbClr val="FFFFFF"/>
                </a:highlight>
                <a:latin typeface="+mj-lt"/>
              </a:rPr>
              <a:t>3. </a:t>
            </a:r>
            <a:r>
              <a:rPr lang="en-US" b="1" dirty="0">
                <a:solidFill>
                  <a:srgbClr val="0D0D0D"/>
                </a:solidFill>
                <a:highlight>
                  <a:srgbClr val="FFFFFF"/>
                </a:highlight>
                <a:latin typeface="+mj-lt"/>
              </a:rPr>
              <a:t>Core Features: </a:t>
            </a:r>
            <a:r>
              <a:rPr lang="en-US" dirty="0">
                <a:solidFill>
                  <a:srgbClr val="0D0D0D"/>
                </a:solidFill>
                <a:highlight>
                  <a:srgbClr val="FFFFFF"/>
                </a:highlight>
                <a:latin typeface="+mj-lt"/>
              </a:rPr>
              <a:t>Implementing user authentication and authorization mechanisms using </a:t>
            </a:r>
            <a:r>
              <a:rPr lang="en-US" dirty="0" err="1">
                <a:solidFill>
                  <a:srgbClr val="0D0D0D"/>
                </a:solidFill>
                <a:highlight>
                  <a:srgbClr val="FFFFFF"/>
                </a:highlight>
                <a:latin typeface="+mj-lt"/>
              </a:rPr>
              <a:t>Django’s</a:t>
            </a:r>
            <a:r>
              <a:rPr lang="en-US" dirty="0">
                <a:solidFill>
                  <a:srgbClr val="0D0D0D"/>
                </a:solidFill>
                <a:highlight>
                  <a:srgbClr val="FFFFFF"/>
                </a:highlight>
                <a:latin typeface="+mj-lt"/>
              </a:rPr>
              <a:t> built-in system to manage accounts and ensure data privacy. Additionally, enabling users to upload, download, and manage notes in various formats with collaborative tools like commenting, rating, and discussion features to foster a collaborative learning environment.</a:t>
            </a:r>
            <a:endParaRPr lang="en-IN" dirty="0">
              <a:latin typeface="+mj-lt"/>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mj-lt"/>
              </a:rPr>
              <a:t>3. </a:t>
            </a:r>
            <a:r>
              <a:rPr lang="en-US" b="1" i="0" dirty="0">
                <a:solidFill>
                  <a:srgbClr val="0D0D0D"/>
                </a:solidFill>
                <a:effectLst/>
                <a:highlight>
                  <a:srgbClr val="FFFFFF"/>
                </a:highlight>
                <a:latin typeface="+mj-lt"/>
              </a:rPr>
              <a:t>Security and Privacy</a:t>
            </a:r>
            <a:endParaRPr lang="en-US" b="0" i="0" dirty="0">
              <a:solidFill>
                <a:srgbClr val="0D0D0D"/>
              </a:solidFill>
              <a:effectLst/>
              <a:highlight>
                <a:srgbClr val="FFFFFF"/>
              </a:highlight>
              <a:latin typeface="+mj-lt"/>
            </a:endParaRPr>
          </a:p>
          <a:p>
            <a:pPr algn="l">
              <a:buFont typeface="Arial" panose="020B0604020202020204" pitchFamily="34" charset="0"/>
              <a:buChar char="•"/>
            </a:pPr>
            <a:r>
              <a:rPr lang="en-US" b="0" i="0" dirty="0">
                <a:solidFill>
                  <a:srgbClr val="0D0D0D"/>
                </a:solidFill>
                <a:effectLst/>
                <a:highlight>
                  <a:srgbClr val="FFFFFF"/>
                </a:highlight>
                <a:latin typeface="+mj-lt"/>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mj-lt"/>
              </a:rPr>
              <a:t>Ensure data privacy by adhering to regulations such as GDPR for the handling of personal information.</a:t>
            </a:r>
          </a:p>
          <a:p>
            <a:pPr algn="l"/>
            <a:r>
              <a:rPr lang="en-US" b="0" i="0" dirty="0">
                <a:solidFill>
                  <a:srgbClr val="0D0D0D"/>
                </a:solidFill>
                <a:effectLst/>
                <a:highlight>
                  <a:srgbClr val="FFFFFF"/>
                </a:highlight>
                <a:latin typeface="+mj-lt"/>
              </a:rPr>
              <a:t>4. </a:t>
            </a:r>
            <a:r>
              <a:rPr lang="en-US" b="1" i="0" dirty="0">
                <a:solidFill>
                  <a:srgbClr val="0D0D0D"/>
                </a:solidFill>
                <a:effectLst/>
                <a:highlight>
                  <a:srgbClr val="FFFFFF"/>
                </a:highlight>
                <a:latin typeface="+mj-lt"/>
              </a:rPr>
              <a:t>Scalability and Performance</a:t>
            </a:r>
            <a:endParaRPr lang="en-US" b="0" i="0" dirty="0">
              <a:solidFill>
                <a:srgbClr val="0D0D0D"/>
              </a:solidFill>
              <a:effectLst/>
              <a:highlight>
                <a:srgbClr val="FFFFFF"/>
              </a:highlight>
              <a:latin typeface="+mj-lt"/>
            </a:endParaRPr>
          </a:p>
          <a:p>
            <a:pPr algn="l">
              <a:buFont typeface="Arial" panose="020B0604020202020204" pitchFamily="34" charset="0"/>
              <a:buChar char="•"/>
            </a:pPr>
            <a:r>
              <a:rPr lang="en-US" b="0" i="0" dirty="0">
                <a:solidFill>
                  <a:srgbClr val="0D0D0D"/>
                </a:solidFill>
                <a:effectLst/>
                <a:highlight>
                  <a:srgbClr val="FFFFFF"/>
                </a:highlight>
                <a:latin typeface="+mj-lt"/>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mj-lt"/>
              </a:rPr>
              <a:t>Utilize Django’s caching framework to enhance application performance and reduce server load.</a:t>
            </a:r>
          </a:p>
          <a:p>
            <a:pPr algn="l"/>
            <a:r>
              <a:rPr lang="en-US" b="0" i="0" dirty="0">
                <a:solidFill>
                  <a:srgbClr val="0D0D0D"/>
                </a:solidFill>
                <a:effectLst/>
                <a:highlight>
                  <a:srgbClr val="FFFFFF"/>
                </a:highlight>
                <a:latin typeface="+mj-lt"/>
              </a:rPr>
              <a:t>5. </a:t>
            </a:r>
            <a:r>
              <a:rPr lang="en-US" b="1" i="0" dirty="0">
                <a:solidFill>
                  <a:srgbClr val="0D0D0D"/>
                </a:solidFill>
                <a:effectLst/>
                <a:highlight>
                  <a:srgbClr val="FFFFFF"/>
                </a:highlight>
                <a:latin typeface="+mj-lt"/>
              </a:rPr>
              <a:t>User Experience (UX) Design</a:t>
            </a:r>
            <a:endParaRPr lang="en-US" b="0" i="0" dirty="0">
              <a:solidFill>
                <a:srgbClr val="0D0D0D"/>
              </a:solidFill>
              <a:effectLst/>
              <a:highlight>
                <a:srgbClr val="FFFFFF"/>
              </a:highlight>
              <a:latin typeface="+mj-lt"/>
            </a:endParaRPr>
          </a:p>
          <a:p>
            <a:pPr algn="l">
              <a:buFont typeface="Arial" panose="020B0604020202020204" pitchFamily="34" charset="0"/>
              <a:buChar char="•"/>
            </a:pPr>
            <a:r>
              <a:rPr lang="en-US" b="0" i="0" dirty="0">
                <a:solidFill>
                  <a:srgbClr val="0D0D0D"/>
                </a:solidFill>
                <a:effectLst/>
                <a:highlight>
                  <a:srgbClr val="FFFFFF"/>
                </a:highlight>
                <a:latin typeface="+mj-lt"/>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mj-lt"/>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mj-lt"/>
              </a:rPr>
              <a:t>6. </a:t>
            </a:r>
            <a:r>
              <a:rPr lang="en-US" b="1" i="0" dirty="0">
                <a:solidFill>
                  <a:srgbClr val="0D0D0D"/>
                </a:solidFill>
                <a:effectLst/>
                <a:highlight>
                  <a:srgbClr val="FFFFFF"/>
                </a:highlight>
                <a:latin typeface="+mj-lt"/>
              </a:rPr>
              <a:t>Testing and Quality Assurance</a:t>
            </a:r>
            <a:endParaRPr lang="en-US" b="0" i="0" dirty="0">
              <a:solidFill>
                <a:srgbClr val="0D0D0D"/>
              </a:solidFill>
              <a:effectLst/>
              <a:highlight>
                <a:srgbClr val="FFFFFF"/>
              </a:highlight>
              <a:latin typeface="+mj-lt"/>
            </a:endParaRPr>
          </a:p>
          <a:p>
            <a:pPr algn="l">
              <a:buFont typeface="Arial" panose="020B0604020202020204" pitchFamily="34" charset="0"/>
              <a:buChar char="•"/>
            </a:pPr>
            <a:r>
              <a:rPr lang="en-US" b="0" i="0" dirty="0">
                <a:solidFill>
                  <a:srgbClr val="0D0D0D"/>
                </a:solidFill>
                <a:effectLst/>
                <a:highlight>
                  <a:srgbClr val="FFFFFF"/>
                </a:highlight>
                <a:latin typeface="+mj-lt"/>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mj-lt"/>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506" y="1135466"/>
            <a:ext cx="7368988" cy="3409371"/>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http://www.w3.org/XML/1998/namespac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purl.org/dc/dcmitype/"/>
    <ds:schemaRef ds:uri="http://schemas.openxmlformats.org/package/2006/metadata/core-properties"/>
    <ds:schemaRef ds:uri="c0fa2617-96bd-425d-8578-e93563fe37c5"/>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264</TotalTime>
  <Words>1099</Words>
  <Application>Microsoft Office PowerPoint</Application>
  <PresentationFormat>On-screen Show (16:9)</PresentationFormat>
  <Paragraphs>70</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User-Profile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MADHU MITHA</cp:lastModifiedBy>
  <cp:revision>21</cp:revision>
  <dcterms:modified xsi:type="dcterms:W3CDTF">2024-04-10T09:58:06Z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