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0035-968E-0620-FC42-80A8253B0E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F68416-1B80-944C-93C6-4186910F3D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DC1460-7191-8E96-0307-9CE73F9A6D10}"/>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5" name="Footer Placeholder 4">
            <a:extLst>
              <a:ext uri="{FF2B5EF4-FFF2-40B4-BE49-F238E27FC236}">
                <a16:creationId xmlns:a16="http://schemas.microsoft.com/office/drawing/2014/main" id="{2F123D9E-A81F-3262-BEB3-04E1704E1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19A50-E4E4-A3C6-B07C-7B427A834A5C}"/>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380949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B111-4785-6F7B-27FD-6D04676C25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E52D5B-FECA-2689-3DDD-FD4ADFFA5A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0E3E8E-DBDD-5404-06CC-6DB90C2B0AB0}"/>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5" name="Footer Placeholder 4">
            <a:extLst>
              <a:ext uri="{FF2B5EF4-FFF2-40B4-BE49-F238E27FC236}">
                <a16:creationId xmlns:a16="http://schemas.microsoft.com/office/drawing/2014/main" id="{3A157998-C1FA-F523-E1BA-228298A58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D36C7F-350E-EFF5-1AC1-DE2C2609690D}"/>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157430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156DBF-C9B5-883D-43C9-AF0481243F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1FC964-0EB5-4DD2-AFB4-6E839C0C10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82CE0-18D6-A292-AF9C-50A931D0C2B1}"/>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5" name="Footer Placeholder 4">
            <a:extLst>
              <a:ext uri="{FF2B5EF4-FFF2-40B4-BE49-F238E27FC236}">
                <a16:creationId xmlns:a16="http://schemas.microsoft.com/office/drawing/2014/main" id="{332E825E-7D7C-9F88-7B11-D20D261FE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56D843-D673-F822-4F93-1A59C070E7EF}"/>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376450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04A6-0042-5E1B-71AF-586E4EE9C0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EBD6A9-C001-DBE0-FCCC-4FC98B7486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34122-819D-9509-E382-58F690BA8850}"/>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5" name="Footer Placeholder 4">
            <a:extLst>
              <a:ext uri="{FF2B5EF4-FFF2-40B4-BE49-F238E27FC236}">
                <a16:creationId xmlns:a16="http://schemas.microsoft.com/office/drawing/2014/main" id="{B1DDD9C4-3F37-A9BF-E442-68A869465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9CE6A-FD08-4031-3391-AC6464D9EEB5}"/>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2328853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C211A-EDF8-2FC5-B053-77A0E240E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87DF3A-8728-D649-5C24-01818D290F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D5E68-D16B-5947-3BFE-0ACE05ECE1E2}"/>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5" name="Footer Placeholder 4">
            <a:extLst>
              <a:ext uri="{FF2B5EF4-FFF2-40B4-BE49-F238E27FC236}">
                <a16:creationId xmlns:a16="http://schemas.microsoft.com/office/drawing/2014/main" id="{2EB8990D-BA4B-3158-70CB-34C01F38E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4117A-A492-6132-EF62-DA3401CF4484}"/>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995053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1337-0A10-36AA-59C3-3F2C6A811C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020E77-9B50-AC26-6295-DC7BC38113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AD93A-5CA2-8099-583B-604DA668F2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1E4B14-97F6-1F28-525E-B64CCD0AF013}"/>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6" name="Footer Placeholder 5">
            <a:extLst>
              <a:ext uri="{FF2B5EF4-FFF2-40B4-BE49-F238E27FC236}">
                <a16:creationId xmlns:a16="http://schemas.microsoft.com/office/drawing/2014/main" id="{3342CD6F-07A3-3760-9D4A-047A533C7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B3D86-2CFB-8E49-D688-802C8B0EAB7A}"/>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227941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A564-DCD9-0A9F-FF19-AA2F45C117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58E77-0BE0-BF7D-FACA-DB836AA353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6D912-4F58-E63A-4125-0D9AB6C5DE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C4858B-E795-BB89-CA13-F81B237644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2570C6-EDDA-0F08-000B-2BA054E62F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547DAE-2076-633A-D269-3154BC82C45E}"/>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8" name="Footer Placeholder 7">
            <a:extLst>
              <a:ext uri="{FF2B5EF4-FFF2-40B4-BE49-F238E27FC236}">
                <a16:creationId xmlns:a16="http://schemas.microsoft.com/office/drawing/2014/main" id="{06712BA8-D09A-2804-AB5C-71FE0A71B7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3496FC-F79E-030A-CCC3-1EDBB58309B0}"/>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1256687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C9D2-E9F9-977A-E24B-2ACACE9B8D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99D7D7-31FD-BF92-7D2E-85EA1BFB6D51}"/>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4" name="Footer Placeholder 3">
            <a:extLst>
              <a:ext uri="{FF2B5EF4-FFF2-40B4-BE49-F238E27FC236}">
                <a16:creationId xmlns:a16="http://schemas.microsoft.com/office/drawing/2014/main" id="{14CA1175-BA60-BAB4-312D-5F373EEDE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A5FBC5-C7A2-B6C4-5009-3C2546518BD5}"/>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60197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A75C5-31EB-0134-A96D-5FC2D9E5AF05}"/>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3" name="Footer Placeholder 2">
            <a:extLst>
              <a:ext uri="{FF2B5EF4-FFF2-40B4-BE49-F238E27FC236}">
                <a16:creationId xmlns:a16="http://schemas.microsoft.com/office/drawing/2014/main" id="{5C55E011-CDDB-B2C8-6CED-A2BC16E185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1A2D20-BD71-63BF-F585-8606BCA33FFA}"/>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8947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EAFED-B020-3E7A-67FE-FC4BD52CB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89D7CC-1B06-4AB8-CB45-514071DE29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373E7-F335-4D08-90E6-017817732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8E7D7-42F2-18B7-C07F-13899763788C}"/>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6" name="Footer Placeholder 5">
            <a:extLst>
              <a:ext uri="{FF2B5EF4-FFF2-40B4-BE49-F238E27FC236}">
                <a16:creationId xmlns:a16="http://schemas.microsoft.com/office/drawing/2014/main" id="{AD43C31E-0305-B9E7-92DD-1D6E80B84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B038C-D832-BAE4-DAAE-1A9B9D7DC569}"/>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225169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3970-DF3A-BF9F-9A91-F28A1B300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271BFE-0E22-B53A-367F-C02140B2B2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E916A1-7ECA-98F4-E22C-B57348BF0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995779-159C-8068-AC46-D5B251A43A1F}"/>
              </a:ext>
            </a:extLst>
          </p:cNvPr>
          <p:cNvSpPr>
            <a:spLocks noGrp="1"/>
          </p:cNvSpPr>
          <p:nvPr>
            <p:ph type="dt" sz="half" idx="10"/>
          </p:nvPr>
        </p:nvSpPr>
        <p:spPr/>
        <p:txBody>
          <a:bodyPr/>
          <a:lstStyle/>
          <a:p>
            <a:fld id="{782C866A-F8DD-40B7-AFFC-ADA4AB16B016}" type="datetimeFigureOut">
              <a:rPr lang="en-US" smtClean="0"/>
              <a:t>6/6/2024</a:t>
            </a:fld>
            <a:endParaRPr lang="en-US"/>
          </a:p>
        </p:txBody>
      </p:sp>
      <p:sp>
        <p:nvSpPr>
          <p:cNvPr id="6" name="Footer Placeholder 5">
            <a:extLst>
              <a:ext uri="{FF2B5EF4-FFF2-40B4-BE49-F238E27FC236}">
                <a16:creationId xmlns:a16="http://schemas.microsoft.com/office/drawing/2014/main" id="{AA18276C-9E7C-EF88-6799-B09DF4304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60612-E8A8-6FB0-E5AA-1BDFF1457FA9}"/>
              </a:ext>
            </a:extLst>
          </p:cNvPr>
          <p:cNvSpPr>
            <a:spLocks noGrp="1"/>
          </p:cNvSpPr>
          <p:nvPr>
            <p:ph type="sldNum" sz="quarter" idx="12"/>
          </p:nvPr>
        </p:nvSpPr>
        <p:spPr/>
        <p:txBody>
          <a:bodyPr/>
          <a:lstStyle/>
          <a:p>
            <a:fld id="{9D54584A-F118-46C5-A7B3-FB6BF7199CAC}" type="slidenum">
              <a:rPr lang="en-US" smtClean="0"/>
              <a:t>‹#›</a:t>
            </a:fld>
            <a:endParaRPr lang="en-US"/>
          </a:p>
        </p:txBody>
      </p:sp>
    </p:spTree>
    <p:extLst>
      <p:ext uri="{BB962C8B-B14F-4D97-AF65-F5344CB8AC3E}">
        <p14:creationId xmlns:p14="http://schemas.microsoft.com/office/powerpoint/2010/main" val="4012577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7DC24-A120-5A6D-229C-90B7B17BD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2BF939-9CB4-0535-B7E4-9A4CE8D0D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B0B94-846D-9E5A-5FAB-8397169D8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C866A-F8DD-40B7-AFFC-ADA4AB16B016}" type="datetimeFigureOut">
              <a:rPr lang="en-US" smtClean="0"/>
              <a:t>6/6/2024</a:t>
            </a:fld>
            <a:endParaRPr lang="en-US"/>
          </a:p>
        </p:txBody>
      </p:sp>
      <p:sp>
        <p:nvSpPr>
          <p:cNvPr id="5" name="Footer Placeholder 4">
            <a:extLst>
              <a:ext uri="{FF2B5EF4-FFF2-40B4-BE49-F238E27FC236}">
                <a16:creationId xmlns:a16="http://schemas.microsoft.com/office/drawing/2014/main" id="{8A2F7C45-C2CB-E7FF-527C-4FFA877E8F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BCD4A5-080A-2B08-3C3A-715536629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4584A-F118-46C5-A7B3-FB6BF7199CAC}" type="slidenum">
              <a:rPr lang="en-US" smtClean="0"/>
              <a:t>‹#›</a:t>
            </a:fld>
            <a:endParaRPr lang="en-US"/>
          </a:p>
        </p:txBody>
      </p:sp>
    </p:spTree>
    <p:extLst>
      <p:ext uri="{BB962C8B-B14F-4D97-AF65-F5344CB8AC3E}">
        <p14:creationId xmlns:p14="http://schemas.microsoft.com/office/powerpoint/2010/main" val="2373882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27A5-3D5B-4A31-06F8-274F3E7A31BE}"/>
              </a:ext>
            </a:extLst>
          </p:cNvPr>
          <p:cNvSpPr>
            <a:spLocks noGrp="1"/>
          </p:cNvSpPr>
          <p:nvPr>
            <p:ph type="ctrTitle"/>
          </p:nvPr>
        </p:nvSpPr>
        <p:spPr/>
        <p:txBody>
          <a:bodyPr/>
          <a:lstStyle/>
          <a:p>
            <a:r>
              <a:rPr lang="en-US" dirty="0"/>
              <a:t>Turing College</a:t>
            </a:r>
            <a:br>
              <a:rPr lang="en-US" dirty="0"/>
            </a:br>
            <a:r>
              <a:rPr lang="en-US" dirty="0"/>
              <a:t>Module 1: Sprint 1: Project</a:t>
            </a:r>
          </a:p>
        </p:txBody>
      </p:sp>
      <p:sp>
        <p:nvSpPr>
          <p:cNvPr id="3" name="Subtitle 2">
            <a:extLst>
              <a:ext uri="{FF2B5EF4-FFF2-40B4-BE49-F238E27FC236}">
                <a16:creationId xmlns:a16="http://schemas.microsoft.com/office/drawing/2014/main" id="{7E9AB8F5-F5C0-40E0-7ED5-7FD5A45572EA}"/>
              </a:ext>
            </a:extLst>
          </p:cNvPr>
          <p:cNvSpPr>
            <a:spLocks noGrp="1"/>
          </p:cNvSpPr>
          <p:nvPr>
            <p:ph type="subTitle" idx="1"/>
          </p:nvPr>
        </p:nvSpPr>
        <p:spPr/>
        <p:txBody>
          <a:bodyPr>
            <a:normAutofit/>
          </a:bodyPr>
          <a:lstStyle/>
          <a:p>
            <a:r>
              <a:rPr lang="en-US" dirty="0"/>
              <a:t>The objective is to use Data Analysis find the optimal hours of sleep for the optimum sleep quality.</a:t>
            </a:r>
          </a:p>
          <a:p>
            <a:r>
              <a:rPr lang="en-US" dirty="0"/>
              <a:t>The analysis will also reveal the heart rate for optimum sleep quality.</a:t>
            </a:r>
          </a:p>
          <a:p>
            <a:endParaRPr lang="en-US" dirty="0"/>
          </a:p>
          <a:p>
            <a:endParaRPr lang="en-US" dirty="0"/>
          </a:p>
        </p:txBody>
      </p:sp>
    </p:spTree>
    <p:extLst>
      <p:ext uri="{BB962C8B-B14F-4D97-AF65-F5344CB8AC3E}">
        <p14:creationId xmlns:p14="http://schemas.microsoft.com/office/powerpoint/2010/main" val="2025041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BE3B-FFE1-E2B7-9B1C-0426CE2A89B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D55CDF6-A028-A9C5-C44B-8AA4C66A4EE3}"/>
              </a:ext>
            </a:extLst>
          </p:cNvPr>
          <p:cNvSpPr>
            <a:spLocks noGrp="1"/>
          </p:cNvSpPr>
          <p:nvPr>
            <p:ph idx="1"/>
          </p:nvPr>
        </p:nvSpPr>
        <p:spPr/>
        <p:txBody>
          <a:bodyPr/>
          <a:lstStyle/>
          <a:p>
            <a:r>
              <a:rPr lang="en-US" dirty="0"/>
              <a:t>Upon visualizing the wake up time emotions to determine the ideal hours of sleep for the best wake up emotion, I found out:</a:t>
            </a:r>
          </a:p>
          <a:p>
            <a:endParaRPr lang="en-US" dirty="0"/>
          </a:p>
          <a:p>
            <a:pPr marL="571500" indent="-571500">
              <a:buFont typeface="+mj-lt"/>
              <a:buAutoNum type="romanUcPeriod"/>
            </a:pPr>
            <a:r>
              <a:rPr lang="en-US" dirty="0"/>
              <a:t>Ideally, I am happiest after 7 – 8 hours of sleep and,</a:t>
            </a:r>
          </a:p>
          <a:p>
            <a:pPr marL="571500" indent="-571500">
              <a:buFont typeface="+mj-lt"/>
              <a:buAutoNum type="romanUcPeriod"/>
            </a:pPr>
            <a:r>
              <a:rPr lang="en-US" dirty="0"/>
              <a:t>8 hours gives a neutral average emotion, i.e. neither sad nor happy on average.</a:t>
            </a:r>
          </a:p>
        </p:txBody>
      </p:sp>
    </p:spTree>
    <p:extLst>
      <p:ext uri="{BB962C8B-B14F-4D97-AF65-F5344CB8AC3E}">
        <p14:creationId xmlns:p14="http://schemas.microsoft.com/office/powerpoint/2010/main" val="882631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E223-2A13-F9E5-6F24-FF039FCF788E}"/>
              </a:ext>
            </a:extLst>
          </p:cNvPr>
          <p:cNvSpPr>
            <a:spLocks noGrp="1"/>
          </p:cNvSpPr>
          <p:nvPr>
            <p:ph type="title"/>
          </p:nvPr>
        </p:nvSpPr>
        <p:spPr/>
        <p:txBody>
          <a:bodyPr/>
          <a:lstStyle/>
          <a:p>
            <a:r>
              <a:rPr lang="en-US" dirty="0"/>
              <a:t>Sleep Notes vs Sleep Quality</a:t>
            </a:r>
          </a:p>
        </p:txBody>
      </p:sp>
      <p:pic>
        <p:nvPicPr>
          <p:cNvPr id="5" name="Content Placeholder 4">
            <a:extLst>
              <a:ext uri="{FF2B5EF4-FFF2-40B4-BE49-F238E27FC236}">
                <a16:creationId xmlns:a16="http://schemas.microsoft.com/office/drawing/2014/main" id="{4D1FD873-34EA-5813-68A0-178AE75208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818" y="1825625"/>
            <a:ext cx="7678364" cy="4351338"/>
          </a:xfrm>
        </p:spPr>
      </p:pic>
    </p:spTree>
    <p:extLst>
      <p:ext uri="{BB962C8B-B14F-4D97-AF65-F5344CB8AC3E}">
        <p14:creationId xmlns:p14="http://schemas.microsoft.com/office/powerpoint/2010/main" val="89016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65FB-399E-BAC0-3093-9A7A54D26C2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A27ACB4-2FBE-393F-9BBA-86230643CCE0}"/>
              </a:ext>
            </a:extLst>
          </p:cNvPr>
          <p:cNvSpPr>
            <a:spLocks noGrp="1"/>
          </p:cNvSpPr>
          <p:nvPr>
            <p:ph idx="1"/>
          </p:nvPr>
        </p:nvSpPr>
        <p:spPr/>
        <p:txBody>
          <a:bodyPr/>
          <a:lstStyle/>
          <a:p>
            <a:pPr marL="0" indent="0">
              <a:buNone/>
            </a:pPr>
            <a:r>
              <a:rPr lang="en-US" dirty="0"/>
              <a:t>For Sleep Notes vs Sleep Quality, I found out that,</a:t>
            </a:r>
          </a:p>
          <a:p>
            <a:endParaRPr lang="en-US" dirty="0"/>
          </a:p>
          <a:p>
            <a:endParaRPr lang="en-US" dirty="0"/>
          </a:p>
          <a:p>
            <a:pPr marL="571500" indent="-571500">
              <a:buFont typeface="+mj-lt"/>
              <a:buAutoNum type="romanUcPeriod"/>
            </a:pPr>
            <a:r>
              <a:rPr lang="en-US" dirty="0"/>
              <a:t> Drinking Tea and Working out had the best Sleep Quality and,</a:t>
            </a:r>
          </a:p>
          <a:p>
            <a:pPr marL="571500" indent="-571500">
              <a:buFont typeface="+mj-lt"/>
              <a:buAutoNum type="romanUcPeriod"/>
            </a:pPr>
            <a:r>
              <a:rPr lang="en-US" dirty="0"/>
              <a:t>Drinking Coffee had the worst Sleep Quality</a:t>
            </a:r>
          </a:p>
        </p:txBody>
      </p:sp>
    </p:spTree>
    <p:extLst>
      <p:ext uri="{BB962C8B-B14F-4D97-AF65-F5344CB8AC3E}">
        <p14:creationId xmlns:p14="http://schemas.microsoft.com/office/powerpoint/2010/main" val="1589028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29BB-AEF1-08F1-3735-D05D08B00BAA}"/>
              </a:ext>
            </a:extLst>
          </p:cNvPr>
          <p:cNvSpPr>
            <a:spLocks noGrp="1"/>
          </p:cNvSpPr>
          <p:nvPr>
            <p:ph type="title"/>
          </p:nvPr>
        </p:nvSpPr>
        <p:spPr/>
        <p:txBody>
          <a:bodyPr/>
          <a:lstStyle/>
          <a:p>
            <a:r>
              <a:rPr lang="en-US" dirty="0"/>
              <a:t>Sleep Notes vs Heart Rate</a:t>
            </a:r>
          </a:p>
        </p:txBody>
      </p:sp>
      <p:pic>
        <p:nvPicPr>
          <p:cNvPr id="5" name="Content Placeholder 4">
            <a:extLst>
              <a:ext uri="{FF2B5EF4-FFF2-40B4-BE49-F238E27FC236}">
                <a16:creationId xmlns:a16="http://schemas.microsoft.com/office/drawing/2014/main" id="{7875D1AC-4D3F-59BB-F102-DFE0EBB9D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6818" y="1825625"/>
            <a:ext cx="7678364" cy="4351338"/>
          </a:xfrm>
        </p:spPr>
      </p:pic>
    </p:spTree>
    <p:extLst>
      <p:ext uri="{BB962C8B-B14F-4D97-AF65-F5344CB8AC3E}">
        <p14:creationId xmlns:p14="http://schemas.microsoft.com/office/powerpoint/2010/main" val="278697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BD22-D753-23C7-7D24-CAA5203715E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353B182-605F-D671-B5F7-E4F5BB542FFE}"/>
              </a:ext>
            </a:extLst>
          </p:cNvPr>
          <p:cNvSpPr>
            <a:spLocks noGrp="1"/>
          </p:cNvSpPr>
          <p:nvPr>
            <p:ph idx="1"/>
          </p:nvPr>
        </p:nvSpPr>
        <p:spPr/>
        <p:txBody>
          <a:bodyPr/>
          <a:lstStyle/>
          <a:p>
            <a:r>
              <a:rPr lang="en-US" dirty="0"/>
              <a:t>Here, for Sleep Notes vs Heart Rate, I used a inverted color scheme since a lower heart rate is ideal as compared to a higher heart rate.</a:t>
            </a:r>
          </a:p>
          <a:p>
            <a:r>
              <a:rPr lang="en-US" dirty="0"/>
              <a:t>I found out that,</a:t>
            </a:r>
          </a:p>
          <a:p>
            <a:endParaRPr lang="en-US" dirty="0"/>
          </a:p>
          <a:p>
            <a:pPr marL="571500" indent="-571500">
              <a:buFont typeface="+mj-lt"/>
              <a:buAutoNum type="romanUcPeriod"/>
            </a:pPr>
            <a:r>
              <a:rPr lang="en-US" dirty="0"/>
              <a:t>Drinking Coffee &amp; Drinking Tea out had the highest heart rate followed by Drinking Tea and Working out. Drinking Coffee was a close third and,</a:t>
            </a:r>
          </a:p>
          <a:p>
            <a:pPr marL="571500" indent="-571500">
              <a:buFont typeface="+mj-lt"/>
              <a:buAutoNum type="romanUcPeriod"/>
            </a:pPr>
            <a:r>
              <a:rPr lang="en-US" dirty="0"/>
              <a:t>Drinking Tea had the lowest (ideal) Heart Rate.</a:t>
            </a:r>
          </a:p>
        </p:txBody>
      </p:sp>
    </p:spTree>
    <p:extLst>
      <p:ext uri="{BB962C8B-B14F-4D97-AF65-F5344CB8AC3E}">
        <p14:creationId xmlns:p14="http://schemas.microsoft.com/office/powerpoint/2010/main" val="337194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507A-9957-5A78-B974-147866760C5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A5751C7C-CF97-3F8A-E9F9-28B715C11136}"/>
              </a:ext>
            </a:extLst>
          </p:cNvPr>
          <p:cNvSpPr>
            <a:spLocks noGrp="1"/>
          </p:cNvSpPr>
          <p:nvPr>
            <p:ph idx="1"/>
          </p:nvPr>
        </p:nvSpPr>
        <p:spPr/>
        <p:txBody>
          <a:bodyPr/>
          <a:lstStyle/>
          <a:p>
            <a:r>
              <a:rPr lang="en-US" dirty="0"/>
              <a:t>In conclusion, for the best sleep quality, wake up emotion, and heart rate, I shall endeavor to,</a:t>
            </a:r>
          </a:p>
          <a:p>
            <a:endParaRPr lang="en-US" dirty="0"/>
          </a:p>
          <a:p>
            <a:pPr marL="571500" indent="-571500">
              <a:buFont typeface="+mj-lt"/>
              <a:buAutoNum type="romanUcPeriod"/>
            </a:pPr>
            <a:r>
              <a:rPr lang="en-US" dirty="0"/>
              <a:t>Sleep at least between 7 and 8 hours per day and,</a:t>
            </a:r>
          </a:p>
          <a:p>
            <a:pPr marL="571500" indent="-571500">
              <a:buFont typeface="+mj-lt"/>
              <a:buAutoNum type="romanUcPeriod"/>
            </a:pPr>
            <a:r>
              <a:rPr lang="en-US" dirty="0"/>
              <a:t>Avoid coffee and working out before bed time as they lower the sleep quality and increase the heart rate and,</a:t>
            </a:r>
          </a:p>
          <a:p>
            <a:pPr marL="571500" indent="-571500">
              <a:buFont typeface="+mj-lt"/>
              <a:buAutoNum type="romanUcPeriod"/>
            </a:pPr>
            <a:r>
              <a:rPr lang="en-US" dirty="0"/>
              <a:t>Drink tea instead of coffee before bed time. This however is subject to not been accompanied by anything else.</a:t>
            </a:r>
          </a:p>
        </p:txBody>
      </p:sp>
    </p:spTree>
    <p:extLst>
      <p:ext uri="{BB962C8B-B14F-4D97-AF65-F5344CB8AC3E}">
        <p14:creationId xmlns:p14="http://schemas.microsoft.com/office/powerpoint/2010/main" val="1991863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49DD-F749-E7FE-563D-7AA62C6A97FB}"/>
              </a:ext>
            </a:extLst>
          </p:cNvPr>
          <p:cNvSpPr>
            <a:spLocks noGrp="1"/>
          </p:cNvSpPr>
          <p:nvPr>
            <p:ph type="title"/>
          </p:nvPr>
        </p:nvSpPr>
        <p:spPr/>
        <p:txBody>
          <a:bodyPr/>
          <a:lstStyle/>
          <a:p>
            <a:r>
              <a:rPr lang="en-US" dirty="0"/>
              <a:t>What would qualify as a successful result?</a:t>
            </a:r>
          </a:p>
        </p:txBody>
      </p:sp>
      <p:sp>
        <p:nvSpPr>
          <p:cNvPr id="3" name="Content Placeholder 2">
            <a:extLst>
              <a:ext uri="{FF2B5EF4-FFF2-40B4-BE49-F238E27FC236}">
                <a16:creationId xmlns:a16="http://schemas.microsoft.com/office/drawing/2014/main" id="{AC86C302-B298-99E0-8B1F-DB21714F07E4}"/>
              </a:ext>
            </a:extLst>
          </p:cNvPr>
          <p:cNvSpPr>
            <a:spLocks noGrp="1"/>
          </p:cNvSpPr>
          <p:nvPr>
            <p:ph idx="1"/>
          </p:nvPr>
        </p:nvSpPr>
        <p:spPr/>
        <p:txBody>
          <a:bodyPr>
            <a:normAutofit/>
          </a:bodyPr>
          <a:lstStyle/>
          <a:p>
            <a:pPr marL="0" indent="0">
              <a:buNone/>
            </a:pPr>
            <a:r>
              <a:rPr lang="en-US" dirty="0"/>
              <a:t>Concrete insight as to: -</a:t>
            </a:r>
          </a:p>
          <a:p>
            <a:pPr marL="514350" indent="-514350">
              <a:buFont typeface="+mj-lt"/>
              <a:buAutoNum type="arabicPeriod"/>
            </a:pPr>
            <a:r>
              <a:rPr lang="en-US" dirty="0"/>
              <a:t>What are the optimum hours of sleep per day?</a:t>
            </a:r>
          </a:p>
          <a:p>
            <a:pPr marL="514350" indent="-514350">
              <a:buFont typeface="+mj-lt"/>
              <a:buAutoNum type="arabicPeriod"/>
            </a:pPr>
            <a:r>
              <a:rPr lang="en-US" dirty="0"/>
              <a:t>What drives me to get the optimal hours of sleep?</a:t>
            </a:r>
          </a:p>
          <a:p>
            <a:pPr marL="514350" indent="-514350">
              <a:buFont typeface="+mj-lt"/>
              <a:buAutoNum type="arabicPeriod"/>
            </a:pPr>
            <a:r>
              <a:rPr lang="en-US" dirty="0"/>
              <a:t>What trends can be observed in my sleep patterns?</a:t>
            </a:r>
          </a:p>
          <a:p>
            <a:pPr marL="514350" indent="-514350">
              <a:buFont typeface="+mj-lt"/>
              <a:buAutoNum type="arabicPeriod"/>
            </a:pPr>
            <a:r>
              <a:rPr lang="en-US" dirty="0"/>
              <a:t>What factors influence my sleep patterns?</a:t>
            </a:r>
          </a:p>
          <a:p>
            <a:pPr marL="514350" indent="-514350">
              <a:buFont typeface="+mj-lt"/>
              <a:buAutoNum type="arabicPeriod"/>
            </a:pPr>
            <a:r>
              <a:rPr lang="en-US" dirty="0"/>
              <a:t>What factors can optimize my future sleep patterns?</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84805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0A6D0-8223-0C7C-F8E6-57BE8190D939}"/>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D63EEE73-96C1-BEBA-3A2B-DF9D9DB3AF56}"/>
              </a:ext>
            </a:extLst>
          </p:cNvPr>
          <p:cNvSpPr>
            <a:spLocks noGrp="1"/>
          </p:cNvSpPr>
          <p:nvPr>
            <p:ph idx="1"/>
          </p:nvPr>
        </p:nvSpPr>
        <p:spPr/>
        <p:txBody>
          <a:bodyPr>
            <a:normAutofit lnSpcReduction="10000"/>
          </a:bodyPr>
          <a:lstStyle/>
          <a:p>
            <a:r>
              <a:rPr lang="en-US" dirty="0"/>
              <a:t>For this project, I’ll use the Sleep Data already provided in Module 1: Sprint 1.</a:t>
            </a:r>
          </a:p>
          <a:p>
            <a:r>
              <a:rPr lang="en-US" dirty="0"/>
              <a:t>For this project, I’ll use Sleep Data columns namely; Sleep Quality, Time in Bed, Wake Up, Sleep Notes, and Heart Rate.</a:t>
            </a:r>
          </a:p>
          <a:p>
            <a:r>
              <a:rPr lang="en-US" dirty="0"/>
              <a:t>During Exploratory Data Analysis (EDA), an aspect of Sleep Data became clear: Some rows have repeated dates because first I came in for a short nap, woke up to do something then resumed for the long nap.</a:t>
            </a:r>
          </a:p>
          <a:p>
            <a:r>
              <a:rPr lang="en-US" dirty="0"/>
              <a:t>For purposes of this project, I’ll only consider the long nap as someone can have short naps anywhere like on the subway or in your car after lunch. So this rows will not be part of the project.</a:t>
            </a:r>
          </a:p>
        </p:txBody>
      </p:sp>
    </p:spTree>
    <p:extLst>
      <p:ext uri="{BB962C8B-B14F-4D97-AF65-F5344CB8AC3E}">
        <p14:creationId xmlns:p14="http://schemas.microsoft.com/office/powerpoint/2010/main" val="238470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D6BA-91B7-F774-A490-13E6018C1685}"/>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BC1C7D2A-9B3F-5F93-4158-20018B0B0E70}"/>
              </a:ext>
            </a:extLst>
          </p:cNvPr>
          <p:cNvSpPr>
            <a:spLocks noGrp="1"/>
          </p:cNvSpPr>
          <p:nvPr>
            <p:ph idx="1"/>
          </p:nvPr>
        </p:nvSpPr>
        <p:spPr/>
        <p:txBody>
          <a:bodyPr/>
          <a:lstStyle/>
          <a:p>
            <a:r>
              <a:rPr lang="en-US" dirty="0"/>
              <a:t>I found the Activity (Steps) column irrelevant to my project and therefore removed it entirely.</a:t>
            </a:r>
          </a:p>
          <a:p>
            <a:r>
              <a:rPr lang="en-US" dirty="0"/>
              <a:t>Since I had the Time in Bed Column already indicating the hours of sleep, the Start and End columns were redundant. I thus removed them from view.</a:t>
            </a:r>
          </a:p>
          <a:p>
            <a:r>
              <a:rPr lang="en-US" dirty="0"/>
              <a:t>I also changed the order of the columns for convenience purposes.</a:t>
            </a:r>
          </a:p>
          <a:p>
            <a:r>
              <a:rPr lang="en-US" dirty="0"/>
              <a:t>I boldened and froze the first row for convenience when scrolling through the data.</a:t>
            </a:r>
          </a:p>
          <a:p>
            <a:r>
              <a:rPr lang="en-US" dirty="0"/>
              <a:t>I applied alternating color scale for easy visibility.</a:t>
            </a:r>
          </a:p>
        </p:txBody>
      </p:sp>
    </p:spTree>
    <p:extLst>
      <p:ext uri="{BB962C8B-B14F-4D97-AF65-F5344CB8AC3E}">
        <p14:creationId xmlns:p14="http://schemas.microsoft.com/office/powerpoint/2010/main" val="186472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74FE-DEC6-A1F7-7E44-C8C38F0DEEBF}"/>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9F22A921-D6E9-EAE2-4F7C-D6B5109C6C14}"/>
              </a:ext>
            </a:extLst>
          </p:cNvPr>
          <p:cNvSpPr>
            <a:spLocks noGrp="1"/>
          </p:cNvSpPr>
          <p:nvPr>
            <p:ph idx="1"/>
          </p:nvPr>
        </p:nvSpPr>
        <p:spPr/>
        <p:txBody>
          <a:bodyPr>
            <a:normAutofit fontScale="92500" lnSpcReduction="20000"/>
          </a:bodyPr>
          <a:lstStyle/>
          <a:p>
            <a:r>
              <a:rPr lang="en-US" dirty="0"/>
              <a:t>I used conditional formatting on Sleep Quality, Time in Bed, and Heart Rate columns so that it can be easier to view the magnitude just by looking at the data.</a:t>
            </a:r>
          </a:p>
          <a:p>
            <a:r>
              <a:rPr lang="en-US" dirty="0"/>
              <a:t>There was also Date inconsistencies observed in the data like 2015-01-17 was repeated and thus corrected to 2015-01-16 since this date was missing from the data.</a:t>
            </a:r>
          </a:p>
          <a:p>
            <a:r>
              <a:rPr lang="en-US" dirty="0"/>
              <a:t>The last row was ambiguous for the start &amp; end did not yield Time in Bed. I therefore removed the row entirely.</a:t>
            </a:r>
          </a:p>
          <a:p>
            <a:r>
              <a:rPr lang="en-US" dirty="0"/>
              <a:t>Data inconsistency for 2015-01-02 was corrected to 2015-01-04.</a:t>
            </a:r>
          </a:p>
          <a:p>
            <a:r>
              <a:rPr lang="en-US" dirty="0"/>
              <a:t>Link to Cleaned Sleep Data: https://docs.google.com/spreadsheets/d/1z9NrTtJfcxsS1vvopjFr1_X-nmuCXbxeyPp6Yfq5qhI/edit?usp=sharing</a:t>
            </a:r>
          </a:p>
          <a:p>
            <a:endParaRPr lang="en-US" dirty="0"/>
          </a:p>
          <a:p>
            <a:endParaRPr lang="en-US" dirty="0"/>
          </a:p>
        </p:txBody>
      </p:sp>
    </p:spTree>
    <p:extLst>
      <p:ext uri="{BB962C8B-B14F-4D97-AF65-F5344CB8AC3E}">
        <p14:creationId xmlns:p14="http://schemas.microsoft.com/office/powerpoint/2010/main" val="93289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F290-31EB-5EF0-2654-E648634F693A}"/>
              </a:ext>
            </a:extLst>
          </p:cNvPr>
          <p:cNvSpPr>
            <a:spLocks noGrp="1"/>
          </p:cNvSpPr>
          <p:nvPr>
            <p:ph type="title"/>
          </p:nvPr>
        </p:nvSpPr>
        <p:spPr/>
        <p:txBody>
          <a:bodyPr/>
          <a:lstStyle/>
          <a:p>
            <a:r>
              <a:rPr lang="en-US" dirty="0"/>
              <a:t>What are my averages?</a:t>
            </a:r>
          </a:p>
        </p:txBody>
      </p:sp>
      <p:sp>
        <p:nvSpPr>
          <p:cNvPr id="3" name="Content Placeholder 2">
            <a:extLst>
              <a:ext uri="{FF2B5EF4-FFF2-40B4-BE49-F238E27FC236}">
                <a16:creationId xmlns:a16="http://schemas.microsoft.com/office/drawing/2014/main" id="{6B416ECC-F31E-3C66-CC5E-46140B350236}"/>
              </a:ext>
            </a:extLst>
          </p:cNvPr>
          <p:cNvSpPr>
            <a:spLocks noGrp="1"/>
          </p:cNvSpPr>
          <p:nvPr>
            <p:ph idx="1"/>
          </p:nvPr>
        </p:nvSpPr>
        <p:spPr/>
        <p:txBody>
          <a:bodyPr/>
          <a:lstStyle/>
          <a:p>
            <a:pPr marL="0" indent="0">
              <a:buNone/>
            </a:pPr>
            <a:r>
              <a:rPr lang="en-US" dirty="0"/>
              <a:t>I used a Pivot Table to calculate my averages for Heart Rate, Sleep Quality, and Time in Bed. They were as follows:</a:t>
            </a:r>
          </a:p>
          <a:p>
            <a:pPr marL="0" indent="0">
              <a:buNone/>
            </a:pPr>
            <a:endParaRPr lang="en-US" dirty="0"/>
          </a:p>
          <a:p>
            <a:pPr marL="514350" indent="-514350">
              <a:buFont typeface="+mj-lt"/>
              <a:buAutoNum type="arabicPeriod"/>
            </a:pPr>
            <a:r>
              <a:rPr lang="en-US" dirty="0"/>
              <a:t>My average Heart Rate was 62.11</a:t>
            </a:r>
          </a:p>
          <a:p>
            <a:pPr marL="514350" indent="-514350">
              <a:buFont typeface="+mj-lt"/>
              <a:buAutoNum type="arabicPeriod"/>
            </a:pPr>
            <a:r>
              <a:rPr lang="en-US" dirty="0"/>
              <a:t>My average Sleep Quality was 82%</a:t>
            </a:r>
          </a:p>
          <a:p>
            <a:pPr marL="514350" indent="-514350">
              <a:buFont typeface="+mj-lt"/>
              <a:buAutoNum type="arabicPeriod"/>
            </a:pPr>
            <a:r>
              <a:rPr lang="en-US" dirty="0"/>
              <a:t>My average Time in Bed was 7.51 Hours</a:t>
            </a:r>
          </a:p>
          <a:p>
            <a:pPr marL="0" indent="0">
              <a:buNone/>
            </a:pPr>
            <a:endParaRPr lang="en-US" dirty="0"/>
          </a:p>
          <a:p>
            <a:pPr marL="0" indent="0">
              <a:buNone/>
            </a:pPr>
            <a:r>
              <a:rPr lang="en-US" dirty="0"/>
              <a:t>Later, after complete analysis, I can compare these to the optimum values.</a:t>
            </a:r>
          </a:p>
        </p:txBody>
      </p:sp>
    </p:spTree>
    <p:extLst>
      <p:ext uri="{BB962C8B-B14F-4D97-AF65-F5344CB8AC3E}">
        <p14:creationId xmlns:p14="http://schemas.microsoft.com/office/powerpoint/2010/main" val="392055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E9D71-650E-3D34-FB62-65679D03648A}"/>
              </a:ext>
            </a:extLst>
          </p:cNvPr>
          <p:cNvSpPr>
            <a:spLocks noGrp="1"/>
          </p:cNvSpPr>
          <p:nvPr>
            <p:ph type="title"/>
          </p:nvPr>
        </p:nvSpPr>
        <p:spPr/>
        <p:txBody>
          <a:bodyPr/>
          <a:lstStyle/>
          <a:p>
            <a:r>
              <a:rPr lang="en-US" dirty="0"/>
              <a:t>Data Visualizations</a:t>
            </a:r>
          </a:p>
        </p:txBody>
      </p:sp>
      <p:sp>
        <p:nvSpPr>
          <p:cNvPr id="3" name="Content Placeholder 2">
            <a:extLst>
              <a:ext uri="{FF2B5EF4-FFF2-40B4-BE49-F238E27FC236}">
                <a16:creationId xmlns:a16="http://schemas.microsoft.com/office/drawing/2014/main" id="{A998D42F-93E3-B41F-B834-AB472E90C107}"/>
              </a:ext>
            </a:extLst>
          </p:cNvPr>
          <p:cNvSpPr>
            <a:spLocks noGrp="1"/>
          </p:cNvSpPr>
          <p:nvPr>
            <p:ph idx="1"/>
          </p:nvPr>
        </p:nvSpPr>
        <p:spPr/>
        <p:txBody>
          <a:bodyPr>
            <a:normAutofit fontScale="85000" lnSpcReduction="20000"/>
          </a:bodyPr>
          <a:lstStyle/>
          <a:p>
            <a:r>
              <a:rPr lang="en-US" dirty="0"/>
              <a:t>For visualization of the data, I used Tableau Public to visualize the Trends &amp; Patterns. Please go through different tabs for different visualizations.</a:t>
            </a:r>
          </a:p>
          <a:p>
            <a:r>
              <a:rPr lang="en-US" dirty="0"/>
              <a:t>Tableau Public Link: https://public.tableau.com/views/TuringCollegeModule1Sprint1Project/SleepNotesvsHeartRate?:language=en-US&amp;:sid=&amp;:display_count=n&amp;:origin=viz_share_link</a:t>
            </a:r>
          </a:p>
          <a:p>
            <a:r>
              <a:rPr lang="en-US" dirty="0"/>
              <a:t>The first viz was that of Sleep Time vs Sleep Quality vs Heart Rate. The viz is on the next slide.</a:t>
            </a:r>
          </a:p>
          <a:p>
            <a:r>
              <a:rPr lang="en-US" dirty="0"/>
              <a:t>It becomes clear that, for the </a:t>
            </a:r>
            <a:r>
              <a:rPr lang="en-US" b="1" dirty="0"/>
              <a:t>highest (optimum) Sleep Quality </a:t>
            </a:r>
            <a:r>
              <a:rPr lang="en-US" dirty="0"/>
              <a:t>&amp; </a:t>
            </a:r>
            <a:r>
              <a:rPr lang="en-US" b="1" dirty="0"/>
              <a:t>lowest (optimum) Heart Rate</a:t>
            </a:r>
            <a:r>
              <a:rPr lang="en-US" dirty="0"/>
              <a:t>, the </a:t>
            </a:r>
            <a:r>
              <a:rPr lang="en-US" b="1" dirty="0"/>
              <a:t>ideal Time in Bed </a:t>
            </a:r>
            <a:r>
              <a:rPr lang="en-US" dirty="0"/>
              <a:t>was </a:t>
            </a:r>
            <a:r>
              <a:rPr lang="en-US" b="1" dirty="0"/>
              <a:t>8 Hours</a:t>
            </a:r>
            <a:r>
              <a:rPr lang="en-US" dirty="0"/>
              <a:t>.</a:t>
            </a:r>
          </a:p>
          <a:p>
            <a:r>
              <a:rPr lang="en-US" dirty="0"/>
              <a:t>Here, it can also be noted that for the </a:t>
            </a:r>
            <a:r>
              <a:rPr lang="en-US" b="1" dirty="0"/>
              <a:t>optimal 8 hours</a:t>
            </a:r>
            <a:r>
              <a:rPr lang="en-US" dirty="0"/>
              <a:t>, the </a:t>
            </a:r>
            <a:r>
              <a:rPr lang="en-US" b="1" dirty="0"/>
              <a:t>average Sleep Quality was 89.13%</a:t>
            </a:r>
            <a:r>
              <a:rPr lang="en-US" dirty="0"/>
              <a:t>, &amp; the </a:t>
            </a:r>
            <a:r>
              <a:rPr lang="en-US" b="1" dirty="0"/>
              <a:t>average Heart Rate was 58.13%.</a:t>
            </a:r>
          </a:p>
          <a:p>
            <a:r>
              <a:rPr lang="en-US" dirty="0"/>
              <a:t>My average Time in Bed (7.15) is lower than the ideal 8 hours, my average Heart Rate (62.11) is higher than the ideal 58.13%, &amp; my average Sleep Quality (82%) is lower than the ideal 100%.</a:t>
            </a:r>
          </a:p>
        </p:txBody>
      </p:sp>
    </p:spTree>
    <p:extLst>
      <p:ext uri="{BB962C8B-B14F-4D97-AF65-F5344CB8AC3E}">
        <p14:creationId xmlns:p14="http://schemas.microsoft.com/office/powerpoint/2010/main" val="63251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FC6E-5625-0F86-1DFA-D631A06718C8}"/>
              </a:ext>
            </a:extLst>
          </p:cNvPr>
          <p:cNvSpPr>
            <a:spLocks noGrp="1"/>
          </p:cNvSpPr>
          <p:nvPr>
            <p:ph type="title"/>
          </p:nvPr>
        </p:nvSpPr>
        <p:spPr/>
        <p:txBody>
          <a:bodyPr/>
          <a:lstStyle/>
          <a:p>
            <a:r>
              <a:rPr lang="en-US" dirty="0"/>
              <a:t>Sleep Time vs Sleep Quality vs Heart Rate</a:t>
            </a:r>
          </a:p>
        </p:txBody>
      </p:sp>
      <p:pic>
        <p:nvPicPr>
          <p:cNvPr id="5" name="Content Placeholder 4">
            <a:extLst>
              <a:ext uri="{FF2B5EF4-FFF2-40B4-BE49-F238E27FC236}">
                <a16:creationId xmlns:a16="http://schemas.microsoft.com/office/drawing/2014/main" id="{12A160C1-51CE-7263-6E29-9E17A063E5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772" y="1825625"/>
            <a:ext cx="10438455" cy="4351338"/>
          </a:xfrm>
        </p:spPr>
      </p:pic>
    </p:spTree>
    <p:extLst>
      <p:ext uri="{BB962C8B-B14F-4D97-AF65-F5344CB8AC3E}">
        <p14:creationId xmlns:p14="http://schemas.microsoft.com/office/powerpoint/2010/main" val="2794326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A65D-8082-83D3-1998-B276DA1C0207}"/>
              </a:ext>
            </a:extLst>
          </p:cNvPr>
          <p:cNvSpPr>
            <a:spLocks noGrp="1"/>
          </p:cNvSpPr>
          <p:nvPr>
            <p:ph type="title"/>
          </p:nvPr>
        </p:nvSpPr>
        <p:spPr/>
        <p:txBody>
          <a:bodyPr/>
          <a:lstStyle/>
          <a:p>
            <a:r>
              <a:rPr lang="en-US" dirty="0"/>
              <a:t>Sleep Time vs Wake Up Emotion</a:t>
            </a:r>
          </a:p>
        </p:txBody>
      </p:sp>
      <p:pic>
        <p:nvPicPr>
          <p:cNvPr id="5" name="Content Placeholder 4">
            <a:extLst>
              <a:ext uri="{FF2B5EF4-FFF2-40B4-BE49-F238E27FC236}">
                <a16:creationId xmlns:a16="http://schemas.microsoft.com/office/drawing/2014/main" id="{0443E72C-AE28-778C-717C-5F269DDAA9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6294" y="1825625"/>
            <a:ext cx="5199412" cy="4351338"/>
          </a:xfrm>
        </p:spPr>
      </p:pic>
    </p:spTree>
    <p:extLst>
      <p:ext uri="{BB962C8B-B14F-4D97-AF65-F5344CB8AC3E}">
        <p14:creationId xmlns:p14="http://schemas.microsoft.com/office/powerpoint/2010/main" val="215642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975</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Turing College Module 1: Sprint 1: Project</vt:lpstr>
      <vt:lpstr>What would qualify as a successful result?</vt:lpstr>
      <vt:lpstr>Exploratory Data Analysis (EDA)</vt:lpstr>
      <vt:lpstr>Continuation…</vt:lpstr>
      <vt:lpstr>Continuation…</vt:lpstr>
      <vt:lpstr>What are my averages?</vt:lpstr>
      <vt:lpstr>Data Visualizations</vt:lpstr>
      <vt:lpstr>Sleep Time vs Sleep Quality vs Heart Rate</vt:lpstr>
      <vt:lpstr>Sleep Time vs Wake Up Emotion</vt:lpstr>
      <vt:lpstr>Cont.…</vt:lpstr>
      <vt:lpstr>Sleep Notes vs Sleep Quality</vt:lpstr>
      <vt:lpstr>Cont.…</vt:lpstr>
      <vt:lpstr>Sleep Notes vs Heart Rate</vt:lpstr>
      <vt:lpstr>Cont.…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Turing College</dc:title>
  <dc:creator>User</dc:creator>
  <cp:lastModifiedBy>User</cp:lastModifiedBy>
  <cp:revision>6</cp:revision>
  <dcterms:created xsi:type="dcterms:W3CDTF">2024-06-04T11:08:07Z</dcterms:created>
  <dcterms:modified xsi:type="dcterms:W3CDTF">2024-06-06T07:51:40Z</dcterms:modified>
</cp:coreProperties>
</file>