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25"/>
  </p:notesMasterIdLst>
  <p:handoutMasterIdLst>
    <p:handoutMasterId r:id="rId26"/>
  </p:handoutMasterIdLst>
  <p:sldIdLst>
    <p:sldId id="258" r:id="rId7"/>
    <p:sldId id="288" r:id="rId8"/>
    <p:sldId id="305" r:id="rId9"/>
    <p:sldId id="306" r:id="rId10"/>
    <p:sldId id="303" r:id="rId11"/>
    <p:sldId id="304" r:id="rId12"/>
    <p:sldId id="289" r:id="rId13"/>
    <p:sldId id="290" r:id="rId14"/>
    <p:sldId id="291" r:id="rId15"/>
    <p:sldId id="292" r:id="rId16"/>
    <p:sldId id="293" r:id="rId17"/>
    <p:sldId id="295" r:id="rId18"/>
    <p:sldId id="296" r:id="rId19"/>
    <p:sldId id="297" r:id="rId20"/>
    <p:sldId id="298" r:id="rId21"/>
    <p:sldId id="299" r:id="rId22"/>
    <p:sldId id="300" r:id="rId23"/>
    <p:sldId id="30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43" autoAdjust="0"/>
    <p:restoredTop sz="86357" autoAdjust="0"/>
  </p:normalViewPr>
  <p:slideViewPr>
    <p:cSldViewPr snapToGrid="0" snapToObjects="1">
      <p:cViewPr>
        <p:scale>
          <a:sx n="87" d="100"/>
          <a:sy n="87" d="100"/>
        </p:scale>
        <p:origin x="1376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5" d="100"/>
          <a:sy n="155" d="100"/>
        </p:scale>
        <p:origin x="5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94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5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17/9/2025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17/9/2025</a:t>
            </a:fld>
            <a:endParaRPr lang="en-AU" dirty="0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17/9/2025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17/9/2025</a:t>
            </a:fld>
            <a:endParaRPr lang="en-AU" dirty="0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1557173" y="-82749"/>
            <a:ext cx="5957925" cy="6417766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17/9/2025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17/9/2025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17/9/2025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17/9/2025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E4149BEC-B55D-3611-DBCF-0E9A57DC6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6" r:id="rId7"/>
    <p:sldLayoutId id="2147483747" r:id="rId8"/>
    <p:sldLayoutId id="2147483748" r:id="rId9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17/9/2025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17/9/2025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12" r:id="rId10"/>
    <p:sldLayoutId id="2147483713" r:id="rId11"/>
    <p:sldLayoutId id="21474837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downguide.org/cheat-shee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4" Type="http://schemas.openxmlformats.org/officeDocument/2006/relationships/hyperlink" Target="mailto:michelle.ding@unsw.edu.a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6.png"/><Relationship Id="rId5" Type="http://schemas.openxmlformats.org/officeDocument/2006/relationships/hyperlink" Target="https://code.visualstudio.com/docs/sourcecontrol/github" TargetMode="External"/><Relationship Id="rId4" Type="http://schemas.openxmlformats.org/officeDocument/2006/relationships/hyperlink" Target="https://adacs-australia.github.io/2023-03-20-Coding-Best-Practices-Workshop/GitHub/index.html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github.com/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git-scm.com/downloads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6CFD-3D6C-4B9E-0F74-0737AFF6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68785"/>
            <a:ext cx="10017457" cy="252043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Spotted Python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Week 1 Tutorial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31E8A-07CC-939B-F7AC-6A4366E11BF6}"/>
              </a:ext>
            </a:extLst>
          </p:cNvPr>
          <p:cNvSpPr txBox="1">
            <a:spLocks/>
          </p:cNvSpPr>
          <p:nvPr/>
        </p:nvSpPr>
        <p:spPr>
          <a:xfrm>
            <a:off x="10017457" y="5103674"/>
            <a:ext cx="2174543" cy="175432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2"/>
              </a:buBlip>
            </a:pPr>
            <a:r>
              <a:rPr lang="en-US" dirty="0"/>
              <a:t>Course Reminders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GitHub Setup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Markdown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Coding Foundations</a:t>
            </a:r>
          </a:p>
        </p:txBody>
      </p:sp>
    </p:spTree>
    <p:extLst>
      <p:ext uri="{BB962C8B-B14F-4D97-AF65-F5344CB8AC3E}">
        <p14:creationId xmlns:p14="http://schemas.microsoft.com/office/powerpoint/2010/main" val="111043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3FC5C-7D8F-24B7-EAD9-CCCC38F13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E919C-F597-3A55-0251-72B1EBDA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Setting up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F328-C1E5-D793-2646-F9138213B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Set up git for the first time on your computer: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Return to the terminal and type the following (with your email)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endParaRPr lang="en-AU" dirty="0"/>
          </a:p>
          <a:p>
            <a:pPr lvl="1" indent="0">
              <a:lnSpc>
                <a:spcPct val="100000"/>
              </a:lnSpc>
              <a:buNone/>
            </a:pPr>
            <a:endParaRPr lang="en-AU" dirty="0"/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Creating a GitHub repository from a local folder</a:t>
            </a:r>
          </a:p>
          <a:p>
            <a:pPr marL="687600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AU" dirty="0"/>
              <a:t>Log in to GitHub, then click on the icon in the top right corner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D0F822-2250-CB9B-969D-1C8B29E62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569" y="4009445"/>
            <a:ext cx="7873092" cy="66271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08F2F61-55C7-689B-9658-060FEEB86BE9}"/>
              </a:ext>
            </a:extLst>
          </p:cNvPr>
          <p:cNvSpPr>
            <a:spLocks noChangeAspect="1"/>
          </p:cNvSpPr>
          <p:nvPr/>
        </p:nvSpPr>
        <p:spPr>
          <a:xfrm>
            <a:off x="6639008" y="4070804"/>
            <a:ext cx="540000" cy="54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4E6708-27D4-8C86-91B6-E36D3D413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370" y="2159820"/>
            <a:ext cx="6319490" cy="66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6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48A12-E73B-E7C9-D483-8579EB791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8AF0-0755-957E-BA85-28DF4978D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Setting up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5C61-4879-6F02-EDD0-3B4DB8C80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687600" lvl="1" indent="-457200">
              <a:lnSpc>
                <a:spcPct val="100000"/>
              </a:lnSpc>
              <a:buFont typeface="+mj-lt"/>
              <a:buAutoNum type="arabicPeriod" startAt="2"/>
            </a:pPr>
            <a:r>
              <a:rPr lang="en-AU" dirty="0"/>
              <a:t>Make your repository name as a group, make it public, and add a README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5A989-8B3B-5B13-FEC3-292BCE2150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800"/>
          <a:stretch>
            <a:fillRect/>
          </a:stretch>
        </p:blipFill>
        <p:spPr>
          <a:xfrm>
            <a:off x="2347356" y="1760636"/>
            <a:ext cx="7497288" cy="461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441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904CB-DFEA-A8A1-CC28-6E8C86F9B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95744-42CF-2E0F-7457-265277295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Setting up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46CF-A41F-4B9D-DBD1-0B2C2C7DF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687600" lvl="1" indent="-457200">
              <a:lnSpc>
                <a:spcPct val="100000"/>
              </a:lnSpc>
              <a:buFont typeface="+mj-lt"/>
              <a:buAutoNum type="arabicPeriod" startAt="3"/>
            </a:pPr>
            <a:r>
              <a:rPr lang="en-AU" dirty="0"/>
              <a:t>Check that you have your repository on your profile</a:t>
            </a:r>
          </a:p>
          <a:p>
            <a:pPr marL="687600" lvl="1" indent="-457200">
              <a:lnSpc>
                <a:spcPct val="100000"/>
              </a:lnSpc>
              <a:buFont typeface="+mj-lt"/>
              <a:buAutoNum type="arabicPeriod" startAt="3"/>
            </a:pPr>
            <a:endParaRPr lang="en-AU" dirty="0"/>
          </a:p>
          <a:p>
            <a:pPr marL="687600" lvl="1" indent="-457200">
              <a:lnSpc>
                <a:spcPct val="100000"/>
              </a:lnSpc>
              <a:buFont typeface="+mj-lt"/>
              <a:buAutoNum type="arabicPeriod" startAt="3"/>
            </a:pPr>
            <a:endParaRPr lang="en-AU" dirty="0"/>
          </a:p>
          <a:p>
            <a:pPr marL="687600" lvl="1" indent="-457200">
              <a:lnSpc>
                <a:spcPct val="100000"/>
              </a:lnSpc>
              <a:buFont typeface="+mj-lt"/>
              <a:buAutoNum type="arabicPeriod" startAt="3"/>
            </a:pPr>
            <a:endParaRPr lang="en-AU" dirty="0"/>
          </a:p>
          <a:p>
            <a:pPr lvl="1" indent="0">
              <a:lnSpc>
                <a:spcPct val="100000"/>
              </a:lnSpc>
              <a:buNone/>
            </a:pPr>
            <a:endParaRPr lang="en-AU" dirty="0"/>
          </a:p>
          <a:p>
            <a:pPr marL="687600" lvl="1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AU" dirty="0"/>
              <a:t>Return to VS Code, and type </a:t>
            </a:r>
            <a:r>
              <a:rPr lang="en-AU" b="1" dirty="0">
                <a:solidFill>
                  <a:schemeClr val="accent3"/>
                </a:solidFill>
              </a:rPr>
              <a:t>&gt;Git: Clone </a:t>
            </a:r>
            <a:r>
              <a:rPr lang="en-AU" dirty="0"/>
              <a:t>in the Command Palette</a:t>
            </a:r>
            <a:br>
              <a:rPr lang="en-AU" dirty="0"/>
            </a:br>
            <a:br>
              <a:rPr lang="en-AU" dirty="0"/>
            </a:br>
            <a:endParaRPr lang="en-AU" dirty="0">
              <a:solidFill>
                <a:schemeClr val="accent5"/>
              </a:solidFill>
            </a:endParaRPr>
          </a:p>
          <a:p>
            <a:pPr marL="687600" lvl="1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AU" dirty="0"/>
              <a:t>Choose Clone from GitHub, and select the repository you want to clone</a:t>
            </a:r>
          </a:p>
          <a:p>
            <a:pPr marL="687600" lvl="1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AU" dirty="0"/>
              <a:t>Make a new folder where you want to keep your code and select it as the repository destination</a:t>
            </a:r>
          </a:p>
          <a:p>
            <a:pPr marL="687600" lvl="1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AU" dirty="0"/>
              <a:t>Go back to the Command Palette and type </a:t>
            </a:r>
            <a:r>
              <a:rPr lang="en-AU" b="1" dirty="0">
                <a:solidFill>
                  <a:schemeClr val="accent3"/>
                </a:solidFill>
              </a:rPr>
              <a:t>&gt;Git: Initialize Repository</a:t>
            </a:r>
          </a:p>
          <a:p>
            <a:pPr marL="687600" lvl="1" indent="-457200">
              <a:lnSpc>
                <a:spcPct val="100000"/>
              </a:lnSpc>
              <a:buFont typeface="+mj-lt"/>
              <a:buAutoNum type="arabicPeriod" startAt="4"/>
            </a:pPr>
            <a:r>
              <a:rPr lang="en-AU" dirty="0"/>
              <a:t>You can now start committing to GitHub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58A7A6-573A-A902-D7CB-C587AAD26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563" y="1523050"/>
            <a:ext cx="7790873" cy="16759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2DE4A-4A04-90C0-F6F3-859989B43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5682" y="3719634"/>
            <a:ext cx="6300635" cy="67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55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9A679-5532-6D09-8080-E2117D7FD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BC41-EEE2-D68E-9D3A-ABCCD3EA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Setting up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61C4-BEC0-D094-E4B9-D27F95554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Staging and committing code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Go to Source Control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Add the changes you want to commit, and press commit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endParaRPr lang="en-AU" dirty="0"/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endParaRPr lang="en-AU" dirty="0"/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endParaRPr lang="en-AU" dirty="0"/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endParaRPr lang="en-AU" dirty="0"/>
          </a:p>
          <a:p>
            <a:pPr lvl="1" indent="0">
              <a:lnSpc>
                <a:spcPct val="100000"/>
              </a:lnSpc>
              <a:buNone/>
            </a:pPr>
            <a:endParaRPr lang="en-AU" dirty="0"/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Write a short description of what you are committing and press the tick in the upper right corner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endParaRPr lang="en-AU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067B10-C3AB-D24A-52E9-23B8DFAEB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041" y="2609457"/>
            <a:ext cx="4563918" cy="1833049"/>
          </a:xfrm>
          <a:prstGeom prst="rect">
            <a:avLst/>
          </a:prstGeom>
        </p:spPr>
      </p:pic>
      <p:pic>
        <p:nvPicPr>
          <p:cNvPr id="11" name="Picture 10" descr="A blu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E3396CF0-44D5-E266-995E-2DF2222CD7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000"/>
          <a:stretch>
            <a:fillRect/>
          </a:stretch>
        </p:blipFill>
        <p:spPr>
          <a:xfrm>
            <a:off x="1193800" y="5671525"/>
            <a:ext cx="9804400" cy="8150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8C01C7C-A449-F2E5-F80C-EC746B12ADDE}"/>
              </a:ext>
            </a:extLst>
          </p:cNvPr>
          <p:cNvSpPr>
            <a:spLocks noChangeAspect="1"/>
          </p:cNvSpPr>
          <p:nvPr/>
        </p:nvSpPr>
        <p:spPr>
          <a:xfrm>
            <a:off x="10300609" y="5613132"/>
            <a:ext cx="360000" cy="360000"/>
          </a:xfrm>
          <a:prstGeom prst="ellipse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90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5AD80-0EC2-B462-581C-FD3E64022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6FE66-11BC-5A3D-6ED3-9BE45160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Setting up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5CE5-C54F-1180-41F7-5035C4D8D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Staging and committing code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Sync your changes and check you have your new code/files on GitHub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Adding collaborators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Go to the settings of your repository, and select Collaborators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Invite your group mates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Clone the repository for the other collaborators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Be careful about changing the code at the same time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I recommend communicating when code has been changed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If you are advanced, use branches</a:t>
            </a:r>
          </a:p>
        </p:txBody>
      </p:sp>
    </p:spTree>
    <p:extLst>
      <p:ext uri="{BB962C8B-B14F-4D97-AF65-F5344CB8AC3E}">
        <p14:creationId xmlns:p14="http://schemas.microsoft.com/office/powerpoint/2010/main" val="2560738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B4C39-3032-3BD6-EA9C-3DB93C05A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4FCE-A895-B016-21F2-969BCAF1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Markdown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25E2B-4579-EC86-175C-20EBDB74E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 lnSpcReduction="10000"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Text-to-HTML conversion tool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Can be used in </a:t>
            </a:r>
            <a:r>
              <a:rPr lang="en-US" dirty="0" err="1"/>
              <a:t>Jupyter</a:t>
            </a:r>
            <a:r>
              <a:rPr lang="en-US" dirty="0"/>
              <a:t> Notebooks for annotation of code</a:t>
            </a:r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Allows mathematical expressions in LaTeX-style syntax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Cheat sheet: </a:t>
            </a:r>
            <a:r>
              <a:rPr lang="en-US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https://www.markdownguide.org/cheat-sheet/</a:t>
            </a:r>
            <a:endParaRPr lang="en-US" dirty="0">
              <a:solidFill>
                <a:schemeClr val="accent5"/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b="1" dirty="0"/>
              <a:t>Exercise 1:</a:t>
            </a:r>
            <a:r>
              <a:rPr lang="en-US" dirty="0"/>
              <a:t>  Find your group and write your meeting notes in a Markdown file. Then upload it to GitHub</a:t>
            </a:r>
            <a:endParaRPr lang="en-US" sz="1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8CC658D-8900-55D2-EA76-2A8801237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98703"/>
              </p:ext>
            </p:extLst>
          </p:nvPr>
        </p:nvGraphicFramePr>
        <p:xfrm>
          <a:off x="1612900" y="2148840"/>
          <a:ext cx="8128000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281395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34622832"/>
                    </a:ext>
                  </a:extLst>
                </a:gridCol>
              </a:tblGrid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Element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Markdown Syntax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550667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Heading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4561327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**Bold text** or __Bold text__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98216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Italic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*Italic text* or _Italic text_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937898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Highlight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auto"/>
                      <a:r>
                        <a:rPr lang="en-US" dirty="0">
                          <a:effectLst/>
                        </a:rPr>
                        <a:t>==Highlighted text==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1128886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Unordered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- First item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210059"/>
                  </a:ext>
                </a:extLst>
              </a:tr>
              <a:tr h="2496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[title](https://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www.example.com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1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677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0548A-CD54-8E8E-E9C9-986BCF305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658C-96E8-1FC9-1F3E-4F552137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BODMAS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BDB33-1879-6329-2931-DD2EDADFE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Operators in Python are applied much like the rules we learnt in primary school. Specifically:</a:t>
            </a:r>
          </a:p>
          <a:p>
            <a:pPr marL="1201950" lvl="2" indent="-514350">
              <a:buFont typeface="+mj-lt"/>
              <a:buAutoNum type="arabicPeriod"/>
            </a:pPr>
            <a:r>
              <a:rPr lang="en-US" sz="2800" dirty="0"/>
              <a:t>()		Brackets</a:t>
            </a:r>
          </a:p>
          <a:p>
            <a:pPr marL="1201950" lvl="2" indent="-514350">
              <a:buFont typeface="+mj-lt"/>
              <a:buAutoNum type="arabicPeriod"/>
            </a:pPr>
            <a:r>
              <a:rPr lang="en-US" sz="2800" dirty="0"/>
              <a:t>** (not ^)	Exponentiation</a:t>
            </a:r>
          </a:p>
          <a:p>
            <a:pPr marL="1201950" lvl="2" indent="-514350">
              <a:buFont typeface="+mj-lt"/>
              <a:buAutoNum type="arabicPeriod"/>
            </a:pPr>
            <a:r>
              <a:rPr lang="en-US" sz="2800" dirty="0"/>
              <a:t>*, /, //, %	Multiplication, Division, Floor Division, Modulus</a:t>
            </a:r>
          </a:p>
          <a:p>
            <a:pPr marL="1201950" lvl="2" indent="-514350">
              <a:buFont typeface="+mj-lt"/>
              <a:buAutoNum type="arabicPeriod"/>
            </a:pPr>
            <a:r>
              <a:rPr lang="en-US" sz="2800" dirty="0"/>
              <a:t>+, -		Addition, Subtraction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We will start exercises next week when the streams are split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B27280-6B23-9B72-900C-31BF2CB3F378}"/>
              </a:ext>
            </a:extLst>
          </p:cNvPr>
          <p:cNvSpPr txBox="1"/>
          <p:nvPr/>
        </p:nvSpPr>
        <p:spPr>
          <a:xfrm>
            <a:off x="6607277" y="4551918"/>
            <a:ext cx="4350506" cy="1940957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Note:</a:t>
            </a:r>
          </a:p>
          <a:p>
            <a:r>
              <a:rPr lang="en-US" dirty="0">
                <a:solidFill>
                  <a:schemeClr val="accent6"/>
                </a:solidFill>
              </a:rPr>
              <a:t>Using comments and easily interpreted variable names makes code easier to read. But make sure your variable name starts with a letter and is not a reserved word within Python.</a:t>
            </a:r>
          </a:p>
        </p:txBody>
      </p:sp>
    </p:spTree>
    <p:extLst>
      <p:ext uri="{BB962C8B-B14F-4D97-AF65-F5344CB8AC3E}">
        <p14:creationId xmlns:p14="http://schemas.microsoft.com/office/powerpoint/2010/main" val="24929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7C1AF-FDD8-319C-0E09-5D660EC7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5EAD-43BC-3559-A784-A9514A43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2662-0005-F185-E1AF-6B0BEF95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A file containing Python definitions and statements that can be imported into another script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Common modules and how they are imported:</a:t>
            </a:r>
          </a:p>
          <a:p>
            <a:pPr marL="687600" lvl="1" indent="-457200">
              <a:buBlip>
                <a:blip r:embed="rId3"/>
              </a:buBlip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1144800" lvl="2" indent="-457200">
              <a:buBlip>
                <a:blip r:embed="rId4"/>
              </a:buBlip>
            </a:pPr>
            <a:r>
              <a:rPr lang="en-US" sz="2200" dirty="0"/>
              <a:t>Manipulation of arrays</a:t>
            </a:r>
          </a:p>
          <a:p>
            <a:pPr marL="687600" lvl="1" indent="-457200">
              <a:buBlip>
                <a:blip r:embed="rId3"/>
              </a:buBlip>
            </a:pPr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sz="2000" dirty="0"/>
          </a:p>
          <a:p>
            <a:pPr marL="1144800" lvl="2" indent="-457200">
              <a:buBlip>
                <a:blip r:embed="rId4"/>
              </a:buBlip>
            </a:pPr>
            <a:r>
              <a:rPr lang="en-US" sz="2200" dirty="0"/>
              <a:t>Create static, animated and interactive </a:t>
            </a:r>
            <a:r>
              <a:rPr lang="en-AU" sz="2200" dirty="0"/>
              <a:t>visualisations</a:t>
            </a:r>
          </a:p>
          <a:p>
            <a:pPr marL="687600" lvl="1" indent="-457200">
              <a:buBlip>
                <a:blip r:embed="rId3"/>
              </a:buBlip>
            </a:pPr>
            <a:r>
              <a:rPr lang="en-US" dirty="0"/>
              <a:t>from </a:t>
            </a:r>
            <a:r>
              <a:rPr lang="en-US" dirty="0" err="1"/>
              <a:t>astropy.io</a:t>
            </a:r>
            <a:r>
              <a:rPr lang="en-US" dirty="0"/>
              <a:t> import fits</a:t>
            </a:r>
          </a:p>
          <a:p>
            <a:pPr marL="1144800" lvl="2" indent="-457200">
              <a:buBlip>
                <a:blip r:embed="rId4"/>
              </a:buBlip>
            </a:pPr>
            <a:r>
              <a:rPr lang="en-US" sz="2200" dirty="0"/>
              <a:t>Contains range of tools for astronomical computations</a:t>
            </a:r>
          </a:p>
          <a:p>
            <a:pPr marL="1144800" lvl="2" indent="-457200">
              <a:buBlip>
                <a:blip r:embed="rId4"/>
              </a:buBlip>
            </a:pPr>
            <a:r>
              <a:rPr lang="en-US" sz="2200" dirty="0"/>
              <a:t>FITS (Flexible Image Transport System) is a digital file format containing multi-dimensional arrays</a:t>
            </a:r>
          </a:p>
        </p:txBody>
      </p:sp>
    </p:spTree>
    <p:extLst>
      <p:ext uri="{BB962C8B-B14F-4D97-AF65-F5344CB8AC3E}">
        <p14:creationId xmlns:p14="http://schemas.microsoft.com/office/powerpoint/2010/main" val="1560624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62C8F-AFFD-D30D-27DD-0A0C6128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B080C-041D-1BB7-F835-12F55319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894A0-0BC8-FC34-6A72-A3605162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A file of different data types:</a:t>
            </a:r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Cannot add or subtract strings with an integer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To work with the data types, you can convert them into the same type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757167-2F65-448C-56B9-F8517B87A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363420"/>
              </p:ext>
            </p:extLst>
          </p:nvPr>
        </p:nvGraphicFramePr>
        <p:xfrm>
          <a:off x="2032000" y="1633792"/>
          <a:ext cx="8128000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553414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5127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Data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01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No decimal point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643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Floating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With decimal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237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Complex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38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628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153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D91B-DBD7-6744-EB06-D4527A051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Welcome Spotted Pythons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44F98-D0DB-9B97-4687-41471920D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375"/>
            <a:ext cx="6469037" cy="4879249"/>
          </a:xfrm>
        </p:spPr>
        <p:txBody>
          <a:bodyPr lIns="360000" tIns="180000" rIns="360000" bIns="180000" anchor="ctr">
            <a:normAutofit/>
          </a:bodyPr>
          <a:lstStyle/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Coding is an important skill for astrophysics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This stream is designed to learn coding at a slower pace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All examples and materials are the same across the 2 streams, but approached in different ways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Finn will be the tutor for Morelia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CF7A5F6-4106-47F6-19A4-226CCEB201CF}"/>
              </a:ext>
            </a:extLst>
          </p:cNvPr>
          <p:cNvGrpSpPr/>
          <p:nvPr/>
        </p:nvGrpSpPr>
        <p:grpSpPr>
          <a:xfrm>
            <a:off x="6469037" y="1451229"/>
            <a:ext cx="4410501" cy="3955539"/>
            <a:chOff x="6578219" y="2067152"/>
            <a:chExt cx="4410501" cy="395553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15C81A3-F860-C7F3-F0C3-E1A8D003F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9413" y="2067152"/>
              <a:ext cx="3728111" cy="2796083"/>
            </a:xfrm>
            <a:prstGeom prst="rect">
              <a:avLst/>
            </a:prstGeom>
          </p:spPr>
        </p:pic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34F9DB35-D83F-B129-676C-78B34F07ED4A}"/>
                </a:ext>
              </a:extLst>
            </p:cNvPr>
            <p:cNvSpPr txBox="1">
              <a:spLocks/>
            </p:cNvSpPr>
            <p:nvPr/>
          </p:nvSpPr>
          <p:spPr>
            <a:xfrm>
              <a:off x="6578219" y="4874194"/>
              <a:ext cx="4410501" cy="1148497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solidFill>
                    <a:schemeClr val="accent6"/>
                  </a:solidFill>
                  <a:latin typeface="+mn-lt"/>
                </a:rPr>
                <a:t>I am a small friendly snake!</a:t>
              </a:r>
            </a:p>
            <a:p>
              <a:pPr algn="ctr"/>
              <a:r>
                <a:rPr lang="en-US" sz="1800" dirty="0">
                  <a:solidFill>
                    <a:schemeClr val="accent6"/>
                  </a:solidFill>
                  <a:latin typeface="+mn-lt"/>
                </a:rPr>
                <a:t>If you have any questions, ask in tutorials, on the forum or via email</a:t>
              </a:r>
            </a:p>
            <a:p>
              <a:pPr algn="ctr"/>
              <a:r>
                <a:rPr lang="en-US" sz="1800" dirty="0">
                  <a:solidFill>
                    <a:schemeClr val="accent5"/>
                  </a:solidFill>
                  <a:latin typeface="+mn-lt"/>
                </a:rPr>
                <a:t>(</a:t>
              </a:r>
              <a:r>
                <a:rPr lang="en-US" sz="1800" dirty="0">
                  <a:solidFill>
                    <a:schemeClr val="accent5"/>
                  </a:solidFill>
                  <a:latin typeface="+mn-lt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michelle.ding@unsw.edu.au</a:t>
              </a:r>
              <a:r>
                <a:rPr lang="en-US" sz="1800" dirty="0">
                  <a:solidFill>
                    <a:schemeClr val="accent5"/>
                  </a:solidFill>
                  <a:latin typeface="+mn-lt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593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1D093-7A73-C8B7-EE61-0BAFE8FCE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A34CB-C3B0-9C3E-8482-36B9E1E1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Welcome Spotted Pythons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553E-8BFC-D51D-BA3B-3F8098DC4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9375"/>
            <a:ext cx="6469037" cy="4879249"/>
          </a:xfrm>
        </p:spPr>
        <p:txBody>
          <a:bodyPr lIns="360000" tIns="180000" rIns="360000" bIns="180000" anchor="ctr">
            <a:normAutofit/>
          </a:bodyPr>
          <a:lstStyle/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Coding is an important skill for astrophysics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This stream is designed to learn coding at a slower pace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All examples and materials are the same across the 2 streams, but approached in different ways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Finn will be the tutor for Morelia</a:t>
            </a:r>
          </a:p>
        </p:txBody>
      </p:sp>
      <p:pic>
        <p:nvPicPr>
          <p:cNvPr id="1026" name="Picture 2" descr="Abhay Gupta">
            <a:extLst>
              <a:ext uri="{FF2B5EF4-FFF2-40B4-BE49-F238E27FC236}">
                <a16:creationId xmlns:a16="http://schemas.microsoft.com/office/drawing/2014/main" id="{22B8E4E7-3C07-8B5D-56F3-12B6F4809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6582" y="3821068"/>
            <a:ext cx="2684206" cy="2684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AEC420-53D7-5884-DFDB-1020C1A45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6096000" y="1534137"/>
            <a:ext cx="3235402" cy="20939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09CA4B-2417-D15A-0F8E-AE1F50FA70D2}"/>
              </a:ext>
            </a:extLst>
          </p:cNvPr>
          <p:cNvSpPr txBox="1"/>
          <p:nvPr/>
        </p:nvSpPr>
        <p:spPr>
          <a:xfrm>
            <a:off x="6296717" y="2196935"/>
            <a:ext cx="2596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buClrTx/>
            </a:pPr>
            <a:r>
              <a:rPr lang="en-AU" sz="2000" dirty="0">
                <a:ea typeface="Roboto" panose="02000000000000000000" pitchFamily="2" charset="0"/>
                <a:cs typeface="Roboto" panose="02000000000000000000" pitchFamily="2" charset="0"/>
              </a:rPr>
              <a:t>I’ll see you next week</a:t>
            </a:r>
          </a:p>
        </p:txBody>
      </p:sp>
    </p:spTree>
    <p:extLst>
      <p:ext uri="{BB962C8B-B14F-4D97-AF65-F5344CB8AC3E}">
        <p14:creationId xmlns:p14="http://schemas.microsoft.com/office/powerpoint/2010/main" val="203919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5F3D2-AB4A-81B1-310F-2D2FD260F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7F44-4559-BFC7-AD76-914027A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Michelle (she/her)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4928-E63F-8B43-0D7E-4914FFE0A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2912"/>
            <a:ext cx="11353799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2nd year PhD student</a:t>
            </a: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Wanted to be a singer before I was 11</a:t>
            </a: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Decided to be an astronomer after I watched a documentary about Black Holes</a:t>
            </a:r>
          </a:p>
        </p:txBody>
      </p:sp>
    </p:spTree>
    <p:extLst>
      <p:ext uri="{BB962C8B-B14F-4D97-AF65-F5344CB8AC3E}">
        <p14:creationId xmlns:p14="http://schemas.microsoft.com/office/powerpoint/2010/main" val="59024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73736-FCB3-0010-E0B1-1057DC2E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87CE5-8874-05A7-160C-3C28ED90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Michelle (she/her)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8C801-8587-35ED-E13A-C08ECA009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2912"/>
            <a:ext cx="11353799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Started university and jumped around multiple research groups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Prof Dennis Stello – Pipeline to distinguish between good and bad data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A. Prof Kim-Vy Tran – Strong lensing in group environments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Dr Jesse van de Sande – Chemical structures in edge-on galaxies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I love teaching, singing, dancing, travelling, going to markets, and seeking out good vegetarian food (ask me for any restaurant suggestions)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E28A36-6479-66BC-A8B7-32CFB08EAE1A}"/>
              </a:ext>
            </a:extLst>
          </p:cNvPr>
          <p:cNvGrpSpPr/>
          <p:nvPr/>
        </p:nvGrpSpPr>
        <p:grpSpPr>
          <a:xfrm>
            <a:off x="1873751" y="4911852"/>
            <a:ext cx="7606294" cy="1739563"/>
            <a:chOff x="1747055" y="4882355"/>
            <a:chExt cx="7606294" cy="1739563"/>
          </a:xfrm>
        </p:grpSpPr>
        <p:pic>
          <p:nvPicPr>
            <p:cNvPr id="5" name="Picture 4" descr="A young child doing a split&#10;&#10;AI-generated content may be incorrect.">
              <a:extLst>
                <a:ext uri="{FF2B5EF4-FFF2-40B4-BE49-F238E27FC236}">
                  <a16:creationId xmlns:a16="http://schemas.microsoft.com/office/drawing/2014/main" id="{F3F40D9B-72EF-3837-77C2-EE2387BDB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6291" y="4882355"/>
              <a:ext cx="2319417" cy="1739563"/>
            </a:xfrm>
            <a:prstGeom prst="rect">
              <a:avLst/>
            </a:prstGeom>
          </p:spPr>
        </p:pic>
        <p:pic>
          <p:nvPicPr>
            <p:cNvPr id="7" name="Picture 6" descr="A young child singing into a microphone&#10;&#10;AI-generated content may be incorrect.">
              <a:extLst>
                <a:ext uri="{FF2B5EF4-FFF2-40B4-BE49-F238E27FC236}">
                  <a16:creationId xmlns:a16="http://schemas.microsoft.com/office/drawing/2014/main" id="{864534DF-F2B7-C42F-FF8C-75C3937CF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47055" y="4882355"/>
              <a:ext cx="2378254" cy="1739563"/>
            </a:xfrm>
            <a:prstGeom prst="rect">
              <a:avLst/>
            </a:prstGeom>
          </p:spPr>
        </p:pic>
        <p:pic>
          <p:nvPicPr>
            <p:cNvPr id="9" name="Picture 8" descr="A young child wearing a graduation cap and gown&#10;&#10;AI-generated content may be incorrect.">
              <a:extLst>
                <a:ext uri="{FF2B5EF4-FFF2-40B4-BE49-F238E27FC236}">
                  <a16:creationId xmlns:a16="http://schemas.microsoft.com/office/drawing/2014/main" id="{5BC65EE7-694A-A528-FA1E-1AB66ADDE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66690" y="4882355"/>
              <a:ext cx="1286659" cy="1739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057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54519-031C-ECFF-C188-F49A14B2B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ADE8-5CA7-C811-D7AF-BE6949DC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I want to hear from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B7CDF-0098-7BCC-6ECB-E1830C8D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2912"/>
            <a:ext cx="11353799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What is your name</a:t>
            </a: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What part of astronomy are you most excited about to learn/most interested in?</a:t>
            </a: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Please give me feedback. I want you to govern what these tutorials are about!</a:t>
            </a:r>
          </a:p>
        </p:txBody>
      </p:sp>
    </p:spTree>
    <p:extLst>
      <p:ext uri="{BB962C8B-B14F-4D97-AF65-F5344CB8AC3E}">
        <p14:creationId xmlns:p14="http://schemas.microsoft.com/office/powerpoint/2010/main" val="3353981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57EEA-962F-0472-A614-6FD1EC122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692FE-257C-24F6-9133-E1CAE58D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46155-5FD3-3A79-D8DE-1F914D196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The computational assignment involves collaboration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Weekly meetings with &lt;50% attendance (I will allocate time for these during the tutorial)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Meeting minutes uploaded to GitHub as a Markdown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Minimum 3 lines of code committed to GitHub by each member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Every week until submission in Week 7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We may ask you to explain your code to us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Responsible AI use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AI references can be wrong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Everything you write can be examinable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All materials covered in the tutorials can be examinable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/>
              <a:t>We can tell AI-generated code apart from originally written code</a:t>
            </a:r>
          </a:p>
        </p:txBody>
      </p:sp>
    </p:spTree>
    <p:extLst>
      <p:ext uri="{BB962C8B-B14F-4D97-AF65-F5344CB8AC3E}">
        <p14:creationId xmlns:p14="http://schemas.microsoft.com/office/powerpoint/2010/main" val="402151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30146-4314-A8F4-DA3E-BF67583FB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E7DE-C5C6-AF39-4357-82100C07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Why use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0D67-5E16-79F5-F813-130A26E5B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Backup of code to reduce the chances of you losing your work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Version control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Automation tools for building and testing your work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Store and present documentation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Recognition for your work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If you are confused by my GitHub tutorial, refer to the following links (there are different ways to setup GitHub):</a:t>
            </a: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https://adacs-australia.github.io/2023-03-20-Coding-Best-Practices-Workshop/GitHub/index.html</a:t>
            </a:r>
            <a:endParaRPr lang="en-AU" dirty="0">
              <a:solidFill>
                <a:schemeClr val="accent5"/>
              </a:solidFill>
            </a:endParaRPr>
          </a:p>
          <a:p>
            <a:pPr marL="687600" lvl="1" indent="-457200">
              <a:lnSpc>
                <a:spcPct val="100000"/>
              </a:lnSpc>
              <a:buBlip>
                <a:blip r:embed="rId3"/>
              </a:buBlip>
            </a:pPr>
            <a:r>
              <a:rPr lang="en-AU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https://code.visualstudio.com/docs/sourcecontrol/github</a:t>
            </a:r>
            <a:endParaRPr lang="en-AU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DBCFC4-55FC-2183-31A5-90421F2D0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1518" y="1755058"/>
            <a:ext cx="1975803" cy="197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43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873F4-D2A9-A107-847A-96C2D3ED7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46793-87E1-CBA5-90FC-DA205283C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Setting up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D400B-4AE4-461D-672F-2E940E221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Sign up for a free account: </a:t>
            </a:r>
            <a:r>
              <a:rPr lang="en-AU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lang="en-AU" dirty="0">
              <a:solidFill>
                <a:schemeClr val="accent5"/>
              </a:solidFill>
            </a:endParaRP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Install VS Code: </a:t>
            </a:r>
            <a:r>
              <a:rPr lang="en-AU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</a:t>
            </a:r>
            <a:r>
              <a:rPr lang="en-AU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Check you have git installed on your machine</a:t>
            </a:r>
          </a:p>
          <a:p>
            <a:pPr marL="687600" lvl="1" indent="-457200">
              <a:lnSpc>
                <a:spcPct val="100000"/>
              </a:lnSpc>
              <a:buBlip>
                <a:blip r:embed="rId5"/>
              </a:buBlip>
            </a:pPr>
            <a:r>
              <a:rPr lang="en-AU" dirty="0"/>
              <a:t>Mac and Linux should have Git installed by default</a:t>
            </a:r>
          </a:p>
          <a:p>
            <a:pPr marL="687600" lvl="1" indent="-457200">
              <a:lnSpc>
                <a:spcPct val="100000"/>
              </a:lnSpc>
              <a:buBlip>
                <a:blip r:embed="rId5"/>
              </a:buBlip>
            </a:pPr>
            <a:r>
              <a:rPr lang="en-AU" dirty="0"/>
              <a:t>Open Terminal or Windows command prompt</a:t>
            </a:r>
          </a:p>
          <a:p>
            <a:pPr marL="687600" lvl="1" indent="-457200">
              <a:lnSpc>
                <a:spcPct val="100000"/>
              </a:lnSpc>
              <a:buBlip>
                <a:blip r:embed="rId5"/>
              </a:buBlip>
            </a:pPr>
            <a:r>
              <a:rPr lang="en-AU" dirty="0"/>
              <a:t>Type </a:t>
            </a:r>
            <a:r>
              <a:rPr lang="en-AU" b="1" dirty="0">
                <a:solidFill>
                  <a:schemeClr val="accent3"/>
                </a:solidFill>
              </a:rPr>
              <a:t>git version</a:t>
            </a:r>
          </a:p>
          <a:p>
            <a:pPr marL="687600" lvl="1" indent="-457200">
              <a:lnSpc>
                <a:spcPct val="100000"/>
              </a:lnSpc>
              <a:buBlip>
                <a:blip r:embed="rId5"/>
              </a:buBlip>
            </a:pPr>
            <a:r>
              <a:rPr lang="en-AU" dirty="0"/>
              <a:t>If Git is not installed, it will alert you that git is an unknown command</a:t>
            </a:r>
          </a:p>
          <a:p>
            <a:pPr marL="457200" indent="-457200">
              <a:lnSpc>
                <a:spcPct val="100000"/>
              </a:lnSpc>
              <a:buBlip>
                <a:blip r:embed="rId2"/>
              </a:buBlip>
            </a:pPr>
            <a:r>
              <a:rPr lang="en-AU" dirty="0"/>
              <a:t>Install Git and GitHub integration in VS Code</a:t>
            </a:r>
          </a:p>
          <a:p>
            <a:pPr marL="687600" lvl="1" indent="-457200">
              <a:lnSpc>
                <a:spcPct val="100000"/>
              </a:lnSpc>
              <a:buBlip>
                <a:blip r:embed="rId5"/>
              </a:buBlip>
            </a:pPr>
            <a:r>
              <a:rPr lang="en-AU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https://git-scm.com/downloads</a:t>
            </a:r>
            <a:endParaRPr lang="en-AU" dirty="0">
              <a:solidFill>
                <a:schemeClr val="accent5"/>
              </a:solidFill>
            </a:endParaRPr>
          </a:p>
          <a:p>
            <a:pPr marL="687600" lvl="1" indent="-457200">
              <a:lnSpc>
                <a:spcPct val="100000"/>
              </a:lnSpc>
              <a:buBlip>
                <a:blip r:embed="rId5"/>
              </a:buBlip>
            </a:pPr>
            <a:r>
              <a:rPr lang="en-AU" dirty="0"/>
              <a:t>Install the GitHub Pull Requests and </a:t>
            </a:r>
            <a:br>
              <a:rPr lang="en-AU" dirty="0"/>
            </a:br>
            <a:r>
              <a:rPr lang="en-AU" dirty="0"/>
              <a:t>Issues extension (Please check you have Git)</a:t>
            </a:r>
          </a:p>
          <a:p>
            <a:pPr marL="687600" lvl="1" indent="-457200">
              <a:lnSpc>
                <a:spcPct val="100000"/>
              </a:lnSpc>
              <a:buBlip>
                <a:blip r:embed="rId5"/>
              </a:buBlip>
            </a:pPr>
            <a:r>
              <a:rPr lang="en-AU" dirty="0"/>
              <a:t>Sign in with your GitHub account</a:t>
            </a:r>
          </a:p>
          <a:p>
            <a:pPr marL="687600" lvl="1" indent="-457200">
              <a:lnSpc>
                <a:spcPct val="100000"/>
              </a:lnSpc>
              <a:buBlip>
                <a:blip r:embed="rId5"/>
              </a:buBlip>
            </a:pPr>
            <a:endParaRPr lang="en-AU" dirty="0"/>
          </a:p>
        </p:txBody>
      </p:sp>
      <p:pic>
        <p:nvPicPr>
          <p:cNvPr id="8" name="Picture 7" descr="A screenshot of a phone&#10;&#10;AI-generated content may be incorrect.">
            <a:extLst>
              <a:ext uri="{FF2B5EF4-FFF2-40B4-BE49-F238E27FC236}">
                <a16:creationId xmlns:a16="http://schemas.microsoft.com/office/drawing/2014/main" id="{30537D87-EB46-5327-0AD4-8E5AF638C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5639" y="4753611"/>
            <a:ext cx="3277625" cy="1825264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EA48E1-79D4-B3D7-BCBB-EE0F51E470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52864" y="2148633"/>
            <a:ext cx="3200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4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54C697EB-31BA-594B-8371-830AA3B8DDF7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8D2F9C57-5267-5947-A8E1-1D6CBD5EA1CB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2513D8CB-3B6B-5547-A331-D7470A3DFC1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CE31FE-9010-4DD9-ACBF-74A5EE27FA83}">
  <ds:schemaRefs>
    <ds:schemaRef ds:uri="http://schemas.microsoft.com/office/2006/metadata/properties"/>
    <ds:schemaRef ds:uri="http://schemas.microsoft.com/office/infopath/2007/PartnerControls"/>
    <ds:schemaRef ds:uri="3d8a2230-54d9-4525-a072-aaf2ad3921af"/>
    <ds:schemaRef ds:uri="3e861e5c-b9b4-4f4a-a39d-d4f58c595d50"/>
  </ds:schemaRefs>
</ds:datastoreItem>
</file>

<file path=customXml/itemProps2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C6E53-DE09-48B9-92A5-3EADF1FB2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61e5c-b9b4-4f4a-a39d-d4f58c595d50"/>
    <ds:schemaRef ds:uri="3d8a2230-54d9-4525-a072-aaf2ad392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4565</TotalTime>
  <Words>1154</Words>
  <Application>Microsoft Macintosh PowerPoint</Application>
  <PresentationFormat>Widescreen</PresentationFormat>
  <Paragraphs>171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Clancy</vt:lpstr>
      <vt:lpstr>Arial</vt:lpstr>
      <vt:lpstr>Calibri</vt:lpstr>
      <vt:lpstr>Roboto</vt:lpstr>
      <vt:lpstr>Office Theme</vt:lpstr>
      <vt:lpstr>1_Custom Design</vt:lpstr>
      <vt:lpstr>2_Custom Design</vt:lpstr>
      <vt:lpstr>Spotted Python Week 1 Tutorial</vt:lpstr>
      <vt:lpstr>Welcome Spotted Pythons</vt:lpstr>
      <vt:lpstr>Welcome Spotted Pythons</vt:lpstr>
      <vt:lpstr>Michelle (she/her)</vt:lpstr>
      <vt:lpstr>Michelle (she/her)</vt:lpstr>
      <vt:lpstr>I want to hear from you</vt:lpstr>
      <vt:lpstr>Reminders</vt:lpstr>
      <vt:lpstr>Why use GitHub</vt:lpstr>
      <vt:lpstr>Setting up GitHub</vt:lpstr>
      <vt:lpstr>Setting up GitHub</vt:lpstr>
      <vt:lpstr>Setting up GitHub</vt:lpstr>
      <vt:lpstr>Setting up GitHub</vt:lpstr>
      <vt:lpstr>Setting up GitHub</vt:lpstr>
      <vt:lpstr>Setting up GitHub</vt:lpstr>
      <vt:lpstr>Markdown</vt:lpstr>
      <vt:lpstr>BODMAS with Python</vt:lpstr>
      <vt:lpstr>Modules</vt:lpstr>
      <vt:lpstr>Data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Ding</dc:creator>
  <cp:lastModifiedBy>Michelle Ding</cp:lastModifiedBy>
  <cp:revision>12</cp:revision>
  <dcterms:created xsi:type="dcterms:W3CDTF">2024-09-05T14:10:30Z</dcterms:created>
  <dcterms:modified xsi:type="dcterms:W3CDTF">2025-09-18T05:59:38Z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