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3"/>
  </p:notesMasterIdLst>
  <p:handoutMasterIdLst>
    <p:handoutMasterId r:id="rId14"/>
  </p:handoutMasterIdLst>
  <p:sldIdLst>
    <p:sldId id="258" r:id="rId7"/>
    <p:sldId id="302" r:id="rId8"/>
    <p:sldId id="305" r:id="rId9"/>
    <p:sldId id="306" r:id="rId10"/>
    <p:sldId id="307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 autoAdjust="0"/>
    <p:restoredTop sz="86575" autoAdjust="0"/>
  </p:normalViewPr>
  <p:slideViewPr>
    <p:cSldViewPr snapToGrid="0" snapToObjects="1">
      <p:cViewPr varScale="1">
        <p:scale>
          <a:sx n="96" d="100"/>
          <a:sy n="96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352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" TargetMode="External"/><Relationship Id="rId7" Type="http://schemas.openxmlformats.org/officeDocument/2006/relationships/hyperlink" Target="https://gka.github.io/palett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cmasher.readthedocs.io/index.html" TargetMode="External"/><Relationship Id="rId5" Type="http://schemas.openxmlformats.org/officeDocument/2006/relationships/hyperlink" Target="https://matplotlib.org/stable/users/explain/colors/colormaps.html" TargetMode="External"/><Relationship Id="rId4" Type="http://schemas.openxmlformats.org/officeDocument/2006/relationships/hyperlink" Target="https://matplotlib.org/stable/gallery/color/named_color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6FE98-CDF1-60B3-3350-15C796313F68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3 Tutorial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F90C2-8DBD-947C-736F-4252A0810392}"/>
              </a:ext>
            </a:extLst>
          </p:cNvPr>
          <p:cNvSpPr txBox="1">
            <a:spLocks/>
          </p:cNvSpPr>
          <p:nvPr/>
        </p:nvSpPr>
        <p:spPr>
          <a:xfrm>
            <a:off x="10017457" y="5380672"/>
            <a:ext cx="2174543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Lists and Arrays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Functions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Logical Statements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Simple Graphing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F97F-D421-F326-F065-5C4B5723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605-6968-0890-491C-E14D7CF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Lists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B5CA-F4DC-8B3C-A548-9878D1C8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Lists are a sequence of objects enclosed in [ ] and separated by commas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Arrays are an arrangement of numbers or objects formatted into rows and columns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Indexing: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1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60B60A-C7A7-76FF-75C4-DC62E0EBAC66}"/>
              </a:ext>
            </a:extLst>
          </p:cNvPr>
          <p:cNvGrpSpPr/>
          <p:nvPr/>
        </p:nvGrpSpPr>
        <p:grpSpPr>
          <a:xfrm>
            <a:off x="962339" y="2828778"/>
            <a:ext cx="9429121" cy="2499344"/>
            <a:chOff x="1247350" y="3649146"/>
            <a:chExt cx="9429121" cy="2499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4C10C-C236-7BC2-B0A4-06713ED7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10" r="15234"/>
            <a:stretch/>
          </p:blipFill>
          <p:spPr>
            <a:xfrm>
              <a:off x="1247350" y="4062461"/>
              <a:ext cx="4244771" cy="16727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656D31-1D85-BEF3-43CC-FF75A9E3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649146"/>
              <a:ext cx="4580471" cy="249934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E031775-2BDE-F3D8-4322-A94FD12820F9}"/>
                </a:ext>
              </a:extLst>
            </p:cNvPr>
            <p:cNvSpPr txBox="1">
              <a:spLocks/>
            </p:cNvSpPr>
            <p:nvPr/>
          </p:nvSpPr>
          <p:spPr>
            <a:xfrm>
              <a:off x="1535217" y="5735174"/>
              <a:ext cx="3669036" cy="3416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latin typeface="+mn-lt"/>
                </a:rPr>
                <a:t>Notice that indexing starts from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6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D3846-61BC-2094-F092-0CA9A9D2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2479-C1B4-EE81-F970-A13E5AAE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052D-7300-990F-6688-1B9A0A12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set of instructions that will be repeated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Code written for a specific task. For example, calculating the gravitational acceleration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B244-AF00-84E4-AE86-81753F76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FF4-CB23-197A-3183-E9EA567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Logical and 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96A-2A9A-AE4E-1DB4-E3EC6C64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Python can evaluate logical statements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==, &gt;=, &lt;=, !=, &gt;, &lt;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if</a:t>
            </a:r>
            <a:r>
              <a:rPr lang="en-US" dirty="0"/>
              <a:t> statement executes a block of code (indented) if the given condition is True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else</a:t>
            </a:r>
            <a:r>
              <a:rPr lang="en-US" dirty="0"/>
              <a:t> statement executes a different block of code, if the if condition is False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 err="1"/>
              <a:t>elif</a:t>
            </a:r>
            <a:r>
              <a:rPr lang="en-US" dirty="0"/>
              <a:t> statement allows the execution of multiple conditions in sequence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1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3228-48B8-F269-B876-6085A102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3F3-0049-400D-EE71-619673D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Simple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526D-149D-B2C1-A9D3-88A20DF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Matplotlib is the most used tool for </a:t>
            </a:r>
            <a:r>
              <a:rPr lang="en-AU" noProof="0" dirty="0"/>
              <a:t>visualisation</a:t>
            </a: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Documentation: </a:t>
            </a: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List of in-built </a:t>
            </a:r>
            <a:r>
              <a:rPr lang="en-AU" noProof="0" dirty="0"/>
              <a:t>colours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https://matplotlib.org/stable/gallery/color/named_colors.html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List of in-built colourmaps: </a:t>
            </a:r>
            <a:r>
              <a:rPr lang="en-US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https://matplotlib.org/stable/users/explain/colors/colormaps.html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Module to import alternative colourmaps: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https://cmasher.readthedocs.io/index.html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Tool to create colourmap: </a:t>
            </a:r>
            <a:r>
              <a:rPr lang="en-US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https://gka.github.io/palettes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6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195D-FBF2-4457-0D87-A8509271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7BFEF1-D905-4DE2-7061-231EA5A55586}"/>
              </a:ext>
            </a:extLst>
          </p:cNvPr>
          <p:cNvSpPr txBox="1">
            <a:spLocks/>
          </p:cNvSpPr>
          <p:nvPr/>
        </p:nvSpPr>
        <p:spPr>
          <a:xfrm>
            <a:off x="0" y="2828835"/>
            <a:ext cx="10017457" cy="12003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4836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3104</TotalTime>
  <Words>239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Clancy</vt:lpstr>
      <vt:lpstr>Arial</vt:lpstr>
      <vt:lpstr>Calibri</vt:lpstr>
      <vt:lpstr>Roboto</vt:lpstr>
      <vt:lpstr>Office Theme</vt:lpstr>
      <vt:lpstr>1_Custom Design</vt:lpstr>
      <vt:lpstr>2_Custom Design</vt:lpstr>
      <vt:lpstr>PowerPoint Presentation</vt:lpstr>
      <vt:lpstr>Lists and Arrays</vt:lpstr>
      <vt:lpstr>Functions</vt:lpstr>
      <vt:lpstr>Logical and if-else Statements</vt:lpstr>
      <vt:lpstr>Simple Graphing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14</cp:revision>
  <dcterms:created xsi:type="dcterms:W3CDTF">2024-09-05T14:10:30Z</dcterms:created>
  <dcterms:modified xsi:type="dcterms:W3CDTF">2025-10-02T02:47:48Z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