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Montserrat-boldItalic.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Montserrat-italic.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PlayfairDisplay-italic.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Montserrat-bold.fntdata"/><Relationship Id="rId37"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font" Target="fonts/PlayfairDisplay-bold.fntdata"/><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Oswald-bold.fntdata"/><Relationship Id="rId31" Type="http://schemas.openxmlformats.org/officeDocument/2006/relationships/font" Target="fonts/Montserrat-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PlayfairDisplay-regular.fntdata"/><Relationship Id="rId30" Type="http://schemas.openxmlformats.org/officeDocument/2006/relationships/font" Target="fonts/PlayfairDisplay-boldItalic.fntdata"/><Relationship Id="rId35" Type="http://schemas.openxmlformats.org/officeDocument/2006/relationships/font" Target="fonts/Oswald-regular.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f1b55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f1b55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24cf4d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24cf4d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f1b551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f1b551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f1b551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6f1b551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f1b551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f1b551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f1b551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f1b551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f1b551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f1b551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f1b5515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f1b5515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f1b551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f1b551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f1b5515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6f1b5515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6dfc835a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6dfc835a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f1b551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f1b551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f1b5515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f1b5515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6dfc835ad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6dfc835ad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dfc835a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6dfc835a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dfc835a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dfc835a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dfc835a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dfc835a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dfc835a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dfc835a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f1b55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f1b55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24cf4d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24cf4d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886950"/>
            <a:ext cx="8455500" cy="2146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Clr>
                <a:schemeClr val="dk2"/>
              </a:buClr>
              <a:buSzPts val="1100"/>
              <a:buFont typeface="Arial"/>
              <a:buNone/>
            </a:pPr>
            <a:r>
              <a:rPr lang="en" sz="3000" u="sng">
                <a:latin typeface="Arial"/>
                <a:ea typeface="Arial"/>
                <a:cs typeface="Arial"/>
                <a:sym typeface="Arial"/>
              </a:rPr>
              <a:t>Title:</a:t>
            </a:r>
            <a:r>
              <a:rPr b="0" lang="en" sz="3000">
                <a:latin typeface="Arial"/>
                <a:ea typeface="Arial"/>
                <a:cs typeface="Arial"/>
                <a:sym typeface="Arial"/>
              </a:rPr>
              <a:t> </a:t>
            </a:r>
            <a:r>
              <a:rPr lang="en" sz="2500">
                <a:solidFill>
                  <a:srgbClr val="741B47"/>
                </a:solidFill>
                <a:latin typeface="Arial"/>
                <a:ea typeface="Arial"/>
                <a:cs typeface="Arial"/>
                <a:sym typeface="Arial"/>
              </a:rPr>
              <a:t>PROTEIN STUDY IN CELL IMAGES USING PYTHON AND ML</a:t>
            </a:r>
            <a:endParaRPr/>
          </a:p>
        </p:txBody>
      </p:sp>
      <p:sp>
        <p:nvSpPr>
          <p:cNvPr id="59" name="Google Shape;59;p13"/>
          <p:cNvSpPr txBox="1"/>
          <p:nvPr>
            <p:ph idx="1" type="subTitle"/>
          </p:nvPr>
        </p:nvSpPr>
        <p:spPr>
          <a:xfrm>
            <a:off x="344250" y="3550650"/>
            <a:ext cx="6326400" cy="13974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n" sz="4300"/>
              <a:t>Debaraj Roy 19BCE1789</a:t>
            </a:r>
            <a:endParaRPr sz="4300"/>
          </a:p>
          <a:p>
            <a:pPr indent="0" lvl="0" marL="0" rtl="0" algn="l">
              <a:spcBef>
                <a:spcPts val="0"/>
              </a:spcBef>
              <a:spcAft>
                <a:spcPts val="0"/>
              </a:spcAft>
              <a:buNone/>
            </a:pPr>
            <a:r>
              <a:rPr lang="en" sz="4300"/>
              <a:t>Amitesh Roy 19BCE1507</a:t>
            </a:r>
            <a:endParaRPr sz="4300"/>
          </a:p>
          <a:p>
            <a:pPr indent="0" lvl="0" marL="0" rtl="0" algn="l">
              <a:spcBef>
                <a:spcPts val="0"/>
              </a:spcBef>
              <a:spcAft>
                <a:spcPts val="0"/>
              </a:spcAft>
              <a:buNone/>
            </a:pPr>
            <a:r>
              <a:rPr lang="en" sz="4300"/>
              <a:t>Mithesh Raja A 19BCE1799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snippets(continued):</a:t>
            </a:r>
            <a:endParaRPr/>
          </a:p>
        </p:txBody>
      </p:sp>
      <p:pic>
        <p:nvPicPr>
          <p:cNvPr id="116" name="Google Shape;116;p22"/>
          <p:cNvPicPr preferRelativeResize="0"/>
          <p:nvPr/>
        </p:nvPicPr>
        <p:blipFill>
          <a:blip r:embed="rId3">
            <a:alphaModFix/>
          </a:blip>
          <a:stretch>
            <a:fillRect/>
          </a:stretch>
        </p:blipFill>
        <p:spPr>
          <a:xfrm>
            <a:off x="1733025" y="1017725"/>
            <a:ext cx="5020261" cy="3820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Snippets</a:t>
            </a:r>
            <a:endParaRPr/>
          </a:p>
        </p:txBody>
      </p:sp>
      <p:sp>
        <p:nvSpPr>
          <p:cNvPr id="122" name="Google Shape;122;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311699" y="1234075"/>
            <a:ext cx="8520600" cy="362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neural network:</a:t>
            </a:r>
            <a:endParaRPr/>
          </a:p>
        </p:txBody>
      </p:sp>
      <p:sp>
        <p:nvSpPr>
          <p:cNvPr id="129" name="Google Shape;129;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311700" y="1234075"/>
            <a:ext cx="3738824" cy="3682450"/>
          </a:xfrm>
          <a:prstGeom prst="rect">
            <a:avLst/>
          </a:prstGeom>
          <a:noFill/>
          <a:ln>
            <a:noFill/>
          </a:ln>
        </p:spPr>
      </p:pic>
      <p:pic>
        <p:nvPicPr>
          <p:cNvPr id="131" name="Google Shape;131;p24"/>
          <p:cNvPicPr preferRelativeResize="0"/>
          <p:nvPr/>
        </p:nvPicPr>
        <p:blipFill>
          <a:blip r:embed="rId4">
            <a:alphaModFix/>
          </a:blip>
          <a:stretch>
            <a:fillRect/>
          </a:stretch>
        </p:blipFill>
        <p:spPr>
          <a:xfrm>
            <a:off x="4050525" y="1234075"/>
            <a:ext cx="3504000" cy="30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resnet model:</a:t>
            </a:r>
            <a:endParaRPr/>
          </a:p>
        </p:txBody>
      </p:sp>
      <p:sp>
        <p:nvSpPr>
          <p:cNvPr id="137" name="Google Shape;137;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11700" y="1234075"/>
            <a:ext cx="4981825" cy="380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t>
            </a:r>
            <a:r>
              <a:rPr lang="en"/>
              <a:t>exemplar</a:t>
            </a:r>
            <a:r>
              <a:rPr lang="en"/>
              <a:t> bar data graph showing protein classes:</a:t>
            </a:r>
            <a:endParaRPr/>
          </a:p>
        </p:txBody>
      </p:sp>
      <p:sp>
        <p:nvSpPr>
          <p:cNvPr id="144" name="Google Shape;144;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311700" y="1234075"/>
            <a:ext cx="6654487" cy="333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a:t>
            </a:r>
            <a:r>
              <a:rPr lang="en"/>
              <a:t>different</a:t>
            </a:r>
            <a:r>
              <a:rPr lang="en"/>
              <a:t> protein classes:</a:t>
            </a:r>
            <a:endParaRPr/>
          </a:p>
        </p:txBody>
      </p:sp>
      <p:sp>
        <p:nvSpPr>
          <p:cNvPr id="151" name="Google Shape;151;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311700" y="1234075"/>
            <a:ext cx="5067550" cy="380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 with least </a:t>
            </a:r>
            <a:r>
              <a:rPr lang="en"/>
              <a:t>occurrences</a:t>
            </a:r>
            <a:r>
              <a:rPr lang="en"/>
              <a:t>:</a:t>
            </a:r>
            <a:endParaRPr/>
          </a:p>
        </p:txBody>
      </p:sp>
      <p:sp>
        <p:nvSpPr>
          <p:cNvPr id="158" name="Google Shape;158;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311700" y="1234075"/>
            <a:ext cx="6461150" cy="37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a:t>
            </a:r>
            <a:r>
              <a:rPr lang="en"/>
              <a:t> samples of protein classes:</a:t>
            </a:r>
            <a:endParaRPr/>
          </a:p>
        </p:txBody>
      </p:sp>
      <p:sp>
        <p:nvSpPr>
          <p:cNvPr id="165" name="Google Shape;165;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311702" y="1234075"/>
            <a:ext cx="7023048" cy="338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esult</a:t>
            </a:r>
            <a:r>
              <a:rPr lang="en"/>
              <a:t>: </a:t>
            </a:r>
            <a:endParaRPr/>
          </a:p>
        </p:txBody>
      </p:sp>
      <p:sp>
        <p:nvSpPr>
          <p:cNvPr id="172" name="Google Shape;172;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311700" y="1234075"/>
            <a:ext cx="6385576" cy="3862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79" name="Google Shape;179;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311688" y="1234075"/>
            <a:ext cx="7877175" cy="308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Proteins are the mode of expression of the genetic information. They perform a variety of duties in the cells such as they act as the structural components of cells, enzymes, hormones, pigments, storage proteins and some toxins in the cells. The aim of this project is to develop a model capable of classifying mixed patterns of proteins in microscopic images. This model can then be taken further to identify a protein’s location from a high throughput image.Thanks to advances in high throughput microscopy, these images are generated at a far greater pace than what can be manually evaluated. Pinpointing sub-cellular protein localisations from microscopy images is easy to the trained eye.  However, we need to automate this process to accelerate the understanding of human cells and diseases. The deep learning model we have used to predict and classify the class or classes of protein organelle localisation for images as each image can have more than one class or label is Transfer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results: </a:t>
            </a:r>
            <a:endParaRPr/>
          </a:p>
        </p:txBody>
      </p:sp>
      <p:sp>
        <p:nvSpPr>
          <p:cNvPr id="186" name="Google Shape;186;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2"/>
          <p:cNvPicPr preferRelativeResize="0"/>
          <p:nvPr/>
        </p:nvPicPr>
        <p:blipFill>
          <a:blip r:embed="rId3">
            <a:alphaModFix/>
          </a:blip>
          <a:stretch>
            <a:fillRect/>
          </a:stretch>
        </p:blipFill>
        <p:spPr>
          <a:xfrm>
            <a:off x="311688" y="1234063"/>
            <a:ext cx="7743825" cy="364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eferences</a:t>
            </a:r>
            <a:r>
              <a:rPr lang="en"/>
              <a:t>: </a:t>
            </a:r>
            <a:endParaRPr/>
          </a:p>
        </p:txBody>
      </p:sp>
      <p:sp>
        <p:nvSpPr>
          <p:cNvPr id="193" name="Google Shape;193;p3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440"/>
              <a:buFont typeface="Arial"/>
              <a:buNone/>
            </a:pPr>
            <a:r>
              <a:rPr lang="en" sz="920"/>
              <a:t>Classification of Subcellular Protein Patterns in Human Cells with Transfer Learning</a:t>
            </a:r>
            <a:endParaRPr sz="920"/>
          </a:p>
          <a:p>
            <a:pPr indent="0" lvl="0" marL="0" rtl="0" algn="l">
              <a:lnSpc>
                <a:spcPct val="95000"/>
              </a:lnSpc>
              <a:spcBef>
                <a:spcPts val="1200"/>
              </a:spcBef>
              <a:spcAft>
                <a:spcPts val="0"/>
              </a:spcAft>
              <a:buClr>
                <a:schemeClr val="dk2"/>
              </a:buClr>
              <a:buSzPts val="440"/>
              <a:buFont typeface="Arial"/>
              <a:buNone/>
            </a:pPr>
            <a:r>
              <a:rPr lang="en" sz="920"/>
              <a:t>Authors: Li, Zongyao, Togo, Ren, Ogawa, Takahiro, Haseyama, Miki</a:t>
            </a:r>
            <a:endParaRPr sz="920"/>
          </a:p>
          <a:p>
            <a:pPr indent="0" lvl="0" marL="0" rtl="0" algn="l">
              <a:lnSpc>
                <a:spcPct val="95000"/>
              </a:lnSpc>
              <a:spcBef>
                <a:spcPts val="1200"/>
              </a:spcBef>
              <a:spcAft>
                <a:spcPts val="0"/>
              </a:spcAft>
              <a:buClr>
                <a:schemeClr val="dk2"/>
              </a:buClr>
              <a:buSzPts val="440"/>
              <a:buFont typeface="Arial"/>
              <a:buNone/>
            </a:pPr>
            <a:r>
              <a:rPr lang="en" sz="920"/>
              <a:t>Source: 2019 IEEE 1st Global Conference on Life Sciences and Technologies (LifeTech) Life Sciences and Technologies (LifeTech), 2019 IEEE 1st Global Conference on.</a:t>
            </a:r>
            <a:endParaRPr sz="920"/>
          </a:p>
          <a:p>
            <a:pPr indent="0" lvl="0" marL="0" rtl="0" algn="l">
              <a:lnSpc>
                <a:spcPct val="95000"/>
              </a:lnSpc>
              <a:spcBef>
                <a:spcPts val="1200"/>
              </a:spcBef>
              <a:spcAft>
                <a:spcPts val="0"/>
              </a:spcAft>
              <a:buClr>
                <a:schemeClr val="dk2"/>
              </a:buClr>
              <a:buSzPts val="440"/>
              <a:buFont typeface="Arial"/>
              <a:buNone/>
            </a:pPr>
            <a:r>
              <a:rPr lang="en" sz="920"/>
              <a:t>:273-274 Mar, 2019</a:t>
            </a:r>
            <a:endParaRPr sz="920"/>
          </a:p>
          <a:p>
            <a:pPr indent="0" lvl="0" marL="0" rtl="0" algn="l">
              <a:lnSpc>
                <a:spcPct val="95000"/>
              </a:lnSpc>
              <a:spcBef>
                <a:spcPts val="1200"/>
              </a:spcBef>
              <a:spcAft>
                <a:spcPts val="0"/>
              </a:spcAft>
              <a:buClr>
                <a:schemeClr val="dk2"/>
              </a:buClr>
              <a:buSzPts val="440"/>
              <a:buFont typeface="Arial"/>
              <a:buNone/>
            </a:pPr>
            <a:r>
              <a:rPr lang="en" sz="920"/>
              <a:t>Publisher Information: IEEE</a:t>
            </a:r>
            <a:endParaRPr sz="920"/>
          </a:p>
          <a:p>
            <a:pPr indent="0" lvl="0" marL="0" rtl="0" algn="l">
              <a:lnSpc>
                <a:spcPct val="95000"/>
              </a:lnSpc>
              <a:spcBef>
                <a:spcPts val="1200"/>
              </a:spcBef>
              <a:spcAft>
                <a:spcPts val="0"/>
              </a:spcAft>
              <a:buClr>
                <a:schemeClr val="dk2"/>
              </a:buClr>
              <a:buSzPts val="440"/>
              <a:buFont typeface="Arial"/>
              <a:buNone/>
            </a:pPr>
            <a:r>
              <a:rPr lang="en" sz="920"/>
              <a:t>Publication Year: 2019</a:t>
            </a:r>
            <a:endParaRPr sz="920"/>
          </a:p>
          <a:p>
            <a:pPr indent="0" lvl="0" marL="0" rtl="0" algn="l">
              <a:lnSpc>
                <a:spcPct val="95000"/>
              </a:lnSpc>
              <a:spcBef>
                <a:spcPts val="1200"/>
              </a:spcBef>
              <a:spcAft>
                <a:spcPts val="0"/>
              </a:spcAft>
              <a:buClr>
                <a:schemeClr val="dk2"/>
              </a:buClr>
              <a:buSzPts val="440"/>
              <a:buFont typeface="Arial"/>
              <a:buNone/>
            </a:pPr>
            <a:r>
              <a:rPr lang="en" sz="920"/>
              <a:t>Link: http://ieeexplore.ieee.org.egateway.vit.ac.in/document/8884002/</a:t>
            </a:r>
            <a:endParaRPr sz="920"/>
          </a:p>
          <a:p>
            <a:pPr indent="0" lvl="0" marL="0" rtl="0" algn="l">
              <a:lnSpc>
                <a:spcPct val="95000"/>
              </a:lnSpc>
              <a:spcBef>
                <a:spcPts val="1200"/>
              </a:spcBef>
              <a:spcAft>
                <a:spcPts val="0"/>
              </a:spcAft>
              <a:buClr>
                <a:schemeClr val="dk2"/>
              </a:buClr>
              <a:buSzPts val="440"/>
              <a:buFont typeface="Arial"/>
              <a:buNone/>
            </a:pPr>
            <a:r>
              <a:rPr lang="en" sz="920"/>
              <a:t>BioCircuit - A Hardware Based Methodology for Protein Recognition</a:t>
            </a:r>
            <a:endParaRPr sz="920"/>
          </a:p>
          <a:p>
            <a:pPr indent="0" lvl="0" marL="0" rtl="0" algn="l">
              <a:lnSpc>
                <a:spcPct val="95000"/>
              </a:lnSpc>
              <a:spcBef>
                <a:spcPts val="1200"/>
              </a:spcBef>
              <a:spcAft>
                <a:spcPts val="0"/>
              </a:spcAft>
              <a:buClr>
                <a:schemeClr val="dk2"/>
              </a:buClr>
              <a:buSzPts val="440"/>
              <a:buFont typeface="Arial"/>
              <a:buNone/>
            </a:pPr>
            <a:r>
              <a:rPr lang="en" sz="920"/>
              <a:t>Authors: Gajda, Dominik ,Pulka, Andrzej</a:t>
            </a:r>
            <a:endParaRPr sz="920"/>
          </a:p>
          <a:p>
            <a:pPr indent="0" lvl="0" marL="0" rtl="0" algn="l">
              <a:lnSpc>
                <a:spcPct val="95000"/>
              </a:lnSpc>
              <a:spcBef>
                <a:spcPts val="1200"/>
              </a:spcBef>
              <a:spcAft>
                <a:spcPts val="0"/>
              </a:spcAft>
              <a:buClr>
                <a:schemeClr val="dk2"/>
              </a:buClr>
              <a:buSzPts val="440"/>
              <a:buFont typeface="Arial"/>
              <a:buNone/>
            </a:pPr>
            <a:r>
              <a:rPr lang="en" sz="920"/>
              <a:t>Source: 2018 International Conference on Signals and Electronic Systems (ICSES) Signals and Electronic Systems (ICSES), 2018 International Conference on. :289-294 Sep, 2018 Link: http://ieeexplore.ieee.org.egateway.vit.ac.in/document/8507340</a:t>
            </a:r>
            <a:endParaRPr sz="920"/>
          </a:p>
          <a:p>
            <a:pPr indent="0" lvl="0" marL="0" rtl="0" algn="l">
              <a:lnSpc>
                <a:spcPct val="95000"/>
              </a:lnSpc>
              <a:spcBef>
                <a:spcPts val="1200"/>
              </a:spcBef>
              <a:spcAft>
                <a:spcPts val="0"/>
              </a:spcAft>
              <a:buClr>
                <a:schemeClr val="dk2"/>
              </a:buClr>
              <a:buSzPts val="440"/>
              <a:buFont typeface="Arial"/>
              <a:buNone/>
            </a:pPr>
            <a:r>
              <a:t/>
            </a:r>
            <a:endParaRPr sz="920"/>
          </a:p>
          <a:p>
            <a:pPr indent="0" lvl="0" marL="0" rtl="0" algn="l">
              <a:lnSpc>
                <a:spcPct val="95000"/>
              </a:lnSpc>
              <a:spcBef>
                <a:spcPts val="1200"/>
              </a:spcBef>
              <a:spcAft>
                <a:spcPts val="1200"/>
              </a:spcAft>
              <a:buSzPts val="440"/>
              <a:buNone/>
            </a:pPr>
            <a:r>
              <a:t/>
            </a:r>
            <a:endParaRPr sz="9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Keywords</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Proteins , </a:t>
            </a:r>
            <a:endParaRPr/>
          </a:p>
          <a:p>
            <a:pPr indent="0" lvl="0" marL="0" rtl="0" algn="l">
              <a:spcBef>
                <a:spcPts val="1200"/>
              </a:spcBef>
              <a:spcAft>
                <a:spcPts val="0"/>
              </a:spcAft>
              <a:buNone/>
            </a:pPr>
            <a:r>
              <a:rPr lang="en"/>
              <a:t>high output , </a:t>
            </a:r>
            <a:endParaRPr/>
          </a:p>
          <a:p>
            <a:pPr indent="0" lvl="0" marL="0" rtl="0" algn="l">
              <a:spcBef>
                <a:spcPts val="1200"/>
              </a:spcBef>
              <a:spcAft>
                <a:spcPts val="0"/>
              </a:spcAft>
              <a:buNone/>
            </a:pPr>
            <a:r>
              <a:rPr lang="en"/>
              <a:t>deep learning model , </a:t>
            </a:r>
            <a:endParaRPr/>
          </a:p>
          <a:p>
            <a:pPr indent="0" lvl="0" marL="0" rtl="0" algn="l">
              <a:spcBef>
                <a:spcPts val="1200"/>
              </a:spcBef>
              <a:spcAft>
                <a:spcPts val="0"/>
              </a:spcAft>
              <a:buNone/>
            </a:pPr>
            <a:r>
              <a:rPr lang="en"/>
              <a:t>Transfer Learning , </a:t>
            </a:r>
            <a:endParaRPr/>
          </a:p>
          <a:p>
            <a:pPr indent="0" lvl="0" marL="0" rtl="0" algn="l">
              <a:spcBef>
                <a:spcPts val="1200"/>
              </a:spcBef>
              <a:spcAft>
                <a:spcPts val="1200"/>
              </a:spcAft>
              <a:buNone/>
            </a:pPr>
            <a:r>
              <a:rPr lang="en"/>
              <a:t>subcellular macromolecule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7" name="Google Shape;77;p16"/>
          <p:cNvSpPr txBox="1"/>
          <p:nvPr>
            <p:ph idx="1" type="body"/>
          </p:nvPr>
        </p:nvSpPr>
        <p:spPr>
          <a:xfrm>
            <a:off x="311700" y="1234075"/>
            <a:ext cx="86541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Proteins are thought of as the “doers” in the human call, executing many functions that together enable life. Historically, classification of proteins has been limited to single patterns in one or a few cell types but in order to fully understand the complexity of the human cell, models must classify mixed patterns across a range of different human cells. Pinpointing sub cellular protein localisation from microscopy images is easy to the trained eye. However it is very challenging to automate. Once we’re able to find the localisation Non of these protein localisations, it can be integrated with a smart-microscopy system to identifying a protein's location from a high throughout image. Therefore, the need is greater than ever for automation biomedical image analysis to accelerate the understanding of human cells and disease.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Gaps Identified</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object of this project is to predict and classify the class or classes of  protein    organelle localisation for images  as each image can  have more than one class or  label. There are a total of 28 different classes or labels present.The main aim of this  project is classification of mixed </a:t>
            </a:r>
            <a:r>
              <a:rPr lang="en"/>
              <a:t>protein patterns</a:t>
            </a:r>
            <a:r>
              <a:rPr lang="en"/>
              <a:t>. Unlike most image labelling tasks, where binary or multi class labelling is  considered, in this task each image can have </a:t>
            </a:r>
            <a:r>
              <a:rPr lang="en"/>
              <a:t>multiple labels</a:t>
            </a:r>
            <a:r>
              <a:rPr lang="en"/>
              <a:t>.Also, there is a four channel input to the model that is RGBY from the dataset.  This makes it impossible to use pre trained models as itis. This is where our solution </a:t>
            </a:r>
            <a:r>
              <a:rPr lang="en"/>
              <a:t>comes in</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0"/>
              </a:spcAft>
              <a:buNone/>
            </a:pPr>
            <a:r>
              <a:rPr lang="en" sz="1500"/>
              <a:t>1.Classification of Sub-cellular Protein Patterns in Human Cells with Transfer  Learning </a:t>
            </a:r>
            <a:endParaRPr sz="1500"/>
          </a:p>
          <a:p>
            <a:pPr indent="0" lvl="0" marL="0" rtl="0" algn="l">
              <a:spcBef>
                <a:spcPts val="1200"/>
              </a:spcBef>
              <a:spcAft>
                <a:spcPts val="0"/>
              </a:spcAft>
              <a:buNone/>
            </a:pPr>
            <a:r>
              <a:rPr lang="en" sz="1500"/>
              <a:t>2.Prediction of Interaction between Viral and Host Proteins Using Supervised  Machine </a:t>
            </a:r>
            <a:endParaRPr sz="1500"/>
          </a:p>
          <a:p>
            <a:pPr indent="0" lvl="0" marL="0" rtl="0" algn="l">
              <a:spcBef>
                <a:spcPts val="1200"/>
              </a:spcBef>
              <a:spcAft>
                <a:spcPts val="0"/>
              </a:spcAft>
              <a:buNone/>
            </a:pPr>
            <a:r>
              <a:rPr lang="en" sz="1500"/>
              <a:t>3.BioCircuit - A Hardware Based Methodology for ProteinRecognition </a:t>
            </a:r>
            <a:endParaRPr sz="1500"/>
          </a:p>
          <a:p>
            <a:pPr indent="0" lvl="0" marL="0" rtl="0" algn="l">
              <a:spcBef>
                <a:spcPts val="1200"/>
              </a:spcBef>
              <a:spcAft>
                <a:spcPts val="0"/>
              </a:spcAft>
              <a:buNone/>
            </a:pPr>
            <a:r>
              <a:rPr lang="en" sz="1500"/>
              <a:t>4.DrugMiner[LM1]: comparative analysis of machine-learning algorithms for  predictionof potential durable proteins </a:t>
            </a:r>
            <a:endParaRPr sz="1500"/>
          </a:p>
          <a:p>
            <a:pPr indent="0" lvl="0" marL="0" rtl="0" algn="l">
              <a:spcBef>
                <a:spcPts val="1200"/>
              </a:spcBef>
              <a:spcAft>
                <a:spcPts val="1200"/>
              </a:spcAft>
              <a:buNone/>
            </a:pPr>
            <a:r>
              <a:rPr lang="en" sz="1500"/>
              <a:t>5.Near Perfect Protein Multi-Label Classification with Deep NeuralNetworks6.Automated analysis of high-content microscopy data with deeplearning</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Abstraction-  09-10-21</a:t>
            </a:r>
            <a:endParaRPr/>
          </a:p>
          <a:p>
            <a:pPr indent="0" lvl="0" marL="0" rtl="0" algn="l">
              <a:spcBef>
                <a:spcPts val="1200"/>
              </a:spcBef>
              <a:spcAft>
                <a:spcPts val="0"/>
              </a:spcAft>
              <a:buNone/>
            </a:pPr>
            <a:r>
              <a:rPr lang="en"/>
              <a:t>Introduction-  21-10-21</a:t>
            </a:r>
            <a:endParaRPr/>
          </a:p>
          <a:p>
            <a:pPr indent="0" lvl="0" marL="0" rtl="0" algn="l">
              <a:spcBef>
                <a:spcPts val="1200"/>
              </a:spcBef>
              <a:spcAft>
                <a:spcPts val="0"/>
              </a:spcAft>
              <a:buNone/>
            </a:pPr>
            <a:r>
              <a:rPr lang="en"/>
              <a:t>Literature survey-  15-11-21</a:t>
            </a:r>
            <a:endParaRPr/>
          </a:p>
          <a:p>
            <a:pPr indent="0" lvl="0" marL="0" rtl="0" algn="l">
              <a:spcBef>
                <a:spcPts val="1200"/>
              </a:spcBef>
              <a:spcAft>
                <a:spcPts val="0"/>
              </a:spcAft>
              <a:buNone/>
            </a:pPr>
            <a:r>
              <a:rPr lang="en"/>
              <a:t>Related works-  20-11-21</a:t>
            </a:r>
            <a:endParaRPr/>
          </a:p>
          <a:p>
            <a:pPr indent="0" lvl="0" marL="0" rtl="0" algn="l">
              <a:spcBef>
                <a:spcPts val="1200"/>
              </a:spcBef>
              <a:spcAft>
                <a:spcPts val="0"/>
              </a:spcAft>
              <a:buNone/>
            </a:pPr>
            <a:r>
              <a:rPr lang="en"/>
              <a:t>Experiment evaluation-  5-12-21</a:t>
            </a:r>
            <a:endParaRPr/>
          </a:p>
          <a:p>
            <a:pPr indent="0" lvl="0" marL="0" rtl="0" algn="l">
              <a:spcBef>
                <a:spcPts val="1200"/>
              </a:spcBef>
              <a:spcAft>
                <a:spcPts val="0"/>
              </a:spcAft>
              <a:buNone/>
            </a:pPr>
            <a:r>
              <a:rPr lang="en"/>
              <a:t>Conclusion-  6-12-21</a:t>
            </a:r>
            <a:endParaRPr/>
          </a:p>
          <a:p>
            <a:pPr indent="0" lvl="0" marL="0" rtl="0" algn="l">
              <a:spcBef>
                <a:spcPts val="1200"/>
              </a:spcBef>
              <a:spcAft>
                <a:spcPts val="1200"/>
              </a:spcAft>
              <a:buNone/>
            </a:pPr>
            <a:r>
              <a:rPr lang="en"/>
              <a:t>Final review- 10-12-21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snippets:</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11700" y="1234074"/>
            <a:ext cx="8520601" cy="3297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Snippet</a:t>
            </a:r>
            <a:endParaRPr/>
          </a:p>
        </p:txBody>
      </p:sp>
      <p:sp>
        <p:nvSpPr>
          <p:cNvPr id="108" name="Google Shape;108;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11700" y="1171225"/>
            <a:ext cx="4716498" cy="3460499"/>
          </a:xfrm>
          <a:prstGeom prst="rect">
            <a:avLst/>
          </a:prstGeom>
          <a:noFill/>
          <a:ln>
            <a:noFill/>
          </a:ln>
        </p:spPr>
      </p:pic>
      <p:pic>
        <p:nvPicPr>
          <p:cNvPr id="110" name="Google Shape;110;p21"/>
          <p:cNvPicPr preferRelativeResize="0"/>
          <p:nvPr/>
        </p:nvPicPr>
        <p:blipFill>
          <a:blip r:embed="rId4">
            <a:alphaModFix/>
          </a:blip>
          <a:stretch>
            <a:fillRect/>
          </a:stretch>
        </p:blipFill>
        <p:spPr>
          <a:xfrm>
            <a:off x="4501300" y="1234075"/>
            <a:ext cx="4330997" cy="3334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1F0A7278925F41AEE6891200C0722F" ma:contentTypeVersion="7" ma:contentTypeDescription="Create a new document." ma:contentTypeScope="" ma:versionID="de301f151943ff1b5ddcf8448af3c9dc">
  <xsd:schema xmlns:xsd="http://www.w3.org/2001/XMLSchema" xmlns:xs="http://www.w3.org/2001/XMLSchema" xmlns:p="http://schemas.microsoft.com/office/2006/metadata/properties" xmlns:ns2="351cd3a2-90c5-4d07-a5e9-c9d2c5185ab5" xmlns:ns3="e0a9253e-0a89-4b75-ae27-ff17deae1b33" targetNamespace="http://schemas.microsoft.com/office/2006/metadata/properties" ma:root="true" ma:fieldsID="871008287663bc49e476b725f2c77638" ns2:_="" ns3:_="">
    <xsd:import namespace="351cd3a2-90c5-4d07-a5e9-c9d2c5185ab5"/>
    <xsd:import namespace="e0a9253e-0a89-4b75-ae27-ff17deae1b3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1cd3a2-90c5-4d07-a5e9-c9d2c5185ab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a9253e-0a89-4b75-ae27-ff17deae1b3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351cd3a2-90c5-4d07-a5e9-c9d2c5185ab5">
      <UserInfo>
        <DisplayName>CBIR j component Members</DisplayName>
        <AccountId>8</AccountId>
        <AccountType/>
      </UserInfo>
    </SharedWithUsers>
  </documentManagement>
</p:properties>
</file>

<file path=customXml/itemProps1.xml><?xml version="1.0" encoding="utf-8"?>
<ds:datastoreItem xmlns:ds="http://schemas.openxmlformats.org/officeDocument/2006/customXml" ds:itemID="{C9BD214E-BA75-42EF-BCA7-094C2B41DBC2}"/>
</file>

<file path=customXml/itemProps2.xml><?xml version="1.0" encoding="utf-8"?>
<ds:datastoreItem xmlns:ds="http://schemas.openxmlformats.org/officeDocument/2006/customXml" ds:itemID="{B5D248FB-2F7C-4DE9-B31C-2C913C81F8EF}"/>
</file>

<file path=customXml/itemProps3.xml><?xml version="1.0" encoding="utf-8"?>
<ds:datastoreItem xmlns:ds="http://schemas.openxmlformats.org/officeDocument/2006/customXml" ds:itemID="{26F8A36F-85C0-46AC-9037-94981C2C74C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0x010100681F0A7278925F41AEE6891200C0722F</vt:lpwstr>
  </property>
</Properties>
</file>