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64" r:id="rId21"/>
    <p:sldId id="278" r:id="rId22"/>
    <p:sldId id="280"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1" autoAdjust="0"/>
    <p:restoredTop sz="94660"/>
  </p:normalViewPr>
  <p:slideViewPr>
    <p:cSldViewPr snapToGrid="0">
      <p:cViewPr>
        <p:scale>
          <a:sx n="66" d="100"/>
          <a:sy n="66" d="100"/>
        </p:scale>
        <p:origin x="1406"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E04EDCB-BC73-4BE7-BCA3-98751AE889D9}" type="datetimeFigureOut">
              <a:rPr lang="en-IN" smtClean="0"/>
              <a:t>23-06-2024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3C366C52-0943-4C7E-9490-C330B127A4D7}" type="slidenum">
              <a:rPr lang="en-IN" smtClean="0"/>
              <a:t>‹#›</a:t>
            </a:fld>
            <a:endParaRPr lang="en-IN"/>
          </a:p>
        </p:txBody>
      </p:sp>
    </p:spTree>
    <p:extLst>
      <p:ext uri="{BB962C8B-B14F-4D97-AF65-F5344CB8AC3E}">
        <p14:creationId xmlns:p14="http://schemas.microsoft.com/office/powerpoint/2010/main" val="32723794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04EDCB-BC73-4BE7-BCA3-98751AE889D9}"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66C52-0943-4C7E-9490-C330B127A4D7}" type="slidenum">
              <a:rPr lang="en-IN" smtClean="0"/>
              <a:t>‹#›</a:t>
            </a:fld>
            <a:endParaRPr lang="en-IN"/>
          </a:p>
        </p:txBody>
      </p:sp>
    </p:spTree>
    <p:extLst>
      <p:ext uri="{BB962C8B-B14F-4D97-AF65-F5344CB8AC3E}">
        <p14:creationId xmlns:p14="http://schemas.microsoft.com/office/powerpoint/2010/main" val="1545780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04EDCB-BC73-4BE7-BCA3-98751AE889D9}"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66C52-0943-4C7E-9490-C330B127A4D7}" type="slidenum">
              <a:rPr lang="en-IN" smtClean="0"/>
              <a:t>‹#›</a:t>
            </a:fld>
            <a:endParaRPr lang="en-IN"/>
          </a:p>
        </p:txBody>
      </p:sp>
    </p:spTree>
    <p:extLst>
      <p:ext uri="{BB962C8B-B14F-4D97-AF65-F5344CB8AC3E}">
        <p14:creationId xmlns:p14="http://schemas.microsoft.com/office/powerpoint/2010/main" val="1583043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04EDCB-BC73-4BE7-BCA3-98751AE889D9}"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66C52-0943-4C7E-9490-C330B127A4D7}" type="slidenum">
              <a:rPr lang="en-IN" smtClean="0"/>
              <a:t>‹#›</a:t>
            </a:fld>
            <a:endParaRPr lang="en-IN"/>
          </a:p>
        </p:txBody>
      </p:sp>
    </p:spTree>
    <p:extLst>
      <p:ext uri="{BB962C8B-B14F-4D97-AF65-F5344CB8AC3E}">
        <p14:creationId xmlns:p14="http://schemas.microsoft.com/office/powerpoint/2010/main" val="4132798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04EDCB-BC73-4BE7-BCA3-98751AE889D9}"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66C52-0943-4C7E-9490-C330B127A4D7}" type="slidenum">
              <a:rPr lang="en-IN" smtClean="0"/>
              <a:t>‹#›</a:t>
            </a:fld>
            <a:endParaRPr lang="en-IN"/>
          </a:p>
        </p:txBody>
      </p:sp>
    </p:spTree>
    <p:extLst>
      <p:ext uri="{BB962C8B-B14F-4D97-AF65-F5344CB8AC3E}">
        <p14:creationId xmlns:p14="http://schemas.microsoft.com/office/powerpoint/2010/main" val="1973670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04EDCB-BC73-4BE7-BCA3-98751AE889D9}"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66C52-0943-4C7E-9490-C330B127A4D7}" type="slidenum">
              <a:rPr lang="en-IN" smtClean="0"/>
              <a:t>‹#›</a:t>
            </a:fld>
            <a:endParaRPr lang="en-IN"/>
          </a:p>
        </p:txBody>
      </p:sp>
    </p:spTree>
    <p:extLst>
      <p:ext uri="{BB962C8B-B14F-4D97-AF65-F5344CB8AC3E}">
        <p14:creationId xmlns:p14="http://schemas.microsoft.com/office/powerpoint/2010/main" val="1812146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04EDCB-BC73-4BE7-BCA3-98751AE889D9}"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66C52-0943-4C7E-9490-C330B127A4D7}" type="slidenum">
              <a:rPr lang="en-IN" smtClean="0"/>
              <a:t>‹#›</a:t>
            </a:fld>
            <a:endParaRPr lang="en-IN"/>
          </a:p>
        </p:txBody>
      </p:sp>
    </p:spTree>
    <p:extLst>
      <p:ext uri="{BB962C8B-B14F-4D97-AF65-F5344CB8AC3E}">
        <p14:creationId xmlns:p14="http://schemas.microsoft.com/office/powerpoint/2010/main" val="3879251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4EDCB-BC73-4BE7-BCA3-98751AE889D9}"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66C52-0943-4C7E-9490-C330B127A4D7}"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860956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4EDCB-BC73-4BE7-BCA3-98751AE889D9}"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66C52-0943-4C7E-9490-C330B127A4D7}" type="slidenum">
              <a:rPr lang="en-IN" smtClean="0"/>
              <a:t>‹#›</a:t>
            </a:fld>
            <a:endParaRPr lang="en-IN"/>
          </a:p>
        </p:txBody>
      </p:sp>
    </p:spTree>
    <p:extLst>
      <p:ext uri="{BB962C8B-B14F-4D97-AF65-F5344CB8AC3E}">
        <p14:creationId xmlns:p14="http://schemas.microsoft.com/office/powerpoint/2010/main" val="1986492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4EDCB-BC73-4BE7-BCA3-98751AE889D9}"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66C52-0943-4C7E-9490-C330B127A4D7}" type="slidenum">
              <a:rPr lang="en-IN" smtClean="0"/>
              <a:t>‹#›</a:t>
            </a:fld>
            <a:endParaRPr lang="en-IN"/>
          </a:p>
        </p:txBody>
      </p:sp>
    </p:spTree>
    <p:extLst>
      <p:ext uri="{BB962C8B-B14F-4D97-AF65-F5344CB8AC3E}">
        <p14:creationId xmlns:p14="http://schemas.microsoft.com/office/powerpoint/2010/main" val="4155421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04EDCB-BC73-4BE7-BCA3-98751AE889D9}"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66C52-0943-4C7E-9490-C330B127A4D7}" type="slidenum">
              <a:rPr lang="en-IN" smtClean="0"/>
              <a:t>‹#›</a:t>
            </a:fld>
            <a:endParaRPr lang="en-IN"/>
          </a:p>
        </p:txBody>
      </p:sp>
    </p:spTree>
    <p:extLst>
      <p:ext uri="{BB962C8B-B14F-4D97-AF65-F5344CB8AC3E}">
        <p14:creationId xmlns:p14="http://schemas.microsoft.com/office/powerpoint/2010/main" val="428860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04EDCB-BC73-4BE7-BCA3-98751AE889D9}"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66C52-0943-4C7E-9490-C330B127A4D7}" type="slidenum">
              <a:rPr lang="en-IN" smtClean="0"/>
              <a:t>‹#›</a:t>
            </a:fld>
            <a:endParaRPr lang="en-IN"/>
          </a:p>
        </p:txBody>
      </p:sp>
    </p:spTree>
    <p:extLst>
      <p:ext uri="{BB962C8B-B14F-4D97-AF65-F5344CB8AC3E}">
        <p14:creationId xmlns:p14="http://schemas.microsoft.com/office/powerpoint/2010/main" val="396874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04EDCB-BC73-4BE7-BCA3-98751AE889D9}" type="datetimeFigureOut">
              <a:rPr lang="en-IN" smtClean="0"/>
              <a:t>23-06-2024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366C52-0943-4C7E-9490-C330B127A4D7}" type="slidenum">
              <a:rPr lang="en-IN" smtClean="0"/>
              <a:t>‹#›</a:t>
            </a:fld>
            <a:endParaRPr lang="en-IN"/>
          </a:p>
        </p:txBody>
      </p:sp>
    </p:spTree>
    <p:extLst>
      <p:ext uri="{BB962C8B-B14F-4D97-AF65-F5344CB8AC3E}">
        <p14:creationId xmlns:p14="http://schemas.microsoft.com/office/powerpoint/2010/main" val="964733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04EDCB-BC73-4BE7-BCA3-98751AE889D9}" type="datetimeFigureOut">
              <a:rPr lang="en-IN" smtClean="0"/>
              <a:t>23-06-2024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366C52-0943-4C7E-9490-C330B127A4D7}" type="slidenum">
              <a:rPr lang="en-IN" smtClean="0"/>
              <a:t>‹#›</a:t>
            </a:fld>
            <a:endParaRPr lang="en-IN"/>
          </a:p>
        </p:txBody>
      </p:sp>
    </p:spTree>
    <p:extLst>
      <p:ext uri="{BB962C8B-B14F-4D97-AF65-F5344CB8AC3E}">
        <p14:creationId xmlns:p14="http://schemas.microsoft.com/office/powerpoint/2010/main" val="42003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E04EDCB-BC73-4BE7-BCA3-98751AE889D9}" type="datetimeFigureOut">
              <a:rPr lang="en-IN" smtClean="0"/>
              <a:t>23-06-2024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366C52-0943-4C7E-9490-C330B127A4D7}" type="slidenum">
              <a:rPr lang="en-IN" smtClean="0"/>
              <a:t>‹#›</a:t>
            </a:fld>
            <a:endParaRPr lang="en-IN"/>
          </a:p>
        </p:txBody>
      </p:sp>
    </p:spTree>
    <p:extLst>
      <p:ext uri="{BB962C8B-B14F-4D97-AF65-F5344CB8AC3E}">
        <p14:creationId xmlns:p14="http://schemas.microsoft.com/office/powerpoint/2010/main" val="1549001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04EDCB-BC73-4BE7-BCA3-98751AE889D9}"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66C52-0943-4C7E-9490-C330B127A4D7}" type="slidenum">
              <a:rPr lang="en-IN" smtClean="0"/>
              <a:t>‹#›</a:t>
            </a:fld>
            <a:endParaRPr lang="en-IN"/>
          </a:p>
        </p:txBody>
      </p:sp>
    </p:spTree>
    <p:extLst>
      <p:ext uri="{BB962C8B-B14F-4D97-AF65-F5344CB8AC3E}">
        <p14:creationId xmlns:p14="http://schemas.microsoft.com/office/powerpoint/2010/main" val="215514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04EDCB-BC73-4BE7-BCA3-98751AE889D9}"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66C52-0943-4C7E-9490-C330B127A4D7}" type="slidenum">
              <a:rPr lang="en-IN" smtClean="0"/>
              <a:t>‹#›</a:t>
            </a:fld>
            <a:endParaRPr lang="en-IN"/>
          </a:p>
        </p:txBody>
      </p:sp>
    </p:spTree>
    <p:extLst>
      <p:ext uri="{BB962C8B-B14F-4D97-AF65-F5344CB8AC3E}">
        <p14:creationId xmlns:p14="http://schemas.microsoft.com/office/powerpoint/2010/main" val="314993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04EDCB-BC73-4BE7-BCA3-98751AE889D9}" type="datetimeFigureOut">
              <a:rPr lang="en-IN" smtClean="0"/>
              <a:t>23-06-2024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366C52-0943-4C7E-9490-C330B127A4D7}" type="slidenum">
              <a:rPr lang="en-IN" smtClean="0"/>
              <a:t>‹#›</a:t>
            </a:fld>
            <a:endParaRPr lang="en-IN"/>
          </a:p>
        </p:txBody>
      </p:sp>
    </p:spTree>
    <p:extLst>
      <p:ext uri="{BB962C8B-B14F-4D97-AF65-F5344CB8AC3E}">
        <p14:creationId xmlns:p14="http://schemas.microsoft.com/office/powerpoint/2010/main" val="31122969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4859-69AD-47DD-5D9D-4D0FE516875B}"/>
              </a:ext>
            </a:extLst>
          </p:cNvPr>
          <p:cNvSpPr>
            <a:spLocks noGrp="1"/>
          </p:cNvSpPr>
          <p:nvPr>
            <p:ph type="ctrTitle"/>
          </p:nvPr>
        </p:nvSpPr>
        <p:spPr/>
        <p:txBody>
          <a:bodyPr/>
          <a:lstStyle/>
          <a:p>
            <a:r>
              <a:rPr lang="en-US" dirty="0">
                <a:latin typeface="Algerian" panose="04020705040A02060702" pitchFamily="82" charset="0"/>
              </a:rPr>
              <a:t>Hotel Reservation Analysis with SQL</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5C0453EA-4FC0-601C-8436-12CC4F782617}"/>
              </a:ext>
            </a:extLst>
          </p:cNvPr>
          <p:cNvSpPr>
            <a:spLocks noGrp="1"/>
          </p:cNvSpPr>
          <p:nvPr>
            <p:ph type="subTitle" idx="1"/>
          </p:nvPr>
        </p:nvSpPr>
        <p:spPr/>
        <p:txBody>
          <a:bodyPr/>
          <a:lstStyle/>
          <a:p>
            <a:r>
              <a:rPr lang="en-IN" dirty="0"/>
              <a:t>- </a:t>
            </a:r>
            <a:r>
              <a:rPr lang="en-IN" dirty="0" err="1"/>
              <a:t>Mithil</a:t>
            </a:r>
            <a:r>
              <a:rPr lang="en-IN" dirty="0"/>
              <a:t> Nagaonkar</a:t>
            </a:r>
          </a:p>
        </p:txBody>
      </p:sp>
    </p:spTree>
    <p:extLst>
      <p:ext uri="{BB962C8B-B14F-4D97-AF65-F5344CB8AC3E}">
        <p14:creationId xmlns:p14="http://schemas.microsoft.com/office/powerpoint/2010/main" val="833013970"/>
      </p:ext>
    </p:extLst>
  </p:cSld>
  <p:clrMapOvr>
    <a:masterClrMapping/>
  </p:clrMapOvr>
  <mc:AlternateContent xmlns:mc="http://schemas.openxmlformats.org/markup-compatibility/2006">
    <mc:Choice xmlns:p14="http://schemas.microsoft.com/office/powerpoint/2010/main" Requires="p14">
      <p:transition spd="slow" p14:dur="2000" advTm="3081"/>
    </mc:Choice>
    <mc:Fallback>
      <p:transition spd="slow" advTm="308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56C7E3-0AF8-FA42-96F3-711DE51380D1}"/>
              </a:ext>
            </a:extLst>
          </p:cNvPr>
          <p:cNvSpPr txBox="1"/>
          <p:nvPr/>
        </p:nvSpPr>
        <p:spPr>
          <a:xfrm>
            <a:off x="1139428" y="3484334"/>
            <a:ext cx="3883742" cy="923330"/>
          </a:xfrm>
          <a:prstGeom prst="rect">
            <a:avLst/>
          </a:prstGeom>
          <a:noFill/>
        </p:spPr>
        <p:txBody>
          <a:bodyPr wrap="square" rtlCol="0">
            <a:spAutoFit/>
          </a:bodyPr>
          <a:lstStyle/>
          <a:p>
            <a:r>
              <a:rPr lang="en-US" dirty="0"/>
              <a:t>SELECT     COUNT(*) weekend_reservations FROM    hotelres WHERE    no_of_weekend_nights &gt; 0;</a:t>
            </a:r>
            <a:endParaRPr lang="en-IN" dirty="0"/>
          </a:p>
        </p:txBody>
      </p:sp>
      <p:sp>
        <p:nvSpPr>
          <p:cNvPr id="6" name="TextBox 5">
            <a:extLst>
              <a:ext uri="{FF2B5EF4-FFF2-40B4-BE49-F238E27FC236}">
                <a16:creationId xmlns:a16="http://schemas.microsoft.com/office/drawing/2014/main" id="{EDC9AE91-BD7A-3144-9A18-03AB1292412F}"/>
              </a:ext>
            </a:extLst>
          </p:cNvPr>
          <p:cNvSpPr txBox="1"/>
          <p:nvPr/>
        </p:nvSpPr>
        <p:spPr>
          <a:xfrm>
            <a:off x="1475093" y="2028038"/>
            <a:ext cx="3883742" cy="461665"/>
          </a:xfrm>
          <a:prstGeom prst="rect">
            <a:avLst/>
          </a:prstGeom>
          <a:noFill/>
        </p:spPr>
        <p:txBody>
          <a:bodyPr wrap="square" rtlCol="0">
            <a:spAutoFit/>
          </a:bodyPr>
          <a:lstStyle/>
          <a:p>
            <a:r>
              <a:rPr lang="en-US" sz="2400" b="1" dirty="0"/>
              <a:t>SQL Query: </a:t>
            </a:r>
          </a:p>
        </p:txBody>
      </p:sp>
      <p:sp>
        <p:nvSpPr>
          <p:cNvPr id="7" name="TextBox 6">
            <a:extLst>
              <a:ext uri="{FF2B5EF4-FFF2-40B4-BE49-F238E27FC236}">
                <a16:creationId xmlns:a16="http://schemas.microsoft.com/office/drawing/2014/main" id="{FE12B7CD-EF0E-6B25-97DD-99832845E30F}"/>
              </a:ext>
            </a:extLst>
          </p:cNvPr>
          <p:cNvSpPr txBox="1"/>
          <p:nvPr/>
        </p:nvSpPr>
        <p:spPr>
          <a:xfrm>
            <a:off x="6487928" y="2028039"/>
            <a:ext cx="3883742" cy="461665"/>
          </a:xfrm>
          <a:prstGeom prst="rect">
            <a:avLst/>
          </a:prstGeom>
          <a:noFill/>
        </p:spPr>
        <p:txBody>
          <a:bodyPr wrap="square" rtlCol="0">
            <a:spAutoFit/>
          </a:bodyPr>
          <a:lstStyle/>
          <a:p>
            <a:r>
              <a:rPr lang="en-US" sz="2400" b="1" dirty="0"/>
              <a:t>Result : </a:t>
            </a:r>
          </a:p>
        </p:txBody>
      </p:sp>
      <p:sp>
        <p:nvSpPr>
          <p:cNvPr id="8" name="TextBox 7">
            <a:extLst>
              <a:ext uri="{FF2B5EF4-FFF2-40B4-BE49-F238E27FC236}">
                <a16:creationId xmlns:a16="http://schemas.microsoft.com/office/drawing/2014/main" id="{79D31DB7-F2B7-D0CB-F417-51320C81A7AC}"/>
              </a:ext>
            </a:extLst>
          </p:cNvPr>
          <p:cNvSpPr txBox="1"/>
          <p:nvPr/>
        </p:nvSpPr>
        <p:spPr>
          <a:xfrm>
            <a:off x="1277698" y="821803"/>
            <a:ext cx="9636603" cy="954107"/>
          </a:xfrm>
          <a:prstGeom prst="rect">
            <a:avLst/>
          </a:prstGeom>
          <a:noFill/>
        </p:spPr>
        <p:txBody>
          <a:bodyPr wrap="square" rtlCol="0">
            <a:spAutoFit/>
          </a:bodyPr>
          <a:lstStyle/>
          <a:p>
            <a:r>
              <a:rPr lang="en-US" sz="2800" dirty="0"/>
              <a:t>6. How many reservations fall on a weekend (no_of_weekend_nights &gt; 0)?</a:t>
            </a:r>
            <a:endParaRPr lang="en-IN" sz="2800" dirty="0"/>
          </a:p>
        </p:txBody>
      </p:sp>
      <p:pic>
        <p:nvPicPr>
          <p:cNvPr id="4" name="Picture 3">
            <a:extLst>
              <a:ext uri="{FF2B5EF4-FFF2-40B4-BE49-F238E27FC236}">
                <a16:creationId xmlns:a16="http://schemas.microsoft.com/office/drawing/2014/main" id="{71462EB6-A163-64BE-3057-C157FDC256B8}"/>
              </a:ext>
            </a:extLst>
          </p:cNvPr>
          <p:cNvPicPr>
            <a:picLocks noChangeAspect="1"/>
          </p:cNvPicPr>
          <p:nvPr/>
        </p:nvPicPr>
        <p:blipFill>
          <a:blip r:embed="rId2"/>
          <a:stretch>
            <a:fillRect/>
          </a:stretch>
        </p:blipFill>
        <p:spPr>
          <a:xfrm>
            <a:off x="6593016" y="3429000"/>
            <a:ext cx="3874574" cy="1895354"/>
          </a:xfrm>
          <a:prstGeom prst="rect">
            <a:avLst/>
          </a:prstGeom>
        </p:spPr>
      </p:pic>
    </p:spTree>
    <p:extLst>
      <p:ext uri="{BB962C8B-B14F-4D97-AF65-F5344CB8AC3E}">
        <p14:creationId xmlns:p14="http://schemas.microsoft.com/office/powerpoint/2010/main" val="333110199"/>
      </p:ext>
    </p:extLst>
  </p:cSld>
  <p:clrMapOvr>
    <a:masterClrMapping/>
  </p:clrMapOvr>
  <mc:AlternateContent xmlns:mc="http://schemas.openxmlformats.org/markup-compatibility/2006">
    <mc:Choice xmlns:p14="http://schemas.microsoft.com/office/powerpoint/2010/main" Requires="p14">
      <p:transition spd="slow" p14:dur="2000" advTm="5908"/>
    </mc:Choice>
    <mc:Fallback>
      <p:transition spd="slow" advTm="590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56C7E3-0AF8-FA42-96F3-711DE51380D1}"/>
              </a:ext>
            </a:extLst>
          </p:cNvPr>
          <p:cNvSpPr txBox="1"/>
          <p:nvPr/>
        </p:nvSpPr>
        <p:spPr>
          <a:xfrm>
            <a:off x="1139428" y="3484334"/>
            <a:ext cx="3883742" cy="923330"/>
          </a:xfrm>
          <a:prstGeom prst="rect">
            <a:avLst/>
          </a:prstGeom>
          <a:noFill/>
        </p:spPr>
        <p:txBody>
          <a:bodyPr wrap="square" rtlCol="0">
            <a:spAutoFit/>
          </a:bodyPr>
          <a:lstStyle/>
          <a:p>
            <a:r>
              <a:rPr lang="en-US" dirty="0"/>
              <a:t>SELECT     MAX(lead_time) AS </a:t>
            </a:r>
            <a:r>
              <a:rPr lang="en-US" dirty="0" err="1"/>
              <a:t>Highet_lead_time</a:t>
            </a:r>
            <a:r>
              <a:rPr lang="en-US" dirty="0"/>
              <a:t>,    MIN(lead_time) AS Lowest_lead_time FROM    hotelres;</a:t>
            </a:r>
            <a:endParaRPr lang="en-IN" dirty="0"/>
          </a:p>
        </p:txBody>
      </p:sp>
      <p:sp>
        <p:nvSpPr>
          <p:cNvPr id="6" name="TextBox 5">
            <a:extLst>
              <a:ext uri="{FF2B5EF4-FFF2-40B4-BE49-F238E27FC236}">
                <a16:creationId xmlns:a16="http://schemas.microsoft.com/office/drawing/2014/main" id="{EDC9AE91-BD7A-3144-9A18-03AB1292412F}"/>
              </a:ext>
            </a:extLst>
          </p:cNvPr>
          <p:cNvSpPr txBox="1"/>
          <p:nvPr/>
        </p:nvSpPr>
        <p:spPr>
          <a:xfrm>
            <a:off x="1475093" y="2028038"/>
            <a:ext cx="3883742" cy="461665"/>
          </a:xfrm>
          <a:prstGeom prst="rect">
            <a:avLst/>
          </a:prstGeom>
          <a:noFill/>
        </p:spPr>
        <p:txBody>
          <a:bodyPr wrap="square" rtlCol="0">
            <a:spAutoFit/>
          </a:bodyPr>
          <a:lstStyle/>
          <a:p>
            <a:r>
              <a:rPr lang="en-US" sz="2400" b="1" dirty="0"/>
              <a:t>SQL Query: </a:t>
            </a:r>
          </a:p>
        </p:txBody>
      </p:sp>
      <p:sp>
        <p:nvSpPr>
          <p:cNvPr id="7" name="TextBox 6">
            <a:extLst>
              <a:ext uri="{FF2B5EF4-FFF2-40B4-BE49-F238E27FC236}">
                <a16:creationId xmlns:a16="http://schemas.microsoft.com/office/drawing/2014/main" id="{FE12B7CD-EF0E-6B25-97DD-99832845E30F}"/>
              </a:ext>
            </a:extLst>
          </p:cNvPr>
          <p:cNvSpPr txBox="1"/>
          <p:nvPr/>
        </p:nvSpPr>
        <p:spPr>
          <a:xfrm>
            <a:off x="6487928" y="2028039"/>
            <a:ext cx="3883742" cy="461665"/>
          </a:xfrm>
          <a:prstGeom prst="rect">
            <a:avLst/>
          </a:prstGeom>
          <a:noFill/>
        </p:spPr>
        <p:txBody>
          <a:bodyPr wrap="square" rtlCol="0">
            <a:spAutoFit/>
          </a:bodyPr>
          <a:lstStyle/>
          <a:p>
            <a:r>
              <a:rPr lang="en-US" sz="2400" b="1" dirty="0"/>
              <a:t>Result : </a:t>
            </a:r>
          </a:p>
        </p:txBody>
      </p:sp>
      <p:sp>
        <p:nvSpPr>
          <p:cNvPr id="8" name="TextBox 7">
            <a:extLst>
              <a:ext uri="{FF2B5EF4-FFF2-40B4-BE49-F238E27FC236}">
                <a16:creationId xmlns:a16="http://schemas.microsoft.com/office/drawing/2014/main" id="{79D31DB7-F2B7-D0CB-F417-51320C81A7AC}"/>
              </a:ext>
            </a:extLst>
          </p:cNvPr>
          <p:cNvSpPr txBox="1"/>
          <p:nvPr/>
        </p:nvSpPr>
        <p:spPr>
          <a:xfrm>
            <a:off x="1277698" y="821803"/>
            <a:ext cx="9636603" cy="523220"/>
          </a:xfrm>
          <a:prstGeom prst="rect">
            <a:avLst/>
          </a:prstGeom>
          <a:noFill/>
        </p:spPr>
        <p:txBody>
          <a:bodyPr wrap="square" rtlCol="0">
            <a:spAutoFit/>
          </a:bodyPr>
          <a:lstStyle/>
          <a:p>
            <a:r>
              <a:rPr lang="en-US" sz="2800" dirty="0"/>
              <a:t>7. What is the highest and lowest lead time for reservations?</a:t>
            </a:r>
            <a:endParaRPr lang="en-IN" sz="2800" dirty="0"/>
          </a:p>
        </p:txBody>
      </p:sp>
      <p:pic>
        <p:nvPicPr>
          <p:cNvPr id="11" name="Picture 10">
            <a:extLst>
              <a:ext uri="{FF2B5EF4-FFF2-40B4-BE49-F238E27FC236}">
                <a16:creationId xmlns:a16="http://schemas.microsoft.com/office/drawing/2014/main" id="{A3E381EE-E9C0-FD29-033B-F3D6B287B970}"/>
              </a:ext>
            </a:extLst>
          </p:cNvPr>
          <p:cNvPicPr>
            <a:picLocks noChangeAspect="1"/>
          </p:cNvPicPr>
          <p:nvPr/>
        </p:nvPicPr>
        <p:blipFill>
          <a:blip r:embed="rId2"/>
          <a:stretch>
            <a:fillRect/>
          </a:stretch>
        </p:blipFill>
        <p:spPr>
          <a:xfrm>
            <a:off x="6487927" y="3058237"/>
            <a:ext cx="3922167" cy="1756831"/>
          </a:xfrm>
          <a:prstGeom prst="rect">
            <a:avLst/>
          </a:prstGeom>
        </p:spPr>
      </p:pic>
    </p:spTree>
    <p:extLst>
      <p:ext uri="{BB962C8B-B14F-4D97-AF65-F5344CB8AC3E}">
        <p14:creationId xmlns:p14="http://schemas.microsoft.com/office/powerpoint/2010/main" val="758620415"/>
      </p:ext>
    </p:extLst>
  </p:cSld>
  <p:clrMapOvr>
    <a:masterClrMapping/>
  </p:clrMapOvr>
  <mc:AlternateContent xmlns:mc="http://schemas.openxmlformats.org/markup-compatibility/2006">
    <mc:Choice xmlns:p14="http://schemas.microsoft.com/office/powerpoint/2010/main" Requires="p14">
      <p:transition spd="slow" p14:dur="2000" advTm="5823"/>
    </mc:Choice>
    <mc:Fallback>
      <p:transition spd="slow" advTm="582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56C7E3-0AF8-FA42-96F3-711DE51380D1}"/>
              </a:ext>
            </a:extLst>
          </p:cNvPr>
          <p:cNvSpPr txBox="1"/>
          <p:nvPr/>
        </p:nvSpPr>
        <p:spPr>
          <a:xfrm>
            <a:off x="1139428" y="3484334"/>
            <a:ext cx="3883742" cy="2031325"/>
          </a:xfrm>
          <a:prstGeom prst="rect">
            <a:avLst/>
          </a:prstGeom>
          <a:noFill/>
        </p:spPr>
        <p:txBody>
          <a:bodyPr wrap="square" rtlCol="0">
            <a:spAutoFit/>
          </a:bodyPr>
          <a:lstStyle/>
          <a:p>
            <a:r>
              <a:rPr lang="en-US" dirty="0"/>
              <a:t>SELECT     market_segment_type,    COUNT(*) AS most_common_market_segment_type FROM    hotelresGROUP BY market_segment_type ORDER BY most_common_market_segment_type DESCLIMIT 1;</a:t>
            </a:r>
            <a:endParaRPr lang="en-IN" dirty="0"/>
          </a:p>
        </p:txBody>
      </p:sp>
      <p:sp>
        <p:nvSpPr>
          <p:cNvPr id="6" name="TextBox 5">
            <a:extLst>
              <a:ext uri="{FF2B5EF4-FFF2-40B4-BE49-F238E27FC236}">
                <a16:creationId xmlns:a16="http://schemas.microsoft.com/office/drawing/2014/main" id="{EDC9AE91-BD7A-3144-9A18-03AB1292412F}"/>
              </a:ext>
            </a:extLst>
          </p:cNvPr>
          <p:cNvSpPr txBox="1"/>
          <p:nvPr/>
        </p:nvSpPr>
        <p:spPr>
          <a:xfrm>
            <a:off x="1475093" y="2028038"/>
            <a:ext cx="3883742" cy="461665"/>
          </a:xfrm>
          <a:prstGeom prst="rect">
            <a:avLst/>
          </a:prstGeom>
          <a:noFill/>
        </p:spPr>
        <p:txBody>
          <a:bodyPr wrap="square" rtlCol="0">
            <a:spAutoFit/>
          </a:bodyPr>
          <a:lstStyle/>
          <a:p>
            <a:r>
              <a:rPr lang="en-US" sz="2400" b="1" dirty="0"/>
              <a:t>SQL Query: </a:t>
            </a:r>
          </a:p>
        </p:txBody>
      </p:sp>
      <p:sp>
        <p:nvSpPr>
          <p:cNvPr id="7" name="TextBox 6">
            <a:extLst>
              <a:ext uri="{FF2B5EF4-FFF2-40B4-BE49-F238E27FC236}">
                <a16:creationId xmlns:a16="http://schemas.microsoft.com/office/drawing/2014/main" id="{FE12B7CD-EF0E-6B25-97DD-99832845E30F}"/>
              </a:ext>
            </a:extLst>
          </p:cNvPr>
          <p:cNvSpPr txBox="1"/>
          <p:nvPr/>
        </p:nvSpPr>
        <p:spPr>
          <a:xfrm>
            <a:off x="6487928" y="2028039"/>
            <a:ext cx="3883742" cy="461665"/>
          </a:xfrm>
          <a:prstGeom prst="rect">
            <a:avLst/>
          </a:prstGeom>
          <a:noFill/>
        </p:spPr>
        <p:txBody>
          <a:bodyPr wrap="square" rtlCol="0">
            <a:spAutoFit/>
          </a:bodyPr>
          <a:lstStyle/>
          <a:p>
            <a:r>
              <a:rPr lang="en-US" sz="2400" b="1" dirty="0"/>
              <a:t>Result : </a:t>
            </a:r>
          </a:p>
        </p:txBody>
      </p:sp>
      <p:sp>
        <p:nvSpPr>
          <p:cNvPr id="8" name="TextBox 7">
            <a:extLst>
              <a:ext uri="{FF2B5EF4-FFF2-40B4-BE49-F238E27FC236}">
                <a16:creationId xmlns:a16="http://schemas.microsoft.com/office/drawing/2014/main" id="{79D31DB7-F2B7-D0CB-F417-51320C81A7AC}"/>
              </a:ext>
            </a:extLst>
          </p:cNvPr>
          <p:cNvSpPr txBox="1"/>
          <p:nvPr/>
        </p:nvSpPr>
        <p:spPr>
          <a:xfrm>
            <a:off x="1277698" y="821803"/>
            <a:ext cx="9636603" cy="954107"/>
          </a:xfrm>
          <a:prstGeom prst="rect">
            <a:avLst/>
          </a:prstGeom>
          <a:noFill/>
        </p:spPr>
        <p:txBody>
          <a:bodyPr wrap="square" rtlCol="0">
            <a:spAutoFit/>
          </a:bodyPr>
          <a:lstStyle/>
          <a:p>
            <a:r>
              <a:rPr lang="en-US" sz="2800" dirty="0"/>
              <a:t>8. What is the most common market segment type for reservations?</a:t>
            </a:r>
            <a:endParaRPr lang="en-IN" sz="2800" dirty="0"/>
          </a:p>
        </p:txBody>
      </p:sp>
      <p:pic>
        <p:nvPicPr>
          <p:cNvPr id="4" name="Picture 3">
            <a:extLst>
              <a:ext uri="{FF2B5EF4-FFF2-40B4-BE49-F238E27FC236}">
                <a16:creationId xmlns:a16="http://schemas.microsoft.com/office/drawing/2014/main" id="{C27EB056-DC63-D584-6323-C896C65FC889}"/>
              </a:ext>
            </a:extLst>
          </p:cNvPr>
          <p:cNvPicPr>
            <a:picLocks noChangeAspect="1"/>
          </p:cNvPicPr>
          <p:nvPr/>
        </p:nvPicPr>
        <p:blipFill>
          <a:blip r:embed="rId2"/>
          <a:stretch>
            <a:fillRect/>
          </a:stretch>
        </p:blipFill>
        <p:spPr>
          <a:xfrm>
            <a:off x="6485927" y="3484334"/>
            <a:ext cx="4566645" cy="1776100"/>
          </a:xfrm>
          <a:prstGeom prst="rect">
            <a:avLst/>
          </a:prstGeom>
        </p:spPr>
      </p:pic>
    </p:spTree>
    <p:extLst>
      <p:ext uri="{BB962C8B-B14F-4D97-AF65-F5344CB8AC3E}">
        <p14:creationId xmlns:p14="http://schemas.microsoft.com/office/powerpoint/2010/main" val="341873799"/>
      </p:ext>
    </p:extLst>
  </p:cSld>
  <p:clrMapOvr>
    <a:masterClrMapping/>
  </p:clrMapOvr>
  <mc:AlternateContent xmlns:mc="http://schemas.openxmlformats.org/markup-compatibility/2006">
    <mc:Choice xmlns:p14="http://schemas.microsoft.com/office/powerpoint/2010/main" Requires="p14">
      <p:transition spd="slow" p14:dur="2000" advTm="5705"/>
    </mc:Choice>
    <mc:Fallback>
      <p:transition spd="slow" advTm="570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56C7E3-0AF8-FA42-96F3-711DE51380D1}"/>
              </a:ext>
            </a:extLst>
          </p:cNvPr>
          <p:cNvSpPr txBox="1"/>
          <p:nvPr/>
        </p:nvSpPr>
        <p:spPr>
          <a:xfrm>
            <a:off x="1139428" y="3484334"/>
            <a:ext cx="3883742" cy="1200329"/>
          </a:xfrm>
          <a:prstGeom prst="rect">
            <a:avLst/>
          </a:prstGeom>
          <a:noFill/>
        </p:spPr>
        <p:txBody>
          <a:bodyPr wrap="square" rtlCol="0">
            <a:spAutoFit/>
          </a:bodyPr>
          <a:lstStyle/>
          <a:p>
            <a:r>
              <a:rPr lang="en-US" dirty="0"/>
              <a:t>SELECT     COUNT(*) AS booking_confirmed FROM    hotelres WHERE    booking_status = 'Not_Canceled';</a:t>
            </a:r>
            <a:endParaRPr lang="en-IN" dirty="0"/>
          </a:p>
        </p:txBody>
      </p:sp>
      <p:sp>
        <p:nvSpPr>
          <p:cNvPr id="6" name="TextBox 5">
            <a:extLst>
              <a:ext uri="{FF2B5EF4-FFF2-40B4-BE49-F238E27FC236}">
                <a16:creationId xmlns:a16="http://schemas.microsoft.com/office/drawing/2014/main" id="{EDC9AE91-BD7A-3144-9A18-03AB1292412F}"/>
              </a:ext>
            </a:extLst>
          </p:cNvPr>
          <p:cNvSpPr txBox="1"/>
          <p:nvPr/>
        </p:nvSpPr>
        <p:spPr>
          <a:xfrm>
            <a:off x="1475093" y="2028038"/>
            <a:ext cx="3883742" cy="461665"/>
          </a:xfrm>
          <a:prstGeom prst="rect">
            <a:avLst/>
          </a:prstGeom>
          <a:noFill/>
        </p:spPr>
        <p:txBody>
          <a:bodyPr wrap="square" rtlCol="0">
            <a:spAutoFit/>
          </a:bodyPr>
          <a:lstStyle/>
          <a:p>
            <a:r>
              <a:rPr lang="en-US" sz="2400" b="1" dirty="0"/>
              <a:t>SQL Query: </a:t>
            </a:r>
          </a:p>
        </p:txBody>
      </p:sp>
      <p:sp>
        <p:nvSpPr>
          <p:cNvPr id="7" name="TextBox 6">
            <a:extLst>
              <a:ext uri="{FF2B5EF4-FFF2-40B4-BE49-F238E27FC236}">
                <a16:creationId xmlns:a16="http://schemas.microsoft.com/office/drawing/2014/main" id="{FE12B7CD-EF0E-6B25-97DD-99832845E30F}"/>
              </a:ext>
            </a:extLst>
          </p:cNvPr>
          <p:cNvSpPr txBox="1"/>
          <p:nvPr/>
        </p:nvSpPr>
        <p:spPr>
          <a:xfrm>
            <a:off x="6487928" y="2028039"/>
            <a:ext cx="3883742" cy="461665"/>
          </a:xfrm>
          <a:prstGeom prst="rect">
            <a:avLst/>
          </a:prstGeom>
          <a:noFill/>
        </p:spPr>
        <p:txBody>
          <a:bodyPr wrap="square" rtlCol="0">
            <a:spAutoFit/>
          </a:bodyPr>
          <a:lstStyle/>
          <a:p>
            <a:r>
              <a:rPr lang="en-US" sz="2400" b="1" dirty="0"/>
              <a:t>Result : </a:t>
            </a:r>
          </a:p>
        </p:txBody>
      </p:sp>
      <p:sp>
        <p:nvSpPr>
          <p:cNvPr id="8" name="TextBox 7">
            <a:extLst>
              <a:ext uri="{FF2B5EF4-FFF2-40B4-BE49-F238E27FC236}">
                <a16:creationId xmlns:a16="http://schemas.microsoft.com/office/drawing/2014/main" id="{79D31DB7-F2B7-D0CB-F417-51320C81A7AC}"/>
              </a:ext>
            </a:extLst>
          </p:cNvPr>
          <p:cNvSpPr txBox="1"/>
          <p:nvPr/>
        </p:nvSpPr>
        <p:spPr>
          <a:xfrm>
            <a:off x="1277698" y="821803"/>
            <a:ext cx="9636603" cy="954107"/>
          </a:xfrm>
          <a:prstGeom prst="rect">
            <a:avLst/>
          </a:prstGeom>
          <a:noFill/>
        </p:spPr>
        <p:txBody>
          <a:bodyPr wrap="square" rtlCol="0">
            <a:spAutoFit/>
          </a:bodyPr>
          <a:lstStyle/>
          <a:p>
            <a:r>
              <a:rPr lang="en-US" sz="2800" dirty="0"/>
              <a:t>9. How many reservations have a booking status of "Confirmed"/"Not_Canceled"?</a:t>
            </a:r>
            <a:endParaRPr lang="en-IN" sz="2800" dirty="0"/>
          </a:p>
        </p:txBody>
      </p:sp>
      <p:pic>
        <p:nvPicPr>
          <p:cNvPr id="3" name="Picture 2">
            <a:extLst>
              <a:ext uri="{FF2B5EF4-FFF2-40B4-BE49-F238E27FC236}">
                <a16:creationId xmlns:a16="http://schemas.microsoft.com/office/drawing/2014/main" id="{D9E4DA65-003B-2885-5024-8FB0BA04943D}"/>
              </a:ext>
            </a:extLst>
          </p:cNvPr>
          <p:cNvPicPr>
            <a:picLocks noChangeAspect="1"/>
          </p:cNvPicPr>
          <p:nvPr/>
        </p:nvPicPr>
        <p:blipFill>
          <a:blip r:embed="rId2"/>
          <a:stretch>
            <a:fillRect/>
          </a:stretch>
        </p:blipFill>
        <p:spPr>
          <a:xfrm>
            <a:off x="6487928" y="3484334"/>
            <a:ext cx="3883742" cy="1965268"/>
          </a:xfrm>
          <a:prstGeom prst="rect">
            <a:avLst/>
          </a:prstGeom>
        </p:spPr>
      </p:pic>
    </p:spTree>
    <p:extLst>
      <p:ext uri="{BB962C8B-B14F-4D97-AF65-F5344CB8AC3E}">
        <p14:creationId xmlns:p14="http://schemas.microsoft.com/office/powerpoint/2010/main" val="117464906"/>
      </p:ext>
    </p:extLst>
  </p:cSld>
  <p:clrMapOvr>
    <a:masterClrMapping/>
  </p:clrMapOvr>
  <mc:AlternateContent xmlns:mc="http://schemas.openxmlformats.org/markup-compatibility/2006">
    <mc:Choice xmlns:p14="http://schemas.microsoft.com/office/powerpoint/2010/main" Requires="p14">
      <p:transition spd="slow" p14:dur="2000" advTm="5767"/>
    </mc:Choice>
    <mc:Fallback>
      <p:transition spd="slow" advTm="576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56C7E3-0AF8-FA42-96F3-711DE51380D1}"/>
              </a:ext>
            </a:extLst>
          </p:cNvPr>
          <p:cNvSpPr txBox="1"/>
          <p:nvPr/>
        </p:nvSpPr>
        <p:spPr>
          <a:xfrm>
            <a:off x="1139428" y="3484334"/>
            <a:ext cx="3883742" cy="923330"/>
          </a:xfrm>
          <a:prstGeom prst="rect">
            <a:avLst/>
          </a:prstGeom>
          <a:noFill/>
        </p:spPr>
        <p:txBody>
          <a:bodyPr wrap="square" rtlCol="0">
            <a:spAutoFit/>
          </a:bodyPr>
          <a:lstStyle/>
          <a:p>
            <a:r>
              <a:rPr lang="en-US" dirty="0"/>
              <a:t>SELECT     SUM(no_of_adults) Total_adults,    SUM(no_of_children) Total_children FROM    hotelres;</a:t>
            </a:r>
            <a:endParaRPr lang="en-IN" dirty="0"/>
          </a:p>
        </p:txBody>
      </p:sp>
      <p:sp>
        <p:nvSpPr>
          <p:cNvPr id="6" name="TextBox 5">
            <a:extLst>
              <a:ext uri="{FF2B5EF4-FFF2-40B4-BE49-F238E27FC236}">
                <a16:creationId xmlns:a16="http://schemas.microsoft.com/office/drawing/2014/main" id="{EDC9AE91-BD7A-3144-9A18-03AB1292412F}"/>
              </a:ext>
            </a:extLst>
          </p:cNvPr>
          <p:cNvSpPr txBox="1"/>
          <p:nvPr/>
        </p:nvSpPr>
        <p:spPr>
          <a:xfrm>
            <a:off x="1475093" y="2028038"/>
            <a:ext cx="3883742" cy="461665"/>
          </a:xfrm>
          <a:prstGeom prst="rect">
            <a:avLst/>
          </a:prstGeom>
          <a:noFill/>
        </p:spPr>
        <p:txBody>
          <a:bodyPr wrap="square" rtlCol="0">
            <a:spAutoFit/>
          </a:bodyPr>
          <a:lstStyle/>
          <a:p>
            <a:r>
              <a:rPr lang="en-US" sz="2400" b="1" dirty="0"/>
              <a:t>SQL Query: </a:t>
            </a:r>
          </a:p>
        </p:txBody>
      </p:sp>
      <p:sp>
        <p:nvSpPr>
          <p:cNvPr id="7" name="TextBox 6">
            <a:extLst>
              <a:ext uri="{FF2B5EF4-FFF2-40B4-BE49-F238E27FC236}">
                <a16:creationId xmlns:a16="http://schemas.microsoft.com/office/drawing/2014/main" id="{FE12B7CD-EF0E-6B25-97DD-99832845E30F}"/>
              </a:ext>
            </a:extLst>
          </p:cNvPr>
          <p:cNvSpPr txBox="1"/>
          <p:nvPr/>
        </p:nvSpPr>
        <p:spPr>
          <a:xfrm>
            <a:off x="6487928" y="2028039"/>
            <a:ext cx="3883742" cy="461665"/>
          </a:xfrm>
          <a:prstGeom prst="rect">
            <a:avLst/>
          </a:prstGeom>
          <a:noFill/>
        </p:spPr>
        <p:txBody>
          <a:bodyPr wrap="square" rtlCol="0">
            <a:spAutoFit/>
          </a:bodyPr>
          <a:lstStyle/>
          <a:p>
            <a:r>
              <a:rPr lang="en-US" sz="2400" b="1" dirty="0"/>
              <a:t>Result : </a:t>
            </a:r>
          </a:p>
        </p:txBody>
      </p:sp>
      <p:sp>
        <p:nvSpPr>
          <p:cNvPr id="8" name="TextBox 7">
            <a:extLst>
              <a:ext uri="{FF2B5EF4-FFF2-40B4-BE49-F238E27FC236}">
                <a16:creationId xmlns:a16="http://schemas.microsoft.com/office/drawing/2014/main" id="{79D31DB7-F2B7-D0CB-F417-51320C81A7AC}"/>
              </a:ext>
            </a:extLst>
          </p:cNvPr>
          <p:cNvSpPr txBox="1"/>
          <p:nvPr/>
        </p:nvSpPr>
        <p:spPr>
          <a:xfrm>
            <a:off x="1277698" y="821803"/>
            <a:ext cx="9636603" cy="954107"/>
          </a:xfrm>
          <a:prstGeom prst="rect">
            <a:avLst/>
          </a:prstGeom>
          <a:noFill/>
        </p:spPr>
        <p:txBody>
          <a:bodyPr wrap="square" rtlCol="0">
            <a:spAutoFit/>
          </a:bodyPr>
          <a:lstStyle/>
          <a:p>
            <a:r>
              <a:rPr lang="en-US" sz="2800" dirty="0"/>
              <a:t>10. What is the total number of adults and children across all reservations?</a:t>
            </a:r>
            <a:endParaRPr lang="en-IN" sz="2800" dirty="0"/>
          </a:p>
        </p:txBody>
      </p:sp>
      <p:pic>
        <p:nvPicPr>
          <p:cNvPr id="4" name="Picture 3">
            <a:extLst>
              <a:ext uri="{FF2B5EF4-FFF2-40B4-BE49-F238E27FC236}">
                <a16:creationId xmlns:a16="http://schemas.microsoft.com/office/drawing/2014/main" id="{A5719292-7F3E-4E6A-7059-C29ED71493A7}"/>
              </a:ext>
            </a:extLst>
          </p:cNvPr>
          <p:cNvPicPr>
            <a:picLocks noChangeAspect="1"/>
          </p:cNvPicPr>
          <p:nvPr/>
        </p:nvPicPr>
        <p:blipFill>
          <a:blip r:embed="rId2"/>
          <a:stretch>
            <a:fillRect/>
          </a:stretch>
        </p:blipFill>
        <p:spPr>
          <a:xfrm>
            <a:off x="6487929" y="3429001"/>
            <a:ext cx="3883742" cy="1775838"/>
          </a:xfrm>
          <a:prstGeom prst="rect">
            <a:avLst/>
          </a:prstGeom>
        </p:spPr>
      </p:pic>
    </p:spTree>
    <p:extLst>
      <p:ext uri="{BB962C8B-B14F-4D97-AF65-F5344CB8AC3E}">
        <p14:creationId xmlns:p14="http://schemas.microsoft.com/office/powerpoint/2010/main" val="1060543198"/>
      </p:ext>
    </p:extLst>
  </p:cSld>
  <p:clrMapOvr>
    <a:masterClrMapping/>
  </p:clrMapOvr>
  <mc:AlternateContent xmlns:mc="http://schemas.openxmlformats.org/markup-compatibility/2006">
    <mc:Choice xmlns:p14="http://schemas.microsoft.com/office/powerpoint/2010/main" Requires="p14">
      <p:transition spd="slow" p14:dur="2000" advTm="5850"/>
    </mc:Choice>
    <mc:Fallback>
      <p:transition spd="slow" advTm="585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56C7E3-0AF8-FA42-96F3-711DE51380D1}"/>
              </a:ext>
            </a:extLst>
          </p:cNvPr>
          <p:cNvSpPr txBox="1"/>
          <p:nvPr/>
        </p:nvSpPr>
        <p:spPr>
          <a:xfrm>
            <a:off x="1139428" y="3484334"/>
            <a:ext cx="3883742" cy="923330"/>
          </a:xfrm>
          <a:prstGeom prst="rect">
            <a:avLst/>
          </a:prstGeom>
          <a:noFill/>
        </p:spPr>
        <p:txBody>
          <a:bodyPr wrap="square" rtlCol="0">
            <a:spAutoFit/>
          </a:bodyPr>
          <a:lstStyle/>
          <a:p>
            <a:r>
              <a:rPr lang="en-US" dirty="0"/>
              <a:t>SELECT     AVG(no_of_weekend_nights) AS 'average weekend nights’ FROM    hotelres WHERE    no_of_children &gt; 0; </a:t>
            </a:r>
            <a:endParaRPr lang="en-IN" dirty="0"/>
          </a:p>
        </p:txBody>
      </p:sp>
      <p:sp>
        <p:nvSpPr>
          <p:cNvPr id="6" name="TextBox 5">
            <a:extLst>
              <a:ext uri="{FF2B5EF4-FFF2-40B4-BE49-F238E27FC236}">
                <a16:creationId xmlns:a16="http://schemas.microsoft.com/office/drawing/2014/main" id="{EDC9AE91-BD7A-3144-9A18-03AB1292412F}"/>
              </a:ext>
            </a:extLst>
          </p:cNvPr>
          <p:cNvSpPr txBox="1"/>
          <p:nvPr/>
        </p:nvSpPr>
        <p:spPr>
          <a:xfrm>
            <a:off x="1475093" y="2028038"/>
            <a:ext cx="3883742" cy="461665"/>
          </a:xfrm>
          <a:prstGeom prst="rect">
            <a:avLst/>
          </a:prstGeom>
          <a:noFill/>
        </p:spPr>
        <p:txBody>
          <a:bodyPr wrap="square" rtlCol="0">
            <a:spAutoFit/>
          </a:bodyPr>
          <a:lstStyle/>
          <a:p>
            <a:r>
              <a:rPr lang="en-US" sz="2400" b="1" dirty="0"/>
              <a:t>SQL Query: </a:t>
            </a:r>
          </a:p>
        </p:txBody>
      </p:sp>
      <p:sp>
        <p:nvSpPr>
          <p:cNvPr id="7" name="TextBox 6">
            <a:extLst>
              <a:ext uri="{FF2B5EF4-FFF2-40B4-BE49-F238E27FC236}">
                <a16:creationId xmlns:a16="http://schemas.microsoft.com/office/drawing/2014/main" id="{FE12B7CD-EF0E-6B25-97DD-99832845E30F}"/>
              </a:ext>
            </a:extLst>
          </p:cNvPr>
          <p:cNvSpPr txBox="1"/>
          <p:nvPr/>
        </p:nvSpPr>
        <p:spPr>
          <a:xfrm>
            <a:off x="6487928" y="2028039"/>
            <a:ext cx="3883742" cy="461665"/>
          </a:xfrm>
          <a:prstGeom prst="rect">
            <a:avLst/>
          </a:prstGeom>
          <a:noFill/>
        </p:spPr>
        <p:txBody>
          <a:bodyPr wrap="square" rtlCol="0">
            <a:spAutoFit/>
          </a:bodyPr>
          <a:lstStyle/>
          <a:p>
            <a:r>
              <a:rPr lang="en-US" sz="2400" b="1" dirty="0"/>
              <a:t>Result : </a:t>
            </a:r>
          </a:p>
        </p:txBody>
      </p:sp>
      <p:sp>
        <p:nvSpPr>
          <p:cNvPr id="8" name="TextBox 7">
            <a:extLst>
              <a:ext uri="{FF2B5EF4-FFF2-40B4-BE49-F238E27FC236}">
                <a16:creationId xmlns:a16="http://schemas.microsoft.com/office/drawing/2014/main" id="{79D31DB7-F2B7-D0CB-F417-51320C81A7AC}"/>
              </a:ext>
            </a:extLst>
          </p:cNvPr>
          <p:cNvSpPr txBox="1"/>
          <p:nvPr/>
        </p:nvSpPr>
        <p:spPr>
          <a:xfrm>
            <a:off x="1277698" y="821803"/>
            <a:ext cx="9636603" cy="954107"/>
          </a:xfrm>
          <a:prstGeom prst="rect">
            <a:avLst/>
          </a:prstGeom>
          <a:noFill/>
        </p:spPr>
        <p:txBody>
          <a:bodyPr wrap="square" rtlCol="0">
            <a:spAutoFit/>
          </a:bodyPr>
          <a:lstStyle/>
          <a:p>
            <a:r>
              <a:rPr lang="en-US" sz="2800" dirty="0"/>
              <a:t>11. What is the average number of weekend nights for reservations involving children?</a:t>
            </a:r>
            <a:endParaRPr lang="en-IN" sz="2800" dirty="0"/>
          </a:p>
        </p:txBody>
      </p:sp>
      <p:pic>
        <p:nvPicPr>
          <p:cNvPr id="3" name="Picture 2">
            <a:extLst>
              <a:ext uri="{FF2B5EF4-FFF2-40B4-BE49-F238E27FC236}">
                <a16:creationId xmlns:a16="http://schemas.microsoft.com/office/drawing/2014/main" id="{7088B522-7315-FE67-4107-779FF461553F}"/>
              </a:ext>
            </a:extLst>
          </p:cNvPr>
          <p:cNvPicPr>
            <a:picLocks noChangeAspect="1"/>
          </p:cNvPicPr>
          <p:nvPr/>
        </p:nvPicPr>
        <p:blipFill>
          <a:blip r:embed="rId2"/>
          <a:stretch>
            <a:fillRect/>
          </a:stretch>
        </p:blipFill>
        <p:spPr>
          <a:xfrm>
            <a:off x="6487927" y="3484334"/>
            <a:ext cx="3629619" cy="1481205"/>
          </a:xfrm>
          <a:prstGeom prst="rect">
            <a:avLst/>
          </a:prstGeom>
        </p:spPr>
      </p:pic>
    </p:spTree>
    <p:extLst>
      <p:ext uri="{BB962C8B-B14F-4D97-AF65-F5344CB8AC3E}">
        <p14:creationId xmlns:p14="http://schemas.microsoft.com/office/powerpoint/2010/main" val="1425727275"/>
      </p:ext>
    </p:extLst>
  </p:cSld>
  <p:clrMapOvr>
    <a:masterClrMapping/>
  </p:clrMapOvr>
  <mc:AlternateContent xmlns:mc="http://schemas.openxmlformats.org/markup-compatibility/2006">
    <mc:Choice xmlns:p14="http://schemas.microsoft.com/office/powerpoint/2010/main" Requires="p14">
      <p:transition spd="slow" p14:dur="2000" advTm="5825"/>
    </mc:Choice>
    <mc:Fallback>
      <p:transition spd="slow" advTm="582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56C7E3-0AF8-FA42-96F3-711DE51380D1}"/>
              </a:ext>
            </a:extLst>
          </p:cNvPr>
          <p:cNvSpPr txBox="1"/>
          <p:nvPr/>
        </p:nvSpPr>
        <p:spPr>
          <a:xfrm>
            <a:off x="1139428" y="3484334"/>
            <a:ext cx="3883742" cy="1477328"/>
          </a:xfrm>
          <a:prstGeom prst="rect">
            <a:avLst/>
          </a:prstGeom>
          <a:noFill/>
        </p:spPr>
        <p:txBody>
          <a:bodyPr wrap="square" rtlCol="0">
            <a:spAutoFit/>
          </a:bodyPr>
          <a:lstStyle/>
          <a:p>
            <a:r>
              <a:rPr lang="en-US" dirty="0"/>
              <a:t>SELECT DISTINCT    MONTH(arrival_date) AS months,    COUNT(*)  reservation_per_months FROM    hotelresGROUP BY months ORDER BY months;</a:t>
            </a:r>
            <a:endParaRPr lang="en-IN" dirty="0"/>
          </a:p>
        </p:txBody>
      </p:sp>
      <p:sp>
        <p:nvSpPr>
          <p:cNvPr id="6" name="TextBox 5">
            <a:extLst>
              <a:ext uri="{FF2B5EF4-FFF2-40B4-BE49-F238E27FC236}">
                <a16:creationId xmlns:a16="http://schemas.microsoft.com/office/drawing/2014/main" id="{EDC9AE91-BD7A-3144-9A18-03AB1292412F}"/>
              </a:ext>
            </a:extLst>
          </p:cNvPr>
          <p:cNvSpPr txBox="1"/>
          <p:nvPr/>
        </p:nvSpPr>
        <p:spPr>
          <a:xfrm>
            <a:off x="1475093" y="2028038"/>
            <a:ext cx="3883742" cy="461665"/>
          </a:xfrm>
          <a:prstGeom prst="rect">
            <a:avLst/>
          </a:prstGeom>
          <a:noFill/>
        </p:spPr>
        <p:txBody>
          <a:bodyPr wrap="square" rtlCol="0">
            <a:spAutoFit/>
          </a:bodyPr>
          <a:lstStyle/>
          <a:p>
            <a:r>
              <a:rPr lang="en-US" sz="2400" b="1" dirty="0"/>
              <a:t>SQL Query: </a:t>
            </a:r>
          </a:p>
        </p:txBody>
      </p:sp>
      <p:sp>
        <p:nvSpPr>
          <p:cNvPr id="7" name="TextBox 6">
            <a:extLst>
              <a:ext uri="{FF2B5EF4-FFF2-40B4-BE49-F238E27FC236}">
                <a16:creationId xmlns:a16="http://schemas.microsoft.com/office/drawing/2014/main" id="{FE12B7CD-EF0E-6B25-97DD-99832845E30F}"/>
              </a:ext>
            </a:extLst>
          </p:cNvPr>
          <p:cNvSpPr txBox="1"/>
          <p:nvPr/>
        </p:nvSpPr>
        <p:spPr>
          <a:xfrm>
            <a:off x="6487928" y="2028039"/>
            <a:ext cx="3883742" cy="461665"/>
          </a:xfrm>
          <a:prstGeom prst="rect">
            <a:avLst/>
          </a:prstGeom>
          <a:noFill/>
        </p:spPr>
        <p:txBody>
          <a:bodyPr wrap="square" rtlCol="0">
            <a:spAutoFit/>
          </a:bodyPr>
          <a:lstStyle/>
          <a:p>
            <a:r>
              <a:rPr lang="en-US" sz="2400" b="1" dirty="0"/>
              <a:t>Result : </a:t>
            </a:r>
          </a:p>
        </p:txBody>
      </p:sp>
      <p:sp>
        <p:nvSpPr>
          <p:cNvPr id="8" name="TextBox 7">
            <a:extLst>
              <a:ext uri="{FF2B5EF4-FFF2-40B4-BE49-F238E27FC236}">
                <a16:creationId xmlns:a16="http://schemas.microsoft.com/office/drawing/2014/main" id="{79D31DB7-F2B7-D0CB-F417-51320C81A7AC}"/>
              </a:ext>
            </a:extLst>
          </p:cNvPr>
          <p:cNvSpPr txBox="1"/>
          <p:nvPr/>
        </p:nvSpPr>
        <p:spPr>
          <a:xfrm>
            <a:off x="1277698" y="821803"/>
            <a:ext cx="9636603" cy="954107"/>
          </a:xfrm>
          <a:prstGeom prst="rect">
            <a:avLst/>
          </a:prstGeom>
          <a:noFill/>
        </p:spPr>
        <p:txBody>
          <a:bodyPr wrap="square" rtlCol="0">
            <a:spAutoFit/>
          </a:bodyPr>
          <a:lstStyle/>
          <a:p>
            <a:r>
              <a:rPr lang="en-US" sz="2800" dirty="0"/>
              <a:t>12. How many reservations were made in each month of the year?</a:t>
            </a:r>
            <a:endParaRPr lang="en-IN" sz="2800" dirty="0"/>
          </a:p>
        </p:txBody>
      </p:sp>
      <p:pic>
        <p:nvPicPr>
          <p:cNvPr id="4" name="Picture 3">
            <a:extLst>
              <a:ext uri="{FF2B5EF4-FFF2-40B4-BE49-F238E27FC236}">
                <a16:creationId xmlns:a16="http://schemas.microsoft.com/office/drawing/2014/main" id="{741D9AB5-D312-D7C5-4594-9B7BFD69626B}"/>
              </a:ext>
            </a:extLst>
          </p:cNvPr>
          <p:cNvPicPr>
            <a:picLocks noChangeAspect="1"/>
          </p:cNvPicPr>
          <p:nvPr/>
        </p:nvPicPr>
        <p:blipFill>
          <a:blip r:embed="rId2"/>
          <a:stretch>
            <a:fillRect/>
          </a:stretch>
        </p:blipFill>
        <p:spPr>
          <a:xfrm>
            <a:off x="6487928" y="2741833"/>
            <a:ext cx="3569858" cy="3462197"/>
          </a:xfrm>
          <a:prstGeom prst="rect">
            <a:avLst/>
          </a:prstGeom>
        </p:spPr>
      </p:pic>
    </p:spTree>
    <p:extLst>
      <p:ext uri="{BB962C8B-B14F-4D97-AF65-F5344CB8AC3E}">
        <p14:creationId xmlns:p14="http://schemas.microsoft.com/office/powerpoint/2010/main" val="589774985"/>
      </p:ext>
    </p:extLst>
  </p:cSld>
  <p:clrMapOvr>
    <a:masterClrMapping/>
  </p:clrMapOvr>
  <mc:AlternateContent xmlns:mc="http://schemas.openxmlformats.org/markup-compatibility/2006">
    <mc:Choice xmlns:p14="http://schemas.microsoft.com/office/powerpoint/2010/main" Requires="p14">
      <p:transition spd="slow" p14:dur="2000" advTm="6129"/>
    </mc:Choice>
    <mc:Fallback>
      <p:transition spd="slow" advTm="612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56C7E3-0AF8-FA42-96F3-711DE51380D1}"/>
              </a:ext>
            </a:extLst>
          </p:cNvPr>
          <p:cNvSpPr txBox="1"/>
          <p:nvPr/>
        </p:nvSpPr>
        <p:spPr>
          <a:xfrm>
            <a:off x="1277698" y="3041770"/>
            <a:ext cx="3883742" cy="2862322"/>
          </a:xfrm>
          <a:prstGeom prst="rect">
            <a:avLst/>
          </a:prstGeom>
          <a:noFill/>
        </p:spPr>
        <p:txBody>
          <a:bodyPr wrap="square" rtlCol="0">
            <a:spAutoFit/>
          </a:bodyPr>
          <a:lstStyle/>
          <a:p>
            <a:r>
              <a:rPr lang="en-US" dirty="0"/>
              <a:t>SELECT DISTINCT    room_type_reserved room_type,    AVG(no_of_weekend_nights) AS weekends,    AVG(no_of_weekend_nights) AS weekdays,    AVG(no_of_weekend_nights + no_of_weekend_nights) AS average_nights_of_weekend_weekday FROM    hotelresGROUP BY room_type;</a:t>
            </a:r>
            <a:endParaRPr lang="en-IN" dirty="0"/>
          </a:p>
        </p:txBody>
      </p:sp>
      <p:sp>
        <p:nvSpPr>
          <p:cNvPr id="6" name="TextBox 5">
            <a:extLst>
              <a:ext uri="{FF2B5EF4-FFF2-40B4-BE49-F238E27FC236}">
                <a16:creationId xmlns:a16="http://schemas.microsoft.com/office/drawing/2014/main" id="{EDC9AE91-BD7A-3144-9A18-03AB1292412F}"/>
              </a:ext>
            </a:extLst>
          </p:cNvPr>
          <p:cNvSpPr txBox="1"/>
          <p:nvPr/>
        </p:nvSpPr>
        <p:spPr>
          <a:xfrm>
            <a:off x="1475093" y="2028038"/>
            <a:ext cx="3883742" cy="461665"/>
          </a:xfrm>
          <a:prstGeom prst="rect">
            <a:avLst/>
          </a:prstGeom>
          <a:noFill/>
        </p:spPr>
        <p:txBody>
          <a:bodyPr wrap="square" rtlCol="0">
            <a:spAutoFit/>
          </a:bodyPr>
          <a:lstStyle/>
          <a:p>
            <a:r>
              <a:rPr lang="en-US" sz="2400" b="1" dirty="0"/>
              <a:t>SQL Query: </a:t>
            </a:r>
          </a:p>
        </p:txBody>
      </p:sp>
      <p:sp>
        <p:nvSpPr>
          <p:cNvPr id="7" name="TextBox 6">
            <a:extLst>
              <a:ext uri="{FF2B5EF4-FFF2-40B4-BE49-F238E27FC236}">
                <a16:creationId xmlns:a16="http://schemas.microsoft.com/office/drawing/2014/main" id="{FE12B7CD-EF0E-6B25-97DD-99832845E30F}"/>
              </a:ext>
            </a:extLst>
          </p:cNvPr>
          <p:cNvSpPr txBox="1"/>
          <p:nvPr/>
        </p:nvSpPr>
        <p:spPr>
          <a:xfrm>
            <a:off x="6487928" y="2028039"/>
            <a:ext cx="3883742" cy="461665"/>
          </a:xfrm>
          <a:prstGeom prst="rect">
            <a:avLst/>
          </a:prstGeom>
          <a:noFill/>
        </p:spPr>
        <p:txBody>
          <a:bodyPr wrap="square" rtlCol="0">
            <a:spAutoFit/>
          </a:bodyPr>
          <a:lstStyle/>
          <a:p>
            <a:r>
              <a:rPr lang="en-US" sz="2400" b="1" dirty="0"/>
              <a:t>Result : </a:t>
            </a:r>
          </a:p>
        </p:txBody>
      </p:sp>
      <p:sp>
        <p:nvSpPr>
          <p:cNvPr id="8" name="TextBox 7">
            <a:extLst>
              <a:ext uri="{FF2B5EF4-FFF2-40B4-BE49-F238E27FC236}">
                <a16:creationId xmlns:a16="http://schemas.microsoft.com/office/drawing/2014/main" id="{79D31DB7-F2B7-D0CB-F417-51320C81A7AC}"/>
              </a:ext>
            </a:extLst>
          </p:cNvPr>
          <p:cNvSpPr txBox="1"/>
          <p:nvPr/>
        </p:nvSpPr>
        <p:spPr>
          <a:xfrm>
            <a:off x="1277698" y="821803"/>
            <a:ext cx="9636603" cy="954107"/>
          </a:xfrm>
          <a:prstGeom prst="rect">
            <a:avLst/>
          </a:prstGeom>
          <a:noFill/>
        </p:spPr>
        <p:txBody>
          <a:bodyPr wrap="square" rtlCol="0">
            <a:spAutoFit/>
          </a:bodyPr>
          <a:lstStyle/>
          <a:p>
            <a:r>
              <a:rPr lang="en-US" sz="2800" dirty="0"/>
              <a:t>13. What is the average number of nights (both weekend and weekday) spent by guests for each room type?</a:t>
            </a:r>
            <a:endParaRPr lang="en-IN" sz="2800" dirty="0"/>
          </a:p>
        </p:txBody>
      </p:sp>
      <p:pic>
        <p:nvPicPr>
          <p:cNvPr id="3" name="Picture 2">
            <a:extLst>
              <a:ext uri="{FF2B5EF4-FFF2-40B4-BE49-F238E27FC236}">
                <a16:creationId xmlns:a16="http://schemas.microsoft.com/office/drawing/2014/main" id="{A0C9F3D8-0A52-7571-455D-35ED8F38161C}"/>
              </a:ext>
            </a:extLst>
          </p:cNvPr>
          <p:cNvPicPr>
            <a:picLocks noChangeAspect="1"/>
          </p:cNvPicPr>
          <p:nvPr/>
        </p:nvPicPr>
        <p:blipFill>
          <a:blip r:embed="rId2"/>
          <a:stretch>
            <a:fillRect/>
          </a:stretch>
        </p:blipFill>
        <p:spPr>
          <a:xfrm>
            <a:off x="5743374" y="3041770"/>
            <a:ext cx="5372850" cy="2822530"/>
          </a:xfrm>
          <a:prstGeom prst="rect">
            <a:avLst/>
          </a:prstGeom>
        </p:spPr>
      </p:pic>
    </p:spTree>
    <p:extLst>
      <p:ext uri="{BB962C8B-B14F-4D97-AF65-F5344CB8AC3E}">
        <p14:creationId xmlns:p14="http://schemas.microsoft.com/office/powerpoint/2010/main" val="3390500652"/>
      </p:ext>
    </p:extLst>
  </p:cSld>
  <p:clrMapOvr>
    <a:masterClrMapping/>
  </p:clrMapOvr>
  <mc:AlternateContent xmlns:mc="http://schemas.openxmlformats.org/markup-compatibility/2006">
    <mc:Choice xmlns:p14="http://schemas.microsoft.com/office/powerpoint/2010/main" Requires="p14">
      <p:transition spd="slow" p14:dur="2000" advTm="6107"/>
    </mc:Choice>
    <mc:Fallback>
      <p:transition spd="slow" advTm="610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56C7E3-0AF8-FA42-96F3-711DE51380D1}"/>
              </a:ext>
            </a:extLst>
          </p:cNvPr>
          <p:cNvSpPr txBox="1"/>
          <p:nvPr/>
        </p:nvSpPr>
        <p:spPr>
          <a:xfrm>
            <a:off x="1277698" y="3041770"/>
            <a:ext cx="3883742" cy="2308324"/>
          </a:xfrm>
          <a:prstGeom prst="rect">
            <a:avLst/>
          </a:prstGeom>
          <a:noFill/>
        </p:spPr>
        <p:txBody>
          <a:bodyPr wrap="square" rtlCol="0">
            <a:spAutoFit/>
          </a:bodyPr>
          <a:lstStyle/>
          <a:p>
            <a:r>
              <a:rPr lang="en-US" dirty="0"/>
              <a:t>SELECT DISTINCT    room_type_reserved,    ROUND(AVG(avg_price_per_room), 2) AS average_room_price FROM    hotelres WHERE    no_of_children &gt; 0GROUP BY room_type_reserved ORDER BY average_room_price DESC limit 1;</a:t>
            </a:r>
            <a:endParaRPr lang="en-IN" dirty="0"/>
          </a:p>
        </p:txBody>
      </p:sp>
      <p:sp>
        <p:nvSpPr>
          <p:cNvPr id="6" name="TextBox 5">
            <a:extLst>
              <a:ext uri="{FF2B5EF4-FFF2-40B4-BE49-F238E27FC236}">
                <a16:creationId xmlns:a16="http://schemas.microsoft.com/office/drawing/2014/main" id="{EDC9AE91-BD7A-3144-9A18-03AB1292412F}"/>
              </a:ext>
            </a:extLst>
          </p:cNvPr>
          <p:cNvSpPr txBox="1"/>
          <p:nvPr/>
        </p:nvSpPr>
        <p:spPr>
          <a:xfrm>
            <a:off x="1475093" y="2028038"/>
            <a:ext cx="3883742" cy="461665"/>
          </a:xfrm>
          <a:prstGeom prst="rect">
            <a:avLst/>
          </a:prstGeom>
          <a:noFill/>
        </p:spPr>
        <p:txBody>
          <a:bodyPr wrap="square" rtlCol="0">
            <a:spAutoFit/>
          </a:bodyPr>
          <a:lstStyle/>
          <a:p>
            <a:r>
              <a:rPr lang="en-US" sz="2400" b="1" dirty="0"/>
              <a:t>SQL Query: </a:t>
            </a:r>
          </a:p>
        </p:txBody>
      </p:sp>
      <p:sp>
        <p:nvSpPr>
          <p:cNvPr id="7" name="TextBox 6">
            <a:extLst>
              <a:ext uri="{FF2B5EF4-FFF2-40B4-BE49-F238E27FC236}">
                <a16:creationId xmlns:a16="http://schemas.microsoft.com/office/drawing/2014/main" id="{FE12B7CD-EF0E-6B25-97DD-99832845E30F}"/>
              </a:ext>
            </a:extLst>
          </p:cNvPr>
          <p:cNvSpPr txBox="1"/>
          <p:nvPr/>
        </p:nvSpPr>
        <p:spPr>
          <a:xfrm>
            <a:off x="6487928" y="2028039"/>
            <a:ext cx="3883742" cy="461665"/>
          </a:xfrm>
          <a:prstGeom prst="rect">
            <a:avLst/>
          </a:prstGeom>
          <a:noFill/>
        </p:spPr>
        <p:txBody>
          <a:bodyPr wrap="square" rtlCol="0">
            <a:spAutoFit/>
          </a:bodyPr>
          <a:lstStyle/>
          <a:p>
            <a:r>
              <a:rPr lang="en-US" sz="2400" b="1" dirty="0"/>
              <a:t>Result : </a:t>
            </a:r>
          </a:p>
        </p:txBody>
      </p:sp>
      <p:sp>
        <p:nvSpPr>
          <p:cNvPr id="8" name="TextBox 7">
            <a:extLst>
              <a:ext uri="{FF2B5EF4-FFF2-40B4-BE49-F238E27FC236}">
                <a16:creationId xmlns:a16="http://schemas.microsoft.com/office/drawing/2014/main" id="{79D31DB7-F2B7-D0CB-F417-51320C81A7AC}"/>
              </a:ext>
            </a:extLst>
          </p:cNvPr>
          <p:cNvSpPr txBox="1"/>
          <p:nvPr/>
        </p:nvSpPr>
        <p:spPr>
          <a:xfrm>
            <a:off x="1277698" y="643043"/>
            <a:ext cx="9636603" cy="954107"/>
          </a:xfrm>
          <a:prstGeom prst="rect">
            <a:avLst/>
          </a:prstGeom>
          <a:noFill/>
        </p:spPr>
        <p:txBody>
          <a:bodyPr wrap="square" rtlCol="0">
            <a:spAutoFit/>
          </a:bodyPr>
          <a:lstStyle/>
          <a:p>
            <a:r>
              <a:rPr lang="en-US" sz="2800" dirty="0"/>
              <a:t>14. For reservations involving children, what is the most common room type,  and what is the average price for that room type?</a:t>
            </a:r>
            <a:endParaRPr lang="en-IN" sz="2800" dirty="0"/>
          </a:p>
        </p:txBody>
      </p:sp>
      <p:pic>
        <p:nvPicPr>
          <p:cNvPr id="4" name="Picture 3">
            <a:extLst>
              <a:ext uri="{FF2B5EF4-FFF2-40B4-BE49-F238E27FC236}">
                <a16:creationId xmlns:a16="http://schemas.microsoft.com/office/drawing/2014/main" id="{76EB005B-B34A-66B3-20AE-54981F01ECA0}"/>
              </a:ext>
            </a:extLst>
          </p:cNvPr>
          <p:cNvPicPr>
            <a:picLocks noChangeAspect="1"/>
          </p:cNvPicPr>
          <p:nvPr/>
        </p:nvPicPr>
        <p:blipFill>
          <a:blip r:embed="rId2"/>
          <a:stretch>
            <a:fillRect/>
          </a:stretch>
        </p:blipFill>
        <p:spPr>
          <a:xfrm>
            <a:off x="6528757" y="3041770"/>
            <a:ext cx="3837453" cy="1819597"/>
          </a:xfrm>
          <a:prstGeom prst="rect">
            <a:avLst/>
          </a:prstGeom>
        </p:spPr>
      </p:pic>
    </p:spTree>
    <p:extLst>
      <p:ext uri="{BB962C8B-B14F-4D97-AF65-F5344CB8AC3E}">
        <p14:creationId xmlns:p14="http://schemas.microsoft.com/office/powerpoint/2010/main" val="2043774595"/>
      </p:ext>
    </p:extLst>
  </p:cSld>
  <p:clrMapOvr>
    <a:masterClrMapping/>
  </p:clrMapOvr>
  <mc:AlternateContent xmlns:mc="http://schemas.openxmlformats.org/markup-compatibility/2006">
    <mc:Choice xmlns:p14="http://schemas.microsoft.com/office/powerpoint/2010/main" Requires="p14">
      <p:transition spd="slow" p14:dur="2000" advTm="5794"/>
    </mc:Choice>
    <mc:Fallback>
      <p:transition spd="slow" advTm="579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56C7E3-0AF8-FA42-96F3-711DE51380D1}"/>
              </a:ext>
            </a:extLst>
          </p:cNvPr>
          <p:cNvSpPr txBox="1"/>
          <p:nvPr/>
        </p:nvSpPr>
        <p:spPr>
          <a:xfrm>
            <a:off x="1277698" y="3041770"/>
            <a:ext cx="3883742" cy="2031325"/>
          </a:xfrm>
          <a:prstGeom prst="rect">
            <a:avLst/>
          </a:prstGeom>
          <a:noFill/>
        </p:spPr>
        <p:txBody>
          <a:bodyPr wrap="square" rtlCol="0">
            <a:spAutoFit/>
          </a:bodyPr>
          <a:lstStyle/>
          <a:p>
            <a:r>
              <a:rPr lang="en-US" dirty="0"/>
              <a:t>SELECT DISTINCT    market_segment_type,    AVG(avg_price_per_room) AS price_per_room FROM    hotelresGROUP BY market_segment_type ORDER BY price_per_room DESCLIMIT 1;</a:t>
            </a:r>
            <a:endParaRPr lang="en-IN" dirty="0"/>
          </a:p>
        </p:txBody>
      </p:sp>
      <p:sp>
        <p:nvSpPr>
          <p:cNvPr id="6" name="TextBox 5">
            <a:extLst>
              <a:ext uri="{FF2B5EF4-FFF2-40B4-BE49-F238E27FC236}">
                <a16:creationId xmlns:a16="http://schemas.microsoft.com/office/drawing/2014/main" id="{EDC9AE91-BD7A-3144-9A18-03AB1292412F}"/>
              </a:ext>
            </a:extLst>
          </p:cNvPr>
          <p:cNvSpPr txBox="1"/>
          <p:nvPr/>
        </p:nvSpPr>
        <p:spPr>
          <a:xfrm>
            <a:off x="1475093" y="2028038"/>
            <a:ext cx="3883742" cy="461665"/>
          </a:xfrm>
          <a:prstGeom prst="rect">
            <a:avLst/>
          </a:prstGeom>
          <a:noFill/>
        </p:spPr>
        <p:txBody>
          <a:bodyPr wrap="square" rtlCol="0">
            <a:spAutoFit/>
          </a:bodyPr>
          <a:lstStyle/>
          <a:p>
            <a:r>
              <a:rPr lang="en-US" sz="2400" b="1" dirty="0"/>
              <a:t>SQL Query: </a:t>
            </a:r>
          </a:p>
        </p:txBody>
      </p:sp>
      <p:sp>
        <p:nvSpPr>
          <p:cNvPr id="7" name="TextBox 6">
            <a:extLst>
              <a:ext uri="{FF2B5EF4-FFF2-40B4-BE49-F238E27FC236}">
                <a16:creationId xmlns:a16="http://schemas.microsoft.com/office/drawing/2014/main" id="{FE12B7CD-EF0E-6B25-97DD-99832845E30F}"/>
              </a:ext>
            </a:extLst>
          </p:cNvPr>
          <p:cNvSpPr txBox="1"/>
          <p:nvPr/>
        </p:nvSpPr>
        <p:spPr>
          <a:xfrm>
            <a:off x="6487928" y="2028039"/>
            <a:ext cx="3883742" cy="461665"/>
          </a:xfrm>
          <a:prstGeom prst="rect">
            <a:avLst/>
          </a:prstGeom>
          <a:noFill/>
        </p:spPr>
        <p:txBody>
          <a:bodyPr wrap="square" rtlCol="0">
            <a:spAutoFit/>
          </a:bodyPr>
          <a:lstStyle/>
          <a:p>
            <a:r>
              <a:rPr lang="en-US" sz="2400" b="1" dirty="0"/>
              <a:t>Result : </a:t>
            </a:r>
          </a:p>
        </p:txBody>
      </p:sp>
      <p:sp>
        <p:nvSpPr>
          <p:cNvPr id="8" name="TextBox 7">
            <a:extLst>
              <a:ext uri="{FF2B5EF4-FFF2-40B4-BE49-F238E27FC236}">
                <a16:creationId xmlns:a16="http://schemas.microsoft.com/office/drawing/2014/main" id="{79D31DB7-F2B7-D0CB-F417-51320C81A7AC}"/>
              </a:ext>
            </a:extLst>
          </p:cNvPr>
          <p:cNvSpPr txBox="1"/>
          <p:nvPr/>
        </p:nvSpPr>
        <p:spPr>
          <a:xfrm>
            <a:off x="1277698" y="643043"/>
            <a:ext cx="9636603" cy="954107"/>
          </a:xfrm>
          <a:prstGeom prst="rect">
            <a:avLst/>
          </a:prstGeom>
          <a:noFill/>
        </p:spPr>
        <p:txBody>
          <a:bodyPr wrap="square" rtlCol="0">
            <a:spAutoFit/>
          </a:bodyPr>
          <a:lstStyle/>
          <a:p>
            <a:r>
              <a:rPr lang="en-US" sz="2800" dirty="0"/>
              <a:t>15. Find the market segment type that generates the highest average price per room.</a:t>
            </a:r>
            <a:endParaRPr lang="en-IN" sz="2800" dirty="0"/>
          </a:p>
        </p:txBody>
      </p:sp>
      <p:pic>
        <p:nvPicPr>
          <p:cNvPr id="3" name="Picture 2">
            <a:extLst>
              <a:ext uri="{FF2B5EF4-FFF2-40B4-BE49-F238E27FC236}">
                <a16:creationId xmlns:a16="http://schemas.microsoft.com/office/drawing/2014/main" id="{2A66D6B4-4C71-E433-90D3-1682D0225A62}"/>
              </a:ext>
            </a:extLst>
          </p:cNvPr>
          <p:cNvPicPr>
            <a:picLocks noChangeAspect="1"/>
          </p:cNvPicPr>
          <p:nvPr/>
        </p:nvPicPr>
        <p:blipFill>
          <a:blip r:embed="rId2"/>
          <a:stretch>
            <a:fillRect/>
          </a:stretch>
        </p:blipFill>
        <p:spPr>
          <a:xfrm>
            <a:off x="6337332" y="3041770"/>
            <a:ext cx="3699175" cy="1703850"/>
          </a:xfrm>
          <a:prstGeom prst="rect">
            <a:avLst/>
          </a:prstGeom>
        </p:spPr>
      </p:pic>
    </p:spTree>
    <p:extLst>
      <p:ext uri="{BB962C8B-B14F-4D97-AF65-F5344CB8AC3E}">
        <p14:creationId xmlns:p14="http://schemas.microsoft.com/office/powerpoint/2010/main" val="4270710961"/>
      </p:ext>
    </p:extLst>
  </p:cSld>
  <p:clrMapOvr>
    <a:masterClrMapping/>
  </p:clrMapOvr>
  <mc:AlternateContent xmlns:mc="http://schemas.openxmlformats.org/markup-compatibility/2006">
    <mc:Choice xmlns:p14="http://schemas.microsoft.com/office/powerpoint/2010/main" Requires="p14">
      <p:transition spd="slow" p14:dur="2000" advTm="5691"/>
    </mc:Choice>
    <mc:Fallback>
      <p:transition spd="slow" advTm="569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6C52-5297-4EF0-2F93-569CCC78A489}"/>
              </a:ext>
            </a:extLst>
          </p:cNvPr>
          <p:cNvSpPr>
            <a:spLocks noGrp="1"/>
          </p:cNvSpPr>
          <p:nvPr>
            <p:ph type="title"/>
          </p:nvPr>
        </p:nvSpPr>
        <p:spPr/>
        <p:txBody>
          <a:bodyPr/>
          <a:lstStyle/>
          <a:p>
            <a:r>
              <a:rPr lang="en-IN" dirty="0">
                <a:latin typeface="Century" panose="02040604050505020304" pitchFamily="18" charset="0"/>
              </a:rPr>
              <a:t>Table of contents</a:t>
            </a:r>
          </a:p>
        </p:txBody>
      </p:sp>
      <p:sp>
        <p:nvSpPr>
          <p:cNvPr id="3" name="Content Placeholder 2">
            <a:extLst>
              <a:ext uri="{FF2B5EF4-FFF2-40B4-BE49-F238E27FC236}">
                <a16:creationId xmlns:a16="http://schemas.microsoft.com/office/drawing/2014/main" id="{238FB2FB-18C0-9AB1-0317-FA7EBF51A2F4}"/>
              </a:ext>
            </a:extLst>
          </p:cNvPr>
          <p:cNvSpPr>
            <a:spLocks noGrp="1"/>
          </p:cNvSpPr>
          <p:nvPr>
            <p:ph idx="1"/>
          </p:nvPr>
        </p:nvSpPr>
        <p:spPr>
          <a:xfrm>
            <a:off x="1374774" y="1723514"/>
            <a:ext cx="2470354" cy="1023920"/>
          </a:xfrm>
        </p:spPr>
        <p:txBody>
          <a:bodyPr>
            <a:normAutofit/>
          </a:bodyPr>
          <a:lstStyle/>
          <a:p>
            <a:pPr marL="0" indent="0">
              <a:buNone/>
            </a:pPr>
            <a:r>
              <a:rPr lang="en-IN" sz="2800" dirty="0"/>
              <a:t>1 . Introduction</a:t>
            </a:r>
          </a:p>
        </p:txBody>
      </p:sp>
      <p:sp>
        <p:nvSpPr>
          <p:cNvPr id="4" name="Content Placeholder 2">
            <a:extLst>
              <a:ext uri="{FF2B5EF4-FFF2-40B4-BE49-F238E27FC236}">
                <a16:creationId xmlns:a16="http://schemas.microsoft.com/office/drawing/2014/main" id="{251D7F2C-DC95-1DA6-E8C4-3E928350E637}"/>
              </a:ext>
            </a:extLst>
          </p:cNvPr>
          <p:cNvSpPr txBox="1">
            <a:spLocks/>
          </p:cNvSpPr>
          <p:nvPr/>
        </p:nvSpPr>
        <p:spPr>
          <a:xfrm>
            <a:off x="1374774" y="4227652"/>
            <a:ext cx="5477439" cy="102392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IN" sz="2800" dirty="0"/>
              <a:t>4. Key Insights and recommendation</a:t>
            </a:r>
          </a:p>
        </p:txBody>
      </p:sp>
      <p:sp>
        <p:nvSpPr>
          <p:cNvPr id="5" name="Content Placeholder 2">
            <a:extLst>
              <a:ext uri="{FF2B5EF4-FFF2-40B4-BE49-F238E27FC236}">
                <a16:creationId xmlns:a16="http://schemas.microsoft.com/office/drawing/2014/main" id="{9E23E60B-5220-928E-07FB-B02CDE68D9F0}"/>
              </a:ext>
            </a:extLst>
          </p:cNvPr>
          <p:cNvSpPr txBox="1">
            <a:spLocks/>
          </p:cNvSpPr>
          <p:nvPr/>
        </p:nvSpPr>
        <p:spPr>
          <a:xfrm>
            <a:off x="1395155" y="2576256"/>
            <a:ext cx="3138946" cy="102392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IN" sz="2800" dirty="0"/>
              <a:t>2. Dataset Overview</a:t>
            </a:r>
          </a:p>
        </p:txBody>
      </p:sp>
      <p:sp>
        <p:nvSpPr>
          <p:cNvPr id="6" name="Content Placeholder 2">
            <a:extLst>
              <a:ext uri="{FF2B5EF4-FFF2-40B4-BE49-F238E27FC236}">
                <a16:creationId xmlns:a16="http://schemas.microsoft.com/office/drawing/2014/main" id="{916174EB-9BC9-F751-28D0-AC08EFAAA82D}"/>
              </a:ext>
            </a:extLst>
          </p:cNvPr>
          <p:cNvSpPr txBox="1">
            <a:spLocks/>
          </p:cNvSpPr>
          <p:nvPr/>
        </p:nvSpPr>
        <p:spPr>
          <a:xfrm>
            <a:off x="1395155" y="3715692"/>
            <a:ext cx="2814481" cy="102392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800" dirty="0"/>
              <a:t>3. </a:t>
            </a:r>
            <a:r>
              <a:rPr lang="en-IN" sz="2800" dirty="0"/>
              <a:t>SQL Exploration</a:t>
            </a:r>
            <a:endParaRPr lang="en-IN" sz="2800" b="1" i="0" dirty="0">
              <a:solidFill>
                <a:srgbClr val="FFFFFF"/>
              </a:solidFill>
              <a:effectLst/>
              <a:highlight>
                <a:srgbClr val="2B2B2B"/>
              </a:highlight>
              <a:latin typeface="SegoeUIVariable"/>
            </a:endParaRPr>
          </a:p>
          <a:p>
            <a:pPr marL="0" indent="0">
              <a:buFont typeface="Arial"/>
              <a:buNone/>
            </a:pPr>
            <a:endParaRPr lang="en-IN" sz="2800" dirty="0"/>
          </a:p>
        </p:txBody>
      </p:sp>
    </p:spTree>
    <p:extLst>
      <p:ext uri="{BB962C8B-B14F-4D97-AF65-F5344CB8AC3E}">
        <p14:creationId xmlns:p14="http://schemas.microsoft.com/office/powerpoint/2010/main" val="1451512946"/>
      </p:ext>
    </p:extLst>
  </p:cSld>
  <p:clrMapOvr>
    <a:masterClrMapping/>
  </p:clrMapOvr>
  <mc:AlternateContent xmlns:mc="http://schemas.openxmlformats.org/markup-compatibility/2006">
    <mc:Choice xmlns:p14="http://schemas.microsoft.com/office/powerpoint/2010/main" Requires="p14">
      <p:transition spd="slow" p14:dur="2000" advTm="5186"/>
    </mc:Choice>
    <mc:Fallback>
      <p:transition spd="slow" advTm="518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7D19-C126-6640-9255-679DDFCB5D50}"/>
              </a:ext>
            </a:extLst>
          </p:cNvPr>
          <p:cNvSpPr>
            <a:spLocks noGrp="1"/>
          </p:cNvSpPr>
          <p:nvPr>
            <p:ph type="title"/>
          </p:nvPr>
        </p:nvSpPr>
        <p:spPr/>
        <p:txBody>
          <a:bodyPr/>
          <a:lstStyle/>
          <a:p>
            <a:pPr marL="0" indent="0">
              <a:buFont typeface="Arial"/>
              <a:buNone/>
            </a:pPr>
            <a:r>
              <a:rPr lang="en-IN" dirty="0">
                <a:latin typeface="Broadway" panose="04040905080B02020502" pitchFamily="82" charset="0"/>
              </a:rPr>
              <a:t>4. Key Insights and recommendation</a:t>
            </a:r>
          </a:p>
        </p:txBody>
      </p:sp>
      <p:sp>
        <p:nvSpPr>
          <p:cNvPr id="6" name="TextBox 5">
            <a:extLst>
              <a:ext uri="{FF2B5EF4-FFF2-40B4-BE49-F238E27FC236}">
                <a16:creationId xmlns:a16="http://schemas.microsoft.com/office/drawing/2014/main" id="{F978EC29-23D5-7B52-75AC-423165BE9CD4}"/>
              </a:ext>
            </a:extLst>
          </p:cNvPr>
          <p:cNvSpPr txBox="1"/>
          <p:nvPr/>
        </p:nvSpPr>
        <p:spPr>
          <a:xfrm>
            <a:off x="1088020" y="2065867"/>
            <a:ext cx="9729206" cy="4031873"/>
          </a:xfrm>
          <a:prstGeom prst="rect">
            <a:avLst/>
          </a:prstGeom>
          <a:noFill/>
        </p:spPr>
        <p:txBody>
          <a:bodyPr wrap="square" rtlCol="0">
            <a:spAutoFit/>
          </a:bodyPr>
          <a:lstStyle/>
          <a:p>
            <a:pPr algn="l">
              <a:buFont typeface="+mj-lt"/>
              <a:buAutoNum type="arabicPeriod"/>
            </a:pPr>
            <a:r>
              <a:rPr lang="en-US" sz="1600"/>
              <a:t>Total Reservations: The dataset comprises 700 reservations. This rich dataset provides valuable insights into guest preferences and booking trends.</a:t>
            </a:r>
          </a:p>
          <a:p>
            <a:pPr algn="l">
              <a:buFont typeface="+mj-lt"/>
              <a:buAutoNum type="arabicPeriod"/>
            </a:pPr>
            <a:endParaRPr lang="en-US" sz="1600"/>
          </a:p>
          <a:p>
            <a:pPr algn="l">
              <a:buFont typeface="+mj-lt"/>
              <a:buAutoNum type="arabicPeriod"/>
            </a:pPr>
            <a:r>
              <a:rPr lang="en-US" sz="1600"/>
              <a:t>Meal Plan Popularity: Meal Plan 1 is the most favored choice among guests, with a total count of 527 reservations. Consider emphasizing this meal plan in marketing materials and promotions.</a:t>
            </a:r>
          </a:p>
          <a:p>
            <a:pPr algn="l">
              <a:buFont typeface="+mj-lt"/>
              <a:buAutoNum type="arabicPeriod"/>
            </a:pPr>
            <a:endParaRPr lang="en-US" sz="1600"/>
          </a:p>
          <a:p>
            <a:pPr algn="l">
              <a:buFont typeface="+mj-lt"/>
              <a:buAutoNum type="arabicPeriod"/>
            </a:pPr>
            <a:r>
              <a:rPr lang="en-US" sz="1600"/>
              <a:t>Child-Friendly Pricing: For reservations involving children:</a:t>
            </a:r>
          </a:p>
          <a:p>
            <a:pPr marL="742950" lvl="1" indent="-285750" algn="l">
              <a:buFont typeface="+mj-lt"/>
              <a:buAutoNum type="arabicPeriod"/>
            </a:pPr>
            <a:r>
              <a:rPr lang="en-US" sz="1600"/>
              <a:t>With 1 child, the average room price is $127.</a:t>
            </a:r>
          </a:p>
          <a:p>
            <a:pPr marL="742950" lvl="1" indent="-285750" algn="l">
              <a:buFont typeface="+mj-lt"/>
              <a:buAutoNum type="arabicPeriod"/>
            </a:pPr>
            <a:r>
              <a:rPr lang="en-US" sz="1600"/>
              <a:t>With 2 children, the average room price increases to $167. Adjust family-friendly offerings accordingly.</a:t>
            </a:r>
          </a:p>
          <a:p>
            <a:pPr marL="742950" lvl="1" indent="-285750" algn="l">
              <a:buFont typeface="+mj-lt"/>
              <a:buAutoNum type="arabicPeriod"/>
            </a:pPr>
            <a:endParaRPr lang="en-US" sz="1600"/>
          </a:p>
          <a:p>
            <a:pPr algn="l">
              <a:buFont typeface="+mj-lt"/>
              <a:buAutoNum type="arabicPeriod"/>
            </a:pPr>
            <a:r>
              <a:rPr lang="en-US" sz="1600"/>
              <a:t>Yearly Reservations: In 2017, there were 123 reservations made. Analyze trends across years to optimize resource allocation.</a:t>
            </a:r>
          </a:p>
          <a:p>
            <a:pPr algn="l">
              <a:buFont typeface="+mj-lt"/>
              <a:buAutoNum type="arabicPeriod"/>
            </a:pPr>
            <a:endParaRPr lang="en-US" sz="1600"/>
          </a:p>
          <a:p>
            <a:pPr algn="l">
              <a:buFont typeface="+mj-lt"/>
              <a:buAutoNum type="arabicPeriod"/>
            </a:pPr>
            <a:r>
              <a:rPr lang="en-US" sz="1600"/>
              <a:t>Preferred Room Type: Room Type 1 is the most commonly booked, with 534 reservations. Highlight its features and availability.</a:t>
            </a:r>
          </a:p>
          <a:p>
            <a:pPr marL="0" indent="0">
              <a:buNone/>
            </a:pPr>
            <a:r>
              <a:rPr lang="en-IN" sz="1600"/>
              <a:t> </a:t>
            </a:r>
            <a:endParaRPr lang="en-IN" sz="1600" dirty="0"/>
          </a:p>
        </p:txBody>
      </p:sp>
    </p:spTree>
    <p:extLst>
      <p:ext uri="{BB962C8B-B14F-4D97-AF65-F5344CB8AC3E}">
        <p14:creationId xmlns:p14="http://schemas.microsoft.com/office/powerpoint/2010/main" val="2496464711"/>
      </p:ext>
    </p:extLst>
  </p:cSld>
  <p:clrMapOvr>
    <a:masterClrMapping/>
  </p:clrMapOvr>
  <mc:AlternateContent xmlns:mc="http://schemas.openxmlformats.org/markup-compatibility/2006">
    <mc:Choice xmlns:p14="http://schemas.microsoft.com/office/powerpoint/2010/main" Requires="p14">
      <p:transition spd="slow" p14:dur="2000" advTm="6162"/>
    </mc:Choice>
    <mc:Fallback>
      <p:transition spd="slow" advTm="616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D2DE1C-4C27-B9ED-8E55-38E61EB7613D}"/>
              </a:ext>
            </a:extLst>
          </p:cNvPr>
          <p:cNvSpPr txBox="1"/>
          <p:nvPr/>
        </p:nvSpPr>
        <p:spPr>
          <a:xfrm>
            <a:off x="1333982" y="1169735"/>
            <a:ext cx="9036933" cy="4401205"/>
          </a:xfrm>
          <a:prstGeom prst="rect">
            <a:avLst/>
          </a:prstGeom>
          <a:noFill/>
        </p:spPr>
        <p:txBody>
          <a:bodyPr wrap="square">
            <a:spAutoFit/>
          </a:bodyPr>
          <a:lstStyle/>
          <a:p>
            <a:pPr algn="l"/>
            <a:r>
              <a:rPr lang="en-US" sz="2000" dirty="0"/>
              <a:t>6. Weekend Stays: 383 reservations fall on weekends (with at least one weekend night). Tailor weekend packages and promotions accordingly.</a:t>
            </a:r>
          </a:p>
          <a:p>
            <a:pPr algn="l"/>
            <a:endParaRPr lang="en-US" sz="2000" dirty="0"/>
          </a:p>
          <a:p>
            <a:pPr algn="l"/>
            <a:r>
              <a:rPr lang="en-US" sz="2000" dirty="0"/>
              <a:t>7. Lead Time Range: The highest lead time for reservations is 443 days, while some guests book with no lead time (0 days). Optimize booking windows and availability.</a:t>
            </a:r>
          </a:p>
          <a:p>
            <a:pPr algn="l">
              <a:buFont typeface="+mj-lt"/>
              <a:buAutoNum type="arabicPeriod"/>
            </a:pPr>
            <a:endParaRPr lang="en-US" sz="2000" dirty="0"/>
          </a:p>
          <a:p>
            <a:pPr algn="l"/>
            <a:r>
              <a:rPr lang="en-US" sz="2000" dirty="0"/>
              <a:t>8. Market Segment Dominance: The online market segment accounts for 518 reservations. Leverage online channels for targeted marketing efforts.</a:t>
            </a:r>
          </a:p>
          <a:p>
            <a:pPr algn="l">
              <a:buFont typeface="+mj-lt"/>
              <a:buAutoNum type="arabicPeriod"/>
            </a:pPr>
            <a:endParaRPr lang="en-US" sz="2000" dirty="0"/>
          </a:p>
          <a:p>
            <a:pPr algn="l"/>
            <a:r>
              <a:rPr lang="en-US" sz="2000" dirty="0"/>
              <a:t>9. Confirmed Bookings: 493 reservations have a status of “Confirmed”. Ensure seamless check-in experiences for these guests.</a:t>
            </a:r>
          </a:p>
          <a:p>
            <a:pPr algn="l">
              <a:buFont typeface="+mj-lt"/>
              <a:buAutoNum type="arabicPeriod"/>
            </a:pPr>
            <a:endParaRPr lang="en-US" sz="2000" dirty="0"/>
          </a:p>
          <a:p>
            <a:pPr algn="l"/>
            <a:r>
              <a:rPr lang="en-US" sz="2000" dirty="0"/>
              <a:t>10. Guest Demographics: Across all reservations, there were 1316 adults and 69 children. Cater to diverse guest needs.</a:t>
            </a:r>
          </a:p>
        </p:txBody>
      </p:sp>
    </p:spTree>
    <p:extLst>
      <p:ext uri="{BB962C8B-B14F-4D97-AF65-F5344CB8AC3E}">
        <p14:creationId xmlns:p14="http://schemas.microsoft.com/office/powerpoint/2010/main" val="2818321421"/>
      </p:ext>
    </p:extLst>
  </p:cSld>
  <p:clrMapOvr>
    <a:masterClrMapping/>
  </p:clrMapOvr>
  <mc:AlternateContent xmlns:mc="http://schemas.openxmlformats.org/markup-compatibility/2006">
    <mc:Choice xmlns:p14="http://schemas.microsoft.com/office/powerpoint/2010/main" Requires="p14">
      <p:transition spd="slow" p14:dur="2000" advTm="6027"/>
    </mc:Choice>
    <mc:Fallback>
      <p:transition spd="slow" advTm="602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D2DE1C-4C27-B9ED-8E55-38E61EB7613D}"/>
              </a:ext>
            </a:extLst>
          </p:cNvPr>
          <p:cNvSpPr txBox="1"/>
          <p:nvPr/>
        </p:nvSpPr>
        <p:spPr>
          <a:xfrm>
            <a:off x="1333982" y="1169735"/>
            <a:ext cx="9036933" cy="4708981"/>
          </a:xfrm>
          <a:prstGeom prst="rect">
            <a:avLst/>
          </a:prstGeom>
          <a:noFill/>
        </p:spPr>
        <p:txBody>
          <a:bodyPr wrap="square">
            <a:spAutoFit/>
          </a:bodyPr>
          <a:lstStyle/>
          <a:p>
            <a:pPr algn="l"/>
            <a:r>
              <a:rPr lang="en-US" sz="2000" dirty="0"/>
              <a:t>11. Weekend Nights with Children: The average number of weekend nights for reservations involving children is 10,000. Verify data accuracy for meaningful insights.</a:t>
            </a:r>
          </a:p>
          <a:p>
            <a:pPr algn="l">
              <a:buFont typeface="+mj-lt"/>
              <a:buAutoNum type="arabicPeriod"/>
            </a:pPr>
            <a:endParaRPr lang="en-US" sz="2000" dirty="0"/>
          </a:p>
          <a:p>
            <a:pPr algn="l"/>
            <a:r>
              <a:rPr lang="en-US" sz="2000" dirty="0"/>
              <a:t>12. Monthly Trends: Analyze reservations made in each month to identify seasonal patterns and optimize staffing and resources.</a:t>
            </a:r>
          </a:p>
          <a:p>
            <a:pPr algn="l">
              <a:buFont typeface="+mj-lt"/>
              <a:buAutoNum type="arabicPeriod"/>
            </a:pPr>
            <a:endParaRPr lang="en-US" sz="2000" dirty="0"/>
          </a:p>
          <a:p>
            <a:pPr algn="l"/>
            <a:r>
              <a:rPr lang="en-US" sz="2000" dirty="0"/>
              <a:t>13. Room Nights by Type: Calculate the average number of nights (both weekend and weekday) spent by guests for each room type. Tailor services accordingly.</a:t>
            </a:r>
          </a:p>
          <a:p>
            <a:pPr algn="l">
              <a:buFont typeface="+mj-lt"/>
              <a:buAutoNum type="arabicPeriod"/>
            </a:pPr>
            <a:endParaRPr lang="en-US" sz="2000" dirty="0"/>
          </a:p>
          <a:p>
            <a:pPr algn="l"/>
            <a:r>
              <a:rPr lang="en-US" sz="2000" dirty="0"/>
              <a:t>14. Child-Friendly Rooms: Room Type 7 is the most reserved room type for families with children. The average price for this room type is $187. Promote its family-friendly amenities.</a:t>
            </a:r>
          </a:p>
          <a:p>
            <a:pPr algn="l">
              <a:buFont typeface="+mj-lt"/>
              <a:buAutoNum type="arabicPeriod"/>
            </a:pPr>
            <a:endParaRPr lang="en-US" sz="2000" dirty="0"/>
          </a:p>
          <a:p>
            <a:pPr algn="l"/>
            <a:r>
              <a:rPr lang="en-US" sz="2000" dirty="0"/>
              <a:t>15. Profitable Market Segment: The online segment generates the highest average price per room at $112. Focus marketing efforts on this segment.</a:t>
            </a:r>
          </a:p>
        </p:txBody>
      </p:sp>
    </p:spTree>
    <p:extLst>
      <p:ext uri="{BB962C8B-B14F-4D97-AF65-F5344CB8AC3E}">
        <p14:creationId xmlns:p14="http://schemas.microsoft.com/office/powerpoint/2010/main" val="333913274"/>
      </p:ext>
    </p:extLst>
  </p:cSld>
  <p:clrMapOvr>
    <a:masterClrMapping/>
  </p:clrMapOvr>
  <mc:AlternateContent xmlns:mc="http://schemas.openxmlformats.org/markup-compatibility/2006">
    <mc:Choice xmlns:p14="http://schemas.microsoft.com/office/powerpoint/2010/main" Requires="p14">
      <p:transition spd="slow" p14:dur="2000" advTm="6012"/>
    </mc:Choice>
    <mc:Fallback>
      <p:transition spd="slow" advTm="601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ABE114-5C04-1AFE-0473-14AC3321433B}"/>
              </a:ext>
            </a:extLst>
          </p:cNvPr>
          <p:cNvSpPr txBox="1"/>
          <p:nvPr/>
        </p:nvSpPr>
        <p:spPr>
          <a:xfrm>
            <a:off x="4042459" y="2168682"/>
            <a:ext cx="6094070" cy="923330"/>
          </a:xfrm>
          <a:prstGeom prst="rect">
            <a:avLst/>
          </a:prstGeom>
          <a:noFill/>
        </p:spPr>
        <p:txBody>
          <a:bodyPr wrap="square" anchor="ctr">
            <a:spAutoFit/>
          </a:bodyPr>
          <a:lstStyle/>
          <a:p>
            <a:pPr algn="l"/>
            <a:r>
              <a:rPr lang="en-US" sz="5400" dirty="0">
                <a:latin typeface="Algerian" panose="04020705040A02060702" pitchFamily="82" charset="0"/>
              </a:rPr>
              <a:t>Thank You!</a:t>
            </a:r>
          </a:p>
        </p:txBody>
      </p:sp>
      <p:sp>
        <p:nvSpPr>
          <p:cNvPr id="7" name="TextBox 6">
            <a:extLst>
              <a:ext uri="{FF2B5EF4-FFF2-40B4-BE49-F238E27FC236}">
                <a16:creationId xmlns:a16="http://schemas.microsoft.com/office/drawing/2014/main" id="{4831198C-A4F0-6B06-6D2F-7C9E0DD89050}"/>
              </a:ext>
            </a:extLst>
          </p:cNvPr>
          <p:cNvSpPr txBox="1"/>
          <p:nvPr/>
        </p:nvSpPr>
        <p:spPr>
          <a:xfrm>
            <a:off x="4042459" y="4988408"/>
            <a:ext cx="4757195" cy="923330"/>
          </a:xfrm>
          <a:prstGeom prst="rect">
            <a:avLst/>
          </a:prstGeom>
          <a:noFill/>
        </p:spPr>
        <p:txBody>
          <a:bodyPr wrap="square" rtlCol="0">
            <a:spAutoFit/>
          </a:bodyPr>
          <a:lstStyle/>
          <a:p>
            <a:pPr algn="l">
              <a:buFont typeface="Arial" panose="020B0604020202020204" pitchFamily="34" charset="0"/>
              <a:buChar char="•"/>
            </a:pPr>
            <a:r>
              <a:rPr lang="en-US" dirty="0"/>
              <a:t>Questions? Feel free to ask.</a:t>
            </a:r>
          </a:p>
          <a:p>
            <a:pPr algn="l">
              <a:buFont typeface="Arial" panose="020B0604020202020204" pitchFamily="34" charset="0"/>
              <a:buChar char="•"/>
            </a:pPr>
            <a:endParaRPr lang="en-US" dirty="0"/>
          </a:p>
          <a:p>
            <a:pPr algn="l">
              <a:buFont typeface="Arial" panose="020B0604020202020204" pitchFamily="34" charset="0"/>
              <a:buChar char="•"/>
            </a:pPr>
            <a:r>
              <a:rPr lang="en-US" dirty="0"/>
              <a:t>Contact: mithil.nagaonkar01@gmail.com </a:t>
            </a:r>
          </a:p>
        </p:txBody>
      </p:sp>
    </p:spTree>
    <p:extLst>
      <p:ext uri="{BB962C8B-B14F-4D97-AF65-F5344CB8AC3E}">
        <p14:creationId xmlns:p14="http://schemas.microsoft.com/office/powerpoint/2010/main" val="2063248271"/>
      </p:ext>
    </p:extLst>
  </p:cSld>
  <p:clrMapOvr>
    <a:masterClrMapping/>
  </p:clrMapOvr>
  <mc:AlternateContent xmlns:mc="http://schemas.openxmlformats.org/markup-compatibility/2006">
    <mc:Choice xmlns:p14="http://schemas.microsoft.com/office/powerpoint/2010/main" Requires="p14">
      <p:transition spd="slow" p14:dur="2000" advTm="4679"/>
    </mc:Choice>
    <mc:Fallback>
      <p:transition spd="slow" advTm="467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EB5B5-FC9E-6B23-16E2-75C052E16BAB}"/>
              </a:ext>
            </a:extLst>
          </p:cNvPr>
          <p:cNvSpPr>
            <a:spLocks noGrp="1"/>
          </p:cNvSpPr>
          <p:nvPr>
            <p:ph type="title"/>
          </p:nvPr>
        </p:nvSpPr>
        <p:spPr/>
        <p:txBody>
          <a:bodyPr/>
          <a:lstStyle/>
          <a:p>
            <a:r>
              <a:rPr lang="en-IN" dirty="0">
                <a:latin typeface="Broadway" panose="04040905080B02020502" pitchFamily="82" charset="0"/>
              </a:rPr>
              <a:t>1. Introduction</a:t>
            </a:r>
          </a:p>
        </p:txBody>
      </p:sp>
      <p:sp>
        <p:nvSpPr>
          <p:cNvPr id="4" name="TextBox 3">
            <a:extLst>
              <a:ext uri="{FF2B5EF4-FFF2-40B4-BE49-F238E27FC236}">
                <a16:creationId xmlns:a16="http://schemas.microsoft.com/office/drawing/2014/main" id="{96273C76-3688-81E0-F4C5-15C333A57C27}"/>
              </a:ext>
            </a:extLst>
          </p:cNvPr>
          <p:cNvSpPr txBox="1"/>
          <p:nvPr/>
        </p:nvSpPr>
        <p:spPr>
          <a:xfrm>
            <a:off x="1101213" y="2428568"/>
            <a:ext cx="10131425" cy="2954655"/>
          </a:xfrm>
          <a:prstGeom prst="rect">
            <a:avLst/>
          </a:prstGeom>
          <a:noFill/>
        </p:spPr>
        <p:txBody>
          <a:bodyPr wrap="square" rtlCol="0">
            <a:spAutoFit/>
          </a:bodyPr>
          <a:lstStyle/>
          <a:p>
            <a:r>
              <a:rPr lang="en-IN" sz="2800" dirty="0"/>
              <a:t>		Welcome to the world of hotel reservations! In this project, we’ll dive into fascinating dataset that holds the key to guest preference, booking patterns, and the heartbeat of the hotel industry.</a:t>
            </a:r>
          </a:p>
          <a:p>
            <a:r>
              <a:rPr lang="en-IN" sz="2800" dirty="0"/>
              <a:t>Our mission? To unravel insights, answer burning questions, and make data- driven decision</a:t>
            </a:r>
          </a:p>
          <a:p>
            <a:endParaRPr lang="en-IN" b="0" i="0" dirty="0">
              <a:solidFill>
                <a:srgbClr val="FFFFFF"/>
              </a:solidFill>
              <a:effectLst/>
              <a:highlight>
                <a:srgbClr val="2B2B2B"/>
              </a:highlight>
              <a:latin typeface="SegoeUIVariable"/>
            </a:endParaRPr>
          </a:p>
        </p:txBody>
      </p:sp>
    </p:spTree>
    <p:extLst>
      <p:ext uri="{BB962C8B-B14F-4D97-AF65-F5344CB8AC3E}">
        <p14:creationId xmlns:p14="http://schemas.microsoft.com/office/powerpoint/2010/main" val="1299965099"/>
      </p:ext>
    </p:extLst>
  </p:cSld>
  <p:clrMapOvr>
    <a:masterClrMapping/>
  </p:clrMapOvr>
  <mc:AlternateContent xmlns:mc="http://schemas.openxmlformats.org/markup-compatibility/2006">
    <mc:Choice xmlns:p14="http://schemas.microsoft.com/office/powerpoint/2010/main" Requires="p14">
      <p:transition spd="slow" p14:dur="2000" advTm="5104"/>
    </mc:Choice>
    <mc:Fallback>
      <p:transition spd="slow" advTm="510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2171-3197-C528-07BE-D515B8006DAB}"/>
              </a:ext>
            </a:extLst>
          </p:cNvPr>
          <p:cNvSpPr>
            <a:spLocks noGrp="1"/>
          </p:cNvSpPr>
          <p:nvPr>
            <p:ph type="title"/>
          </p:nvPr>
        </p:nvSpPr>
        <p:spPr/>
        <p:txBody>
          <a:bodyPr/>
          <a:lstStyle/>
          <a:p>
            <a:r>
              <a:rPr lang="en-IN" dirty="0">
                <a:latin typeface="Broadway" panose="04040905080B02020502" pitchFamily="82" charset="0"/>
              </a:rPr>
              <a:t>2. Dataset  overview</a:t>
            </a:r>
          </a:p>
        </p:txBody>
      </p:sp>
      <p:sp>
        <p:nvSpPr>
          <p:cNvPr id="3" name="Content Placeholder 2">
            <a:extLst>
              <a:ext uri="{FF2B5EF4-FFF2-40B4-BE49-F238E27FC236}">
                <a16:creationId xmlns:a16="http://schemas.microsoft.com/office/drawing/2014/main" id="{E1F2C700-58E8-D14A-EDFE-CEBABCB7AF33}"/>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sz="1900" dirty="0"/>
              <a:t>Booking_ID: A passport to every reservation.</a:t>
            </a:r>
          </a:p>
          <a:p>
            <a:pPr algn="l">
              <a:buFont typeface="Arial" panose="020B0604020202020204" pitchFamily="34" charset="0"/>
              <a:buChar char="•"/>
            </a:pPr>
            <a:r>
              <a:rPr lang="en-US" sz="1900" dirty="0"/>
              <a:t>no_of_adults and no_of_children: The dynamic duo of guest counts.</a:t>
            </a:r>
          </a:p>
          <a:p>
            <a:pPr algn="l">
              <a:buFont typeface="Arial" panose="020B0604020202020204" pitchFamily="34" charset="0"/>
              <a:buChar char="•"/>
            </a:pPr>
            <a:r>
              <a:rPr lang="en-US" sz="1900" dirty="0"/>
              <a:t>no_of_weekend_nights and no_of_week_nights: The rhythm of nights spent.</a:t>
            </a:r>
          </a:p>
          <a:p>
            <a:pPr algn="l">
              <a:buFont typeface="Arial" panose="020B0604020202020204" pitchFamily="34" charset="0"/>
              <a:buChar char="•"/>
            </a:pPr>
            <a:r>
              <a:rPr lang="en-US" sz="1900" dirty="0"/>
              <a:t>type_of_meal_plan: The culinary compass guiding guests’ dining choices.</a:t>
            </a:r>
          </a:p>
          <a:p>
            <a:pPr algn="l">
              <a:buFont typeface="Arial" panose="020B0604020202020204" pitchFamily="34" charset="0"/>
              <a:buChar char="•"/>
            </a:pPr>
            <a:r>
              <a:rPr lang="en-US" sz="1900" dirty="0"/>
              <a:t>room_type_reserved: The canvas for dreams—suite, deluxe, or cozy corner.</a:t>
            </a:r>
          </a:p>
          <a:p>
            <a:pPr algn="l">
              <a:buFont typeface="Arial" panose="020B0604020202020204" pitchFamily="34" charset="0"/>
              <a:buChar char="•"/>
            </a:pPr>
            <a:r>
              <a:rPr lang="en-US" sz="1900" dirty="0"/>
              <a:t>lead_time: The countdown from booking to arrival.</a:t>
            </a:r>
          </a:p>
          <a:p>
            <a:pPr algn="l">
              <a:buFont typeface="Arial" panose="020B0604020202020204" pitchFamily="34" charset="0"/>
              <a:buChar char="•"/>
            </a:pPr>
            <a:r>
              <a:rPr lang="en-US" sz="1900" dirty="0"/>
              <a:t>arrival_date: The grand entrance.</a:t>
            </a:r>
          </a:p>
          <a:p>
            <a:pPr algn="l">
              <a:buFont typeface="Arial" panose="020B0604020202020204" pitchFamily="34" charset="0"/>
              <a:buChar char="•"/>
            </a:pPr>
            <a:r>
              <a:rPr lang="en-US" sz="1900" dirty="0"/>
              <a:t>market_segment_type: The audience—business travelers, groups, or online explorers.</a:t>
            </a:r>
          </a:p>
          <a:p>
            <a:pPr algn="l">
              <a:buFont typeface="Arial" panose="020B0604020202020204" pitchFamily="34" charset="0"/>
              <a:buChar char="•"/>
            </a:pPr>
            <a:r>
              <a:rPr lang="en-US" sz="1900" dirty="0"/>
              <a:t>avg_price_per_room: The currency of comfort.</a:t>
            </a:r>
          </a:p>
          <a:p>
            <a:pPr algn="l">
              <a:buFont typeface="Arial" panose="020B0604020202020204" pitchFamily="34" charset="0"/>
              <a:buChar char="•"/>
            </a:pPr>
            <a:r>
              <a:rPr lang="en-US" sz="1900" dirty="0"/>
              <a:t>booking_status: The verdict—confirmed, pending, or canceled.</a:t>
            </a:r>
          </a:p>
          <a:p>
            <a:endParaRPr lang="en-IN" dirty="0"/>
          </a:p>
        </p:txBody>
      </p:sp>
    </p:spTree>
    <p:extLst>
      <p:ext uri="{BB962C8B-B14F-4D97-AF65-F5344CB8AC3E}">
        <p14:creationId xmlns:p14="http://schemas.microsoft.com/office/powerpoint/2010/main" val="153502428"/>
      </p:ext>
    </p:extLst>
  </p:cSld>
  <p:clrMapOvr>
    <a:masterClrMapping/>
  </p:clrMapOvr>
  <mc:AlternateContent xmlns:mc="http://schemas.openxmlformats.org/markup-compatibility/2006">
    <mc:Choice xmlns:p14="http://schemas.microsoft.com/office/powerpoint/2010/main" Requires="p14">
      <p:transition spd="slow" p14:dur="2000" advTm="6345"/>
    </mc:Choice>
    <mc:Fallback>
      <p:transition spd="slow" advTm="634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D345-63C4-0805-32BC-5777C30592C5}"/>
              </a:ext>
            </a:extLst>
          </p:cNvPr>
          <p:cNvSpPr>
            <a:spLocks noGrp="1"/>
          </p:cNvSpPr>
          <p:nvPr>
            <p:ph type="title"/>
          </p:nvPr>
        </p:nvSpPr>
        <p:spPr/>
        <p:txBody>
          <a:bodyPr>
            <a:normAutofit fontScale="90000"/>
          </a:bodyPr>
          <a:lstStyle/>
          <a:p>
            <a:r>
              <a:rPr lang="en-IN" dirty="0">
                <a:latin typeface="Broadway" panose="04040905080B02020502" pitchFamily="82" charset="0"/>
              </a:rPr>
              <a:t>3. SQL Exploration</a:t>
            </a:r>
            <a:br>
              <a:rPr lang="en-IN" dirty="0">
                <a:latin typeface="Broadway" panose="04040905080B02020502" pitchFamily="82" charset="0"/>
              </a:rPr>
            </a:br>
            <a:br>
              <a:rPr lang="en-IN" dirty="0">
                <a:latin typeface="Broadway" panose="04040905080B02020502" pitchFamily="82" charset="0"/>
              </a:rPr>
            </a:br>
            <a:r>
              <a:rPr lang="en-US" sz="2000" dirty="0"/>
              <a:t>Let’s embark on our SQL journey! Buckle up as we tackle 15 questions, one query at a time:</a:t>
            </a:r>
            <a:endParaRPr lang="en-IN" sz="2000" dirty="0">
              <a:latin typeface="Broadway" panose="04040905080B02020502" pitchFamily="82" charset="0"/>
            </a:endParaRPr>
          </a:p>
        </p:txBody>
      </p:sp>
      <p:sp>
        <p:nvSpPr>
          <p:cNvPr id="3" name="Content Placeholder 2">
            <a:extLst>
              <a:ext uri="{FF2B5EF4-FFF2-40B4-BE49-F238E27FC236}">
                <a16:creationId xmlns:a16="http://schemas.microsoft.com/office/drawing/2014/main" id="{63B709E4-E0A3-64D8-4A32-8601B8792375}"/>
              </a:ext>
            </a:extLst>
          </p:cNvPr>
          <p:cNvSpPr>
            <a:spLocks noGrp="1"/>
          </p:cNvSpPr>
          <p:nvPr>
            <p:ph idx="1"/>
          </p:nvPr>
        </p:nvSpPr>
        <p:spPr>
          <a:xfrm>
            <a:off x="685801" y="2142067"/>
            <a:ext cx="10131425" cy="886267"/>
          </a:xfrm>
        </p:spPr>
        <p:txBody>
          <a:bodyPr>
            <a:normAutofit/>
          </a:bodyPr>
          <a:lstStyle/>
          <a:p>
            <a:r>
              <a:rPr lang="en-US" sz="2800" dirty="0"/>
              <a:t>1. What is the total number of reservations in the dataset?</a:t>
            </a:r>
            <a:endParaRPr lang="en-IN" sz="2800" dirty="0"/>
          </a:p>
        </p:txBody>
      </p:sp>
      <p:pic>
        <p:nvPicPr>
          <p:cNvPr id="5" name="Picture 4">
            <a:extLst>
              <a:ext uri="{FF2B5EF4-FFF2-40B4-BE49-F238E27FC236}">
                <a16:creationId xmlns:a16="http://schemas.microsoft.com/office/drawing/2014/main" id="{725F2B86-5CA9-939B-4B13-BAD97E77C278}"/>
              </a:ext>
            </a:extLst>
          </p:cNvPr>
          <p:cNvPicPr>
            <a:picLocks noChangeAspect="1"/>
          </p:cNvPicPr>
          <p:nvPr/>
        </p:nvPicPr>
        <p:blipFill>
          <a:blip r:embed="rId2"/>
          <a:stretch>
            <a:fillRect/>
          </a:stretch>
        </p:blipFill>
        <p:spPr>
          <a:xfrm>
            <a:off x="6279583" y="3889348"/>
            <a:ext cx="4758428" cy="2359052"/>
          </a:xfrm>
          <a:prstGeom prst="rect">
            <a:avLst/>
          </a:prstGeom>
        </p:spPr>
      </p:pic>
      <p:sp>
        <p:nvSpPr>
          <p:cNvPr id="6" name="TextBox 5">
            <a:extLst>
              <a:ext uri="{FF2B5EF4-FFF2-40B4-BE49-F238E27FC236}">
                <a16:creationId xmlns:a16="http://schemas.microsoft.com/office/drawing/2014/main" id="{5A7FCCC6-CC46-BBF7-7192-A482E36D2F53}"/>
              </a:ext>
            </a:extLst>
          </p:cNvPr>
          <p:cNvSpPr txBox="1"/>
          <p:nvPr/>
        </p:nvSpPr>
        <p:spPr>
          <a:xfrm>
            <a:off x="1301473" y="3829667"/>
            <a:ext cx="3883742" cy="923330"/>
          </a:xfrm>
          <a:prstGeom prst="rect">
            <a:avLst/>
          </a:prstGeom>
          <a:noFill/>
        </p:spPr>
        <p:txBody>
          <a:bodyPr wrap="square" rtlCol="0">
            <a:spAutoFit/>
          </a:bodyPr>
          <a:lstStyle/>
          <a:p>
            <a:endParaRPr lang="en-US" dirty="0"/>
          </a:p>
          <a:p>
            <a:r>
              <a:rPr lang="en-US" dirty="0"/>
              <a:t>SELECT     COUNT(*) AS Total_Reservations FROM    hotelres;</a:t>
            </a:r>
            <a:endParaRPr lang="en-IN" dirty="0"/>
          </a:p>
        </p:txBody>
      </p:sp>
      <p:sp>
        <p:nvSpPr>
          <p:cNvPr id="7" name="TextBox 6">
            <a:extLst>
              <a:ext uri="{FF2B5EF4-FFF2-40B4-BE49-F238E27FC236}">
                <a16:creationId xmlns:a16="http://schemas.microsoft.com/office/drawing/2014/main" id="{F49EDCDA-8F22-A534-75FD-043363C53768}"/>
              </a:ext>
            </a:extLst>
          </p:cNvPr>
          <p:cNvSpPr txBox="1"/>
          <p:nvPr/>
        </p:nvSpPr>
        <p:spPr>
          <a:xfrm>
            <a:off x="1381433" y="3104534"/>
            <a:ext cx="3883742" cy="369332"/>
          </a:xfrm>
          <a:prstGeom prst="rect">
            <a:avLst/>
          </a:prstGeom>
          <a:noFill/>
        </p:spPr>
        <p:txBody>
          <a:bodyPr wrap="square" rtlCol="0">
            <a:spAutoFit/>
          </a:bodyPr>
          <a:lstStyle/>
          <a:p>
            <a:r>
              <a:rPr lang="en-US" b="1" dirty="0"/>
              <a:t>SQL Query: </a:t>
            </a:r>
          </a:p>
        </p:txBody>
      </p:sp>
      <p:sp>
        <p:nvSpPr>
          <p:cNvPr id="8" name="TextBox 7">
            <a:extLst>
              <a:ext uri="{FF2B5EF4-FFF2-40B4-BE49-F238E27FC236}">
                <a16:creationId xmlns:a16="http://schemas.microsoft.com/office/drawing/2014/main" id="{80F72C18-63CE-DF28-70E8-BAA71B38513D}"/>
              </a:ext>
            </a:extLst>
          </p:cNvPr>
          <p:cNvSpPr txBox="1"/>
          <p:nvPr/>
        </p:nvSpPr>
        <p:spPr>
          <a:xfrm>
            <a:off x="6279583" y="3059668"/>
            <a:ext cx="3883742" cy="369332"/>
          </a:xfrm>
          <a:prstGeom prst="rect">
            <a:avLst/>
          </a:prstGeom>
          <a:noFill/>
        </p:spPr>
        <p:txBody>
          <a:bodyPr wrap="square" rtlCol="0">
            <a:spAutoFit/>
          </a:bodyPr>
          <a:lstStyle/>
          <a:p>
            <a:r>
              <a:rPr lang="en-US" b="1" dirty="0"/>
              <a:t>Result : </a:t>
            </a:r>
          </a:p>
        </p:txBody>
      </p:sp>
    </p:spTree>
    <p:extLst>
      <p:ext uri="{BB962C8B-B14F-4D97-AF65-F5344CB8AC3E}">
        <p14:creationId xmlns:p14="http://schemas.microsoft.com/office/powerpoint/2010/main" val="3681102028"/>
      </p:ext>
    </p:extLst>
  </p:cSld>
  <p:clrMapOvr>
    <a:masterClrMapping/>
  </p:clrMapOvr>
  <mc:AlternateContent xmlns:mc="http://schemas.openxmlformats.org/markup-compatibility/2006">
    <mc:Choice xmlns:p14="http://schemas.microsoft.com/office/powerpoint/2010/main" Requires="p14">
      <p:transition spd="slow" p14:dur="2000" advTm="5771"/>
    </mc:Choice>
    <mc:Fallback>
      <p:transition spd="slow" advTm="577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56C7E3-0AF8-FA42-96F3-711DE51380D1}"/>
              </a:ext>
            </a:extLst>
          </p:cNvPr>
          <p:cNvSpPr txBox="1"/>
          <p:nvPr/>
        </p:nvSpPr>
        <p:spPr>
          <a:xfrm>
            <a:off x="1139428" y="3484334"/>
            <a:ext cx="3883742" cy="1200329"/>
          </a:xfrm>
          <a:prstGeom prst="rect">
            <a:avLst/>
          </a:prstGeom>
          <a:noFill/>
        </p:spPr>
        <p:txBody>
          <a:bodyPr wrap="square" rtlCol="0">
            <a:spAutoFit/>
          </a:bodyPr>
          <a:lstStyle/>
          <a:p>
            <a:r>
              <a:rPr lang="en-US" dirty="0"/>
              <a:t>SELECT  type_of_meal_plan, COUNT(*) total_countFROM    hotelres GROUP BY type_of_meal_plan ORDER BY total_count DESC limit 1;</a:t>
            </a:r>
            <a:endParaRPr lang="en-IN" dirty="0"/>
          </a:p>
        </p:txBody>
      </p:sp>
      <p:sp>
        <p:nvSpPr>
          <p:cNvPr id="6" name="TextBox 5">
            <a:extLst>
              <a:ext uri="{FF2B5EF4-FFF2-40B4-BE49-F238E27FC236}">
                <a16:creationId xmlns:a16="http://schemas.microsoft.com/office/drawing/2014/main" id="{EDC9AE91-BD7A-3144-9A18-03AB1292412F}"/>
              </a:ext>
            </a:extLst>
          </p:cNvPr>
          <p:cNvSpPr txBox="1"/>
          <p:nvPr/>
        </p:nvSpPr>
        <p:spPr>
          <a:xfrm>
            <a:off x="1475093" y="2028038"/>
            <a:ext cx="3883742" cy="461665"/>
          </a:xfrm>
          <a:prstGeom prst="rect">
            <a:avLst/>
          </a:prstGeom>
          <a:noFill/>
        </p:spPr>
        <p:txBody>
          <a:bodyPr wrap="square" rtlCol="0">
            <a:spAutoFit/>
          </a:bodyPr>
          <a:lstStyle/>
          <a:p>
            <a:r>
              <a:rPr lang="en-US" sz="2400" b="1" dirty="0"/>
              <a:t>SQL Query: </a:t>
            </a:r>
          </a:p>
        </p:txBody>
      </p:sp>
      <p:sp>
        <p:nvSpPr>
          <p:cNvPr id="7" name="TextBox 6">
            <a:extLst>
              <a:ext uri="{FF2B5EF4-FFF2-40B4-BE49-F238E27FC236}">
                <a16:creationId xmlns:a16="http://schemas.microsoft.com/office/drawing/2014/main" id="{FE12B7CD-EF0E-6B25-97DD-99832845E30F}"/>
              </a:ext>
            </a:extLst>
          </p:cNvPr>
          <p:cNvSpPr txBox="1"/>
          <p:nvPr/>
        </p:nvSpPr>
        <p:spPr>
          <a:xfrm>
            <a:off x="6487928" y="2028039"/>
            <a:ext cx="3883742" cy="461665"/>
          </a:xfrm>
          <a:prstGeom prst="rect">
            <a:avLst/>
          </a:prstGeom>
          <a:noFill/>
        </p:spPr>
        <p:txBody>
          <a:bodyPr wrap="square" rtlCol="0">
            <a:spAutoFit/>
          </a:bodyPr>
          <a:lstStyle/>
          <a:p>
            <a:r>
              <a:rPr lang="en-US" sz="2400" b="1" dirty="0"/>
              <a:t>Result : </a:t>
            </a:r>
          </a:p>
        </p:txBody>
      </p:sp>
      <p:sp>
        <p:nvSpPr>
          <p:cNvPr id="8" name="TextBox 7">
            <a:extLst>
              <a:ext uri="{FF2B5EF4-FFF2-40B4-BE49-F238E27FC236}">
                <a16:creationId xmlns:a16="http://schemas.microsoft.com/office/drawing/2014/main" id="{79D31DB7-F2B7-D0CB-F417-51320C81A7AC}"/>
              </a:ext>
            </a:extLst>
          </p:cNvPr>
          <p:cNvSpPr txBox="1"/>
          <p:nvPr/>
        </p:nvSpPr>
        <p:spPr>
          <a:xfrm>
            <a:off x="1313048" y="995423"/>
            <a:ext cx="9636603" cy="523220"/>
          </a:xfrm>
          <a:prstGeom prst="rect">
            <a:avLst/>
          </a:prstGeom>
          <a:noFill/>
        </p:spPr>
        <p:txBody>
          <a:bodyPr wrap="square" rtlCol="0">
            <a:spAutoFit/>
          </a:bodyPr>
          <a:lstStyle/>
          <a:p>
            <a:r>
              <a:rPr lang="en-US" sz="2800" dirty="0"/>
              <a:t>2. Which meal plan is the most popular among guests?</a:t>
            </a:r>
            <a:endParaRPr lang="en-IN" sz="2800" dirty="0"/>
          </a:p>
        </p:txBody>
      </p:sp>
      <p:pic>
        <p:nvPicPr>
          <p:cNvPr id="10" name="Picture 9">
            <a:extLst>
              <a:ext uri="{FF2B5EF4-FFF2-40B4-BE49-F238E27FC236}">
                <a16:creationId xmlns:a16="http://schemas.microsoft.com/office/drawing/2014/main" id="{41B1A4BB-D385-FB6E-5603-6A8D90128315}"/>
              </a:ext>
            </a:extLst>
          </p:cNvPr>
          <p:cNvPicPr>
            <a:picLocks noChangeAspect="1"/>
          </p:cNvPicPr>
          <p:nvPr/>
        </p:nvPicPr>
        <p:blipFill>
          <a:blip r:embed="rId2"/>
          <a:stretch>
            <a:fillRect/>
          </a:stretch>
        </p:blipFill>
        <p:spPr>
          <a:xfrm>
            <a:off x="6487928" y="3291822"/>
            <a:ext cx="4820848" cy="2055682"/>
          </a:xfrm>
          <a:prstGeom prst="rect">
            <a:avLst/>
          </a:prstGeom>
        </p:spPr>
      </p:pic>
    </p:spTree>
    <p:extLst>
      <p:ext uri="{BB962C8B-B14F-4D97-AF65-F5344CB8AC3E}">
        <p14:creationId xmlns:p14="http://schemas.microsoft.com/office/powerpoint/2010/main" val="964523089"/>
      </p:ext>
    </p:extLst>
  </p:cSld>
  <p:clrMapOvr>
    <a:masterClrMapping/>
  </p:clrMapOvr>
  <mc:AlternateContent xmlns:mc="http://schemas.openxmlformats.org/markup-compatibility/2006">
    <mc:Choice xmlns:p14="http://schemas.microsoft.com/office/powerpoint/2010/main" Requires="p14">
      <p:transition spd="slow" p14:dur="2000" advTm="5740"/>
    </mc:Choice>
    <mc:Fallback>
      <p:transition spd="slow" advTm="574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56C7E3-0AF8-FA42-96F3-711DE51380D1}"/>
              </a:ext>
            </a:extLst>
          </p:cNvPr>
          <p:cNvSpPr txBox="1"/>
          <p:nvPr/>
        </p:nvSpPr>
        <p:spPr>
          <a:xfrm>
            <a:off x="1139428" y="3484334"/>
            <a:ext cx="3883742" cy="1754326"/>
          </a:xfrm>
          <a:prstGeom prst="rect">
            <a:avLst/>
          </a:prstGeom>
          <a:noFill/>
        </p:spPr>
        <p:txBody>
          <a:bodyPr wrap="square" rtlCol="0">
            <a:spAutoFit/>
          </a:bodyPr>
          <a:lstStyle/>
          <a:p>
            <a:r>
              <a:rPr lang="en-US" dirty="0"/>
              <a:t>SELECT DISTINCT    no_of_children,    ROUND(AVG(avg_price_per_room), 2) AS average_price FROM    hotelres WHERE    no_of_children &gt; 0GROUP BY no_of_children ORDER BY no_of_children;</a:t>
            </a:r>
            <a:endParaRPr lang="en-IN" dirty="0"/>
          </a:p>
        </p:txBody>
      </p:sp>
      <p:sp>
        <p:nvSpPr>
          <p:cNvPr id="6" name="TextBox 5">
            <a:extLst>
              <a:ext uri="{FF2B5EF4-FFF2-40B4-BE49-F238E27FC236}">
                <a16:creationId xmlns:a16="http://schemas.microsoft.com/office/drawing/2014/main" id="{EDC9AE91-BD7A-3144-9A18-03AB1292412F}"/>
              </a:ext>
            </a:extLst>
          </p:cNvPr>
          <p:cNvSpPr txBox="1"/>
          <p:nvPr/>
        </p:nvSpPr>
        <p:spPr>
          <a:xfrm>
            <a:off x="1475093" y="2028038"/>
            <a:ext cx="3883742" cy="461665"/>
          </a:xfrm>
          <a:prstGeom prst="rect">
            <a:avLst/>
          </a:prstGeom>
          <a:noFill/>
        </p:spPr>
        <p:txBody>
          <a:bodyPr wrap="square" rtlCol="0">
            <a:spAutoFit/>
          </a:bodyPr>
          <a:lstStyle/>
          <a:p>
            <a:r>
              <a:rPr lang="en-US" sz="2400" b="1" dirty="0"/>
              <a:t>SQL Query: </a:t>
            </a:r>
          </a:p>
        </p:txBody>
      </p:sp>
      <p:sp>
        <p:nvSpPr>
          <p:cNvPr id="7" name="TextBox 6">
            <a:extLst>
              <a:ext uri="{FF2B5EF4-FFF2-40B4-BE49-F238E27FC236}">
                <a16:creationId xmlns:a16="http://schemas.microsoft.com/office/drawing/2014/main" id="{FE12B7CD-EF0E-6B25-97DD-99832845E30F}"/>
              </a:ext>
            </a:extLst>
          </p:cNvPr>
          <p:cNvSpPr txBox="1"/>
          <p:nvPr/>
        </p:nvSpPr>
        <p:spPr>
          <a:xfrm>
            <a:off x="6487928" y="2028039"/>
            <a:ext cx="3883742" cy="461665"/>
          </a:xfrm>
          <a:prstGeom prst="rect">
            <a:avLst/>
          </a:prstGeom>
          <a:noFill/>
        </p:spPr>
        <p:txBody>
          <a:bodyPr wrap="square" rtlCol="0">
            <a:spAutoFit/>
          </a:bodyPr>
          <a:lstStyle/>
          <a:p>
            <a:r>
              <a:rPr lang="en-US" sz="2400" b="1" dirty="0"/>
              <a:t>Result : </a:t>
            </a:r>
          </a:p>
        </p:txBody>
      </p:sp>
      <p:sp>
        <p:nvSpPr>
          <p:cNvPr id="8" name="TextBox 7">
            <a:extLst>
              <a:ext uri="{FF2B5EF4-FFF2-40B4-BE49-F238E27FC236}">
                <a16:creationId xmlns:a16="http://schemas.microsoft.com/office/drawing/2014/main" id="{79D31DB7-F2B7-D0CB-F417-51320C81A7AC}"/>
              </a:ext>
            </a:extLst>
          </p:cNvPr>
          <p:cNvSpPr txBox="1"/>
          <p:nvPr/>
        </p:nvSpPr>
        <p:spPr>
          <a:xfrm>
            <a:off x="1313048" y="995423"/>
            <a:ext cx="9636603" cy="954107"/>
          </a:xfrm>
          <a:prstGeom prst="rect">
            <a:avLst/>
          </a:prstGeom>
          <a:noFill/>
        </p:spPr>
        <p:txBody>
          <a:bodyPr wrap="square" rtlCol="0">
            <a:spAutoFit/>
          </a:bodyPr>
          <a:lstStyle/>
          <a:p>
            <a:r>
              <a:rPr lang="en-US" sz="2800" dirty="0"/>
              <a:t>3. What is the average price per room for reservations involving children?</a:t>
            </a:r>
            <a:endParaRPr lang="en-IN" sz="2800" dirty="0"/>
          </a:p>
        </p:txBody>
      </p:sp>
      <p:pic>
        <p:nvPicPr>
          <p:cNvPr id="3" name="Picture 2">
            <a:extLst>
              <a:ext uri="{FF2B5EF4-FFF2-40B4-BE49-F238E27FC236}">
                <a16:creationId xmlns:a16="http://schemas.microsoft.com/office/drawing/2014/main" id="{4451AB85-5AC0-1D0B-C30A-7B85A4F37757}"/>
              </a:ext>
            </a:extLst>
          </p:cNvPr>
          <p:cNvPicPr>
            <a:picLocks noChangeAspect="1"/>
          </p:cNvPicPr>
          <p:nvPr/>
        </p:nvPicPr>
        <p:blipFill>
          <a:blip r:embed="rId2"/>
          <a:stretch>
            <a:fillRect/>
          </a:stretch>
        </p:blipFill>
        <p:spPr>
          <a:xfrm>
            <a:off x="6487928" y="3378292"/>
            <a:ext cx="4777404" cy="1754326"/>
          </a:xfrm>
          <a:prstGeom prst="rect">
            <a:avLst/>
          </a:prstGeom>
        </p:spPr>
      </p:pic>
    </p:spTree>
    <p:extLst>
      <p:ext uri="{BB962C8B-B14F-4D97-AF65-F5344CB8AC3E}">
        <p14:creationId xmlns:p14="http://schemas.microsoft.com/office/powerpoint/2010/main" val="1470273672"/>
      </p:ext>
    </p:extLst>
  </p:cSld>
  <p:clrMapOvr>
    <a:masterClrMapping/>
  </p:clrMapOvr>
  <mc:AlternateContent xmlns:mc="http://schemas.openxmlformats.org/markup-compatibility/2006">
    <mc:Choice xmlns:p14="http://schemas.microsoft.com/office/powerpoint/2010/main" Requires="p14">
      <p:transition spd="slow" p14:dur="2000" advTm="5991"/>
    </mc:Choice>
    <mc:Fallback>
      <p:transition spd="slow" advTm="599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56C7E3-0AF8-FA42-96F3-711DE51380D1}"/>
              </a:ext>
            </a:extLst>
          </p:cNvPr>
          <p:cNvSpPr txBox="1"/>
          <p:nvPr/>
        </p:nvSpPr>
        <p:spPr>
          <a:xfrm>
            <a:off x="1139428" y="3484334"/>
            <a:ext cx="3883742" cy="1200329"/>
          </a:xfrm>
          <a:prstGeom prst="rect">
            <a:avLst/>
          </a:prstGeom>
          <a:noFill/>
        </p:spPr>
        <p:txBody>
          <a:bodyPr wrap="square" rtlCol="0">
            <a:spAutoFit/>
          </a:bodyPr>
          <a:lstStyle/>
          <a:p>
            <a:r>
              <a:rPr lang="en-US" dirty="0"/>
              <a:t>SELECT     COUNT(*) Total_reservations_in_2017FROM    hotelres WHERE    YEAR(arrival_date) = 2017;</a:t>
            </a:r>
            <a:endParaRPr lang="en-IN" dirty="0"/>
          </a:p>
        </p:txBody>
      </p:sp>
      <p:sp>
        <p:nvSpPr>
          <p:cNvPr id="6" name="TextBox 5">
            <a:extLst>
              <a:ext uri="{FF2B5EF4-FFF2-40B4-BE49-F238E27FC236}">
                <a16:creationId xmlns:a16="http://schemas.microsoft.com/office/drawing/2014/main" id="{EDC9AE91-BD7A-3144-9A18-03AB1292412F}"/>
              </a:ext>
            </a:extLst>
          </p:cNvPr>
          <p:cNvSpPr txBox="1"/>
          <p:nvPr/>
        </p:nvSpPr>
        <p:spPr>
          <a:xfrm>
            <a:off x="1475093" y="2028038"/>
            <a:ext cx="3883742" cy="461665"/>
          </a:xfrm>
          <a:prstGeom prst="rect">
            <a:avLst/>
          </a:prstGeom>
          <a:noFill/>
        </p:spPr>
        <p:txBody>
          <a:bodyPr wrap="square" rtlCol="0">
            <a:spAutoFit/>
          </a:bodyPr>
          <a:lstStyle/>
          <a:p>
            <a:r>
              <a:rPr lang="en-US" sz="2400" b="1" dirty="0"/>
              <a:t>SQL Query: </a:t>
            </a:r>
          </a:p>
        </p:txBody>
      </p:sp>
      <p:sp>
        <p:nvSpPr>
          <p:cNvPr id="7" name="TextBox 6">
            <a:extLst>
              <a:ext uri="{FF2B5EF4-FFF2-40B4-BE49-F238E27FC236}">
                <a16:creationId xmlns:a16="http://schemas.microsoft.com/office/drawing/2014/main" id="{FE12B7CD-EF0E-6B25-97DD-99832845E30F}"/>
              </a:ext>
            </a:extLst>
          </p:cNvPr>
          <p:cNvSpPr txBox="1"/>
          <p:nvPr/>
        </p:nvSpPr>
        <p:spPr>
          <a:xfrm>
            <a:off x="6487928" y="2028039"/>
            <a:ext cx="3883742" cy="461665"/>
          </a:xfrm>
          <a:prstGeom prst="rect">
            <a:avLst/>
          </a:prstGeom>
          <a:noFill/>
        </p:spPr>
        <p:txBody>
          <a:bodyPr wrap="square" rtlCol="0">
            <a:spAutoFit/>
          </a:bodyPr>
          <a:lstStyle/>
          <a:p>
            <a:r>
              <a:rPr lang="en-US" sz="2400" b="1" dirty="0"/>
              <a:t>Result : </a:t>
            </a:r>
          </a:p>
        </p:txBody>
      </p:sp>
      <p:sp>
        <p:nvSpPr>
          <p:cNvPr id="8" name="TextBox 7">
            <a:extLst>
              <a:ext uri="{FF2B5EF4-FFF2-40B4-BE49-F238E27FC236}">
                <a16:creationId xmlns:a16="http://schemas.microsoft.com/office/drawing/2014/main" id="{79D31DB7-F2B7-D0CB-F417-51320C81A7AC}"/>
              </a:ext>
            </a:extLst>
          </p:cNvPr>
          <p:cNvSpPr txBox="1"/>
          <p:nvPr/>
        </p:nvSpPr>
        <p:spPr>
          <a:xfrm>
            <a:off x="1313048" y="995423"/>
            <a:ext cx="9636603" cy="523220"/>
          </a:xfrm>
          <a:prstGeom prst="rect">
            <a:avLst/>
          </a:prstGeom>
          <a:noFill/>
        </p:spPr>
        <p:txBody>
          <a:bodyPr wrap="square" rtlCol="0">
            <a:spAutoFit/>
          </a:bodyPr>
          <a:lstStyle/>
          <a:p>
            <a:r>
              <a:rPr lang="en-US" sz="2800" dirty="0"/>
              <a:t>4. How many reservations were made for the year 2017 </a:t>
            </a:r>
            <a:endParaRPr lang="en-IN" sz="2800" dirty="0"/>
          </a:p>
        </p:txBody>
      </p:sp>
      <p:pic>
        <p:nvPicPr>
          <p:cNvPr id="4" name="Picture 3">
            <a:extLst>
              <a:ext uri="{FF2B5EF4-FFF2-40B4-BE49-F238E27FC236}">
                <a16:creationId xmlns:a16="http://schemas.microsoft.com/office/drawing/2014/main" id="{CC04F340-BFFB-1C77-03E2-4CF8765A3CEA}"/>
              </a:ext>
            </a:extLst>
          </p:cNvPr>
          <p:cNvPicPr>
            <a:picLocks noChangeAspect="1"/>
          </p:cNvPicPr>
          <p:nvPr/>
        </p:nvPicPr>
        <p:blipFill>
          <a:blip r:embed="rId2"/>
          <a:stretch>
            <a:fillRect/>
          </a:stretch>
        </p:blipFill>
        <p:spPr>
          <a:xfrm>
            <a:off x="6487928" y="3484333"/>
            <a:ext cx="4141058" cy="1677975"/>
          </a:xfrm>
          <a:prstGeom prst="rect">
            <a:avLst/>
          </a:prstGeom>
        </p:spPr>
      </p:pic>
    </p:spTree>
    <p:extLst>
      <p:ext uri="{BB962C8B-B14F-4D97-AF65-F5344CB8AC3E}">
        <p14:creationId xmlns:p14="http://schemas.microsoft.com/office/powerpoint/2010/main" val="3059438486"/>
      </p:ext>
    </p:extLst>
  </p:cSld>
  <p:clrMapOvr>
    <a:masterClrMapping/>
  </p:clrMapOvr>
  <mc:AlternateContent xmlns:mc="http://schemas.openxmlformats.org/markup-compatibility/2006">
    <mc:Choice xmlns:p14="http://schemas.microsoft.com/office/powerpoint/2010/main" Requires="p14">
      <p:transition spd="slow" p14:dur="2000" advTm="6023"/>
    </mc:Choice>
    <mc:Fallback>
      <p:transition spd="slow" advTm="602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56C7E3-0AF8-FA42-96F3-711DE51380D1}"/>
              </a:ext>
            </a:extLst>
          </p:cNvPr>
          <p:cNvSpPr txBox="1"/>
          <p:nvPr/>
        </p:nvSpPr>
        <p:spPr>
          <a:xfrm>
            <a:off x="1139428" y="3484334"/>
            <a:ext cx="3883742" cy="1477328"/>
          </a:xfrm>
          <a:prstGeom prst="rect">
            <a:avLst/>
          </a:prstGeom>
          <a:noFill/>
        </p:spPr>
        <p:txBody>
          <a:bodyPr wrap="square" rtlCol="0">
            <a:spAutoFit/>
          </a:bodyPr>
          <a:lstStyle/>
          <a:p>
            <a:r>
              <a:rPr lang="en-US" dirty="0"/>
              <a:t>SELECT     room_type_reserved, COUNT(*) commonly_booked_room FROM    hotelres GROUP BY room_type_reserved ORDER BY commonly_booked_room DESCLIMIT 1;</a:t>
            </a:r>
            <a:endParaRPr lang="en-IN" dirty="0"/>
          </a:p>
        </p:txBody>
      </p:sp>
      <p:sp>
        <p:nvSpPr>
          <p:cNvPr id="6" name="TextBox 5">
            <a:extLst>
              <a:ext uri="{FF2B5EF4-FFF2-40B4-BE49-F238E27FC236}">
                <a16:creationId xmlns:a16="http://schemas.microsoft.com/office/drawing/2014/main" id="{EDC9AE91-BD7A-3144-9A18-03AB1292412F}"/>
              </a:ext>
            </a:extLst>
          </p:cNvPr>
          <p:cNvSpPr txBox="1"/>
          <p:nvPr/>
        </p:nvSpPr>
        <p:spPr>
          <a:xfrm>
            <a:off x="1475093" y="2028038"/>
            <a:ext cx="3883742" cy="461665"/>
          </a:xfrm>
          <a:prstGeom prst="rect">
            <a:avLst/>
          </a:prstGeom>
          <a:noFill/>
        </p:spPr>
        <p:txBody>
          <a:bodyPr wrap="square" rtlCol="0">
            <a:spAutoFit/>
          </a:bodyPr>
          <a:lstStyle/>
          <a:p>
            <a:r>
              <a:rPr lang="en-US" sz="2400" b="1" dirty="0"/>
              <a:t>SQL Query: </a:t>
            </a:r>
          </a:p>
        </p:txBody>
      </p:sp>
      <p:sp>
        <p:nvSpPr>
          <p:cNvPr id="7" name="TextBox 6">
            <a:extLst>
              <a:ext uri="{FF2B5EF4-FFF2-40B4-BE49-F238E27FC236}">
                <a16:creationId xmlns:a16="http://schemas.microsoft.com/office/drawing/2014/main" id="{FE12B7CD-EF0E-6B25-97DD-99832845E30F}"/>
              </a:ext>
            </a:extLst>
          </p:cNvPr>
          <p:cNvSpPr txBox="1"/>
          <p:nvPr/>
        </p:nvSpPr>
        <p:spPr>
          <a:xfrm>
            <a:off x="6487928" y="2028039"/>
            <a:ext cx="3883742" cy="461665"/>
          </a:xfrm>
          <a:prstGeom prst="rect">
            <a:avLst/>
          </a:prstGeom>
          <a:noFill/>
        </p:spPr>
        <p:txBody>
          <a:bodyPr wrap="square" rtlCol="0">
            <a:spAutoFit/>
          </a:bodyPr>
          <a:lstStyle/>
          <a:p>
            <a:r>
              <a:rPr lang="en-US" sz="2400" b="1" dirty="0"/>
              <a:t>Result : </a:t>
            </a:r>
          </a:p>
        </p:txBody>
      </p:sp>
      <p:sp>
        <p:nvSpPr>
          <p:cNvPr id="8" name="TextBox 7">
            <a:extLst>
              <a:ext uri="{FF2B5EF4-FFF2-40B4-BE49-F238E27FC236}">
                <a16:creationId xmlns:a16="http://schemas.microsoft.com/office/drawing/2014/main" id="{79D31DB7-F2B7-D0CB-F417-51320C81A7AC}"/>
              </a:ext>
            </a:extLst>
          </p:cNvPr>
          <p:cNvSpPr txBox="1"/>
          <p:nvPr/>
        </p:nvSpPr>
        <p:spPr>
          <a:xfrm>
            <a:off x="1313048" y="995423"/>
            <a:ext cx="9636603" cy="523220"/>
          </a:xfrm>
          <a:prstGeom prst="rect">
            <a:avLst/>
          </a:prstGeom>
          <a:noFill/>
        </p:spPr>
        <p:txBody>
          <a:bodyPr wrap="square" rtlCol="0">
            <a:spAutoFit/>
          </a:bodyPr>
          <a:lstStyle/>
          <a:p>
            <a:r>
              <a:rPr lang="en-US" sz="2800" dirty="0"/>
              <a:t> 5. What is the most commonly booked room type?</a:t>
            </a:r>
            <a:endParaRPr lang="en-IN" sz="2800" dirty="0"/>
          </a:p>
        </p:txBody>
      </p:sp>
      <p:pic>
        <p:nvPicPr>
          <p:cNvPr id="3" name="Picture 2">
            <a:extLst>
              <a:ext uri="{FF2B5EF4-FFF2-40B4-BE49-F238E27FC236}">
                <a16:creationId xmlns:a16="http://schemas.microsoft.com/office/drawing/2014/main" id="{EE00E72C-20DC-7629-5AFD-822224D9EF2D}"/>
              </a:ext>
            </a:extLst>
          </p:cNvPr>
          <p:cNvPicPr>
            <a:picLocks noChangeAspect="1"/>
          </p:cNvPicPr>
          <p:nvPr/>
        </p:nvPicPr>
        <p:blipFill>
          <a:blip r:embed="rId2"/>
          <a:stretch>
            <a:fillRect/>
          </a:stretch>
        </p:blipFill>
        <p:spPr>
          <a:xfrm>
            <a:off x="6487928" y="3429000"/>
            <a:ext cx="5005758" cy="1532662"/>
          </a:xfrm>
          <a:prstGeom prst="rect">
            <a:avLst/>
          </a:prstGeom>
        </p:spPr>
      </p:pic>
    </p:spTree>
    <p:extLst>
      <p:ext uri="{BB962C8B-B14F-4D97-AF65-F5344CB8AC3E}">
        <p14:creationId xmlns:p14="http://schemas.microsoft.com/office/powerpoint/2010/main" val="3605737321"/>
      </p:ext>
    </p:extLst>
  </p:cSld>
  <p:clrMapOvr>
    <a:masterClrMapping/>
  </p:clrMapOvr>
  <mc:AlternateContent xmlns:mc="http://schemas.openxmlformats.org/markup-compatibility/2006">
    <mc:Choice xmlns:p14="http://schemas.microsoft.com/office/powerpoint/2010/main" Requires="p14">
      <p:transition spd="slow" p14:dur="2000" advTm="5983"/>
    </mc:Choice>
    <mc:Fallback>
      <p:transition spd="slow" advTm="5983"/>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120</TotalTime>
  <Words>1511</Words>
  <Application>Microsoft Office PowerPoint</Application>
  <PresentationFormat>Widescreen</PresentationFormat>
  <Paragraphs>118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Algerian</vt:lpstr>
      <vt:lpstr>Arial</vt:lpstr>
      <vt:lpstr>Broadway</vt:lpstr>
      <vt:lpstr>Calibri</vt:lpstr>
      <vt:lpstr>Calibri Light</vt:lpstr>
      <vt:lpstr>Century</vt:lpstr>
      <vt:lpstr>SegoeUIVariable</vt:lpstr>
      <vt:lpstr>Celestial</vt:lpstr>
      <vt:lpstr>Hotel Reservation Analysis with SQL</vt:lpstr>
      <vt:lpstr>Table of contents</vt:lpstr>
      <vt:lpstr>1. Introduction</vt:lpstr>
      <vt:lpstr>2. Dataset  overview</vt:lpstr>
      <vt:lpstr>3. SQL Exploration  Let’s embark on our SQL journey! Buckle up as we tackle 15 questions, one query at a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Key Insights and recommendation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Tushar Nagaonkar</dc:creator>
  <cp:lastModifiedBy>Tushar Nagaonkar</cp:lastModifiedBy>
  <cp:revision>2</cp:revision>
  <dcterms:created xsi:type="dcterms:W3CDTF">2024-06-23T07:54:40Z</dcterms:created>
  <dcterms:modified xsi:type="dcterms:W3CDTF">2024-06-23T09:55:08Z</dcterms:modified>
</cp:coreProperties>
</file>