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2" r:id="rId1"/>
  </p:sldMasterIdLst>
  <p:sldIdLst>
    <p:sldId id="297" r:id="rId2"/>
    <p:sldId id="256" r:id="rId3"/>
    <p:sldId id="257" r:id="rId4"/>
    <p:sldId id="258" r:id="rId5"/>
    <p:sldId id="259" r:id="rId6"/>
    <p:sldId id="260" r:id="rId7"/>
    <p:sldId id="261" r:id="rId8"/>
    <p:sldId id="283" r:id="rId9"/>
    <p:sldId id="263" r:id="rId10"/>
    <p:sldId id="284" r:id="rId11"/>
    <p:sldId id="265" r:id="rId12"/>
    <p:sldId id="285" r:id="rId13"/>
    <p:sldId id="266" r:id="rId14"/>
    <p:sldId id="286" r:id="rId15"/>
    <p:sldId id="267" r:id="rId16"/>
    <p:sldId id="287" r:id="rId17"/>
    <p:sldId id="268" r:id="rId18"/>
    <p:sldId id="289" r:id="rId19"/>
    <p:sldId id="269" r:id="rId20"/>
    <p:sldId id="290" r:id="rId21"/>
    <p:sldId id="291" r:id="rId22"/>
    <p:sldId id="292" r:id="rId23"/>
    <p:sldId id="270" r:id="rId24"/>
    <p:sldId id="271" r:id="rId25"/>
    <p:sldId id="293" r:id="rId26"/>
    <p:sldId id="272" r:id="rId27"/>
    <p:sldId id="294" r:id="rId28"/>
    <p:sldId id="273" r:id="rId29"/>
    <p:sldId id="274" r:id="rId30"/>
    <p:sldId id="295" r:id="rId31"/>
    <p:sldId id="275" r:id="rId32"/>
    <p:sldId id="279" r:id="rId33"/>
    <p:sldId id="280" r:id="rId34"/>
    <p:sldId id="281" r:id="rId35"/>
    <p:sldId id="298" r:id="rId36"/>
    <p:sldId id="296" r:id="rId37"/>
    <p:sldId id="282" r:id="rId3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9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01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06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991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048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77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32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513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6833" y="1501203"/>
            <a:ext cx="2910332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5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1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16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0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2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2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69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87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88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  <p:sldLayoutId id="2147484020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thil-nagaonkar-758a76266/" TargetMode="External"/><Relationship Id="rId2" Type="http://schemas.openxmlformats.org/officeDocument/2006/relationships/hyperlink" Target="mailto:jigar191099patel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github.com/mithil3599/Mentorness-projects" TargetMode="Externa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87954" y="505713"/>
            <a:ext cx="3773804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40" dirty="0"/>
              <a:t>TABLE</a:t>
            </a:r>
            <a:r>
              <a:rPr sz="3000" spc="-175" dirty="0"/>
              <a:t> </a:t>
            </a:r>
            <a:r>
              <a:rPr sz="3000" spc="-35" dirty="0"/>
              <a:t>OF</a:t>
            </a:r>
            <a:r>
              <a:rPr sz="3000" spc="-200" dirty="0"/>
              <a:t> </a:t>
            </a:r>
            <a:r>
              <a:rPr sz="3000" spc="-75" dirty="0"/>
              <a:t>CONTENTS</a:t>
            </a:r>
            <a:endParaRPr sz="3000" dirty="0"/>
          </a:p>
        </p:txBody>
      </p:sp>
      <p:sp>
        <p:nvSpPr>
          <p:cNvPr id="9" name="object 9"/>
          <p:cNvSpPr txBox="1"/>
          <p:nvPr/>
        </p:nvSpPr>
        <p:spPr>
          <a:xfrm>
            <a:off x="1496313" y="1483296"/>
            <a:ext cx="1720850" cy="1003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01</a:t>
            </a:r>
            <a:endParaRPr sz="3000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35"/>
              </a:spcBef>
            </a:pPr>
            <a:r>
              <a:rPr sz="1800" spc="-35" dirty="0">
                <a:solidFill>
                  <a:srgbClr val="181818"/>
                </a:solidFill>
                <a:latin typeface="Lucida Sans Unicode"/>
                <a:cs typeface="Lucida Sans Unicode"/>
              </a:rPr>
              <a:t>INTRODUCTION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0779" y="1481455"/>
            <a:ext cx="2717800" cy="100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02</a:t>
            </a:r>
            <a:endParaRPr sz="3000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1800" spc="-90" dirty="0">
                <a:solidFill>
                  <a:srgbClr val="181818"/>
                </a:solidFill>
                <a:latin typeface="Lucida Sans Unicode"/>
                <a:cs typeface="Lucida Sans Unicode"/>
              </a:rPr>
              <a:t>DATASET</a:t>
            </a:r>
            <a:r>
              <a:rPr sz="1800" spc="-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8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&amp;</a:t>
            </a:r>
            <a:r>
              <a:rPr sz="1800" spc="-10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181818"/>
                </a:solidFill>
                <a:latin typeface="Lucida Sans Unicode"/>
                <a:cs typeface="Lucida Sans Unicode"/>
              </a:rPr>
              <a:t>DESCRIPTION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7151" y="2898775"/>
            <a:ext cx="522605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03</a:t>
            </a:r>
            <a:endParaRPr sz="3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Q</a:t>
            </a:r>
            <a:r>
              <a:rPr sz="1800" spc="90" dirty="0">
                <a:solidFill>
                  <a:srgbClr val="181818"/>
                </a:solidFill>
                <a:latin typeface="Lucida Sans Unicode"/>
                <a:cs typeface="Lucida Sans Unicode"/>
              </a:rPr>
              <a:t>&amp;</a:t>
            </a:r>
            <a:r>
              <a:rPr sz="1800" spc="-105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9854" y="2939414"/>
            <a:ext cx="2441575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2875" algn="ctr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04</a:t>
            </a:r>
            <a:endParaRPr sz="3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spc="-20" dirty="0">
                <a:solidFill>
                  <a:srgbClr val="181818"/>
                </a:solidFill>
                <a:latin typeface="Lucida Sans Unicode"/>
                <a:cs typeface="Lucida Sans Unicode"/>
              </a:rPr>
              <a:t>LEARNING</a:t>
            </a:r>
            <a:r>
              <a:rPr sz="1800" spc="-1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181818"/>
                </a:solidFill>
                <a:latin typeface="Lucida Sans Unicode"/>
                <a:cs typeface="Lucida Sans Unicode"/>
              </a:rPr>
              <a:t>OUTCOMES</a:t>
            </a:r>
            <a:endParaRPr sz="18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238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882" y="163131"/>
            <a:ext cx="72139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Q1.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Write</a:t>
            </a:r>
            <a:r>
              <a:rPr sz="1800" b="1" spc="3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5" dirty="0">
                <a:solidFill>
                  <a:schemeClr val="bg1"/>
                </a:solidFill>
                <a:latin typeface="Consolas"/>
                <a:cs typeface="Consolas"/>
              </a:rPr>
              <a:t>code</a:t>
            </a:r>
            <a:r>
              <a:rPr sz="1800" b="1" spc="-4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nsolas"/>
                <a:cs typeface="Consolas"/>
              </a:rPr>
              <a:t>check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5" dirty="0">
                <a:solidFill>
                  <a:schemeClr val="bg1"/>
                </a:solidFill>
                <a:latin typeface="Consolas"/>
                <a:cs typeface="Consolas"/>
              </a:rPr>
              <a:t>NULL</a:t>
            </a:r>
            <a:r>
              <a:rPr sz="1800" b="1" spc="-4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values</a:t>
            </a:r>
            <a:r>
              <a:rPr lang="en-US" sz="1800" b="1" spc="-10" dirty="0">
                <a:solidFill>
                  <a:schemeClr val="bg1"/>
                </a:solidFill>
                <a:latin typeface="Consolas"/>
                <a:cs typeface="Consolas"/>
              </a:rPr>
              <a:t> and duplicate values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C37DE-F1B1-73FD-EA31-5B407F25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50"/>
            <a:ext cx="6463136" cy="32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008" y="322516"/>
            <a:ext cx="65493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Q</a:t>
            </a:r>
            <a:r>
              <a:rPr lang="en-IN" sz="1800" b="1" spc="-15" dirty="0">
                <a:solidFill>
                  <a:schemeClr val="bg1"/>
                </a:solidFill>
                <a:latin typeface="Consolas"/>
                <a:cs typeface="Consolas"/>
              </a:rPr>
              <a:t>2</a:t>
            </a: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1800" b="1" spc="-15" dirty="0">
                <a:solidFill>
                  <a:schemeClr val="bg1"/>
                </a:solidFill>
                <a:latin typeface="Consolas"/>
                <a:cs typeface="Consolas"/>
              </a:rPr>
              <a:t> Heatmap code to see the Correlation</a:t>
            </a:r>
            <a:r>
              <a:rPr sz="1800" b="1" spc="-5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461EA-94D3-C1E9-6C33-3FB35A66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57350"/>
            <a:ext cx="4906060" cy="7621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008" y="322516"/>
            <a:ext cx="4491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5" dirty="0">
                <a:solidFill>
                  <a:schemeClr val="bg2"/>
                </a:solidFill>
                <a:latin typeface="Consolas"/>
                <a:cs typeface="Consolas"/>
              </a:rPr>
              <a:t> Heatmap</a:t>
            </a:r>
            <a:r>
              <a:rPr sz="1800" b="1" spc="-50" dirty="0">
                <a:solidFill>
                  <a:schemeClr val="bg2"/>
                </a:solidFill>
                <a:latin typeface="Consolas"/>
                <a:cs typeface="Consolas"/>
              </a:rPr>
              <a:t> 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E3AA7-CD7C-A9BC-0252-6BFE9C12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630269"/>
            <a:ext cx="4191000" cy="44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0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944" y="255841"/>
            <a:ext cx="64852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Q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3</a:t>
            </a: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.</a:t>
            </a:r>
            <a:r>
              <a:rPr sz="1800" b="1" spc="-35" dirty="0">
                <a:solidFill>
                  <a:schemeClr val="bg2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solidFill>
                  <a:schemeClr val="bg2"/>
                </a:solidFill>
                <a:latin typeface="Consolas"/>
                <a:cs typeface="Consolas"/>
              </a:rPr>
              <a:t>Check</a:t>
            </a:r>
            <a:r>
              <a:rPr lang="en-IN" b="1" spc="45" dirty="0">
                <a:solidFill>
                  <a:schemeClr val="bg2"/>
                </a:solidFill>
                <a:latin typeface="Consolas"/>
                <a:cs typeface="Consolas"/>
              </a:rPr>
              <a:t> 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the Distribution</a:t>
            </a:r>
            <a:r>
              <a:rPr lang="en-IN" b="1" spc="-10" dirty="0">
                <a:solidFill>
                  <a:schemeClr val="bg2"/>
                </a:solidFill>
                <a:latin typeface="Consolas"/>
                <a:cs typeface="Consolas"/>
              </a:rPr>
              <a:t> of the columns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DB622-84A3-5E83-0145-8DFB4B0B817F}"/>
              </a:ext>
            </a:extLst>
          </p:cNvPr>
          <p:cNvSpPr txBox="1"/>
          <p:nvPr/>
        </p:nvSpPr>
        <p:spPr>
          <a:xfrm>
            <a:off x="685800" y="8191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64402-07F7-E081-8482-DE01B46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9" y="1461968"/>
            <a:ext cx="6020640" cy="24051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944" y="255841"/>
            <a:ext cx="64852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Q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3</a:t>
            </a: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.</a:t>
            </a:r>
            <a:r>
              <a:rPr sz="1800" b="1" spc="-35" dirty="0">
                <a:solidFill>
                  <a:schemeClr val="bg2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solidFill>
                  <a:schemeClr val="bg2"/>
                </a:solidFill>
                <a:latin typeface="Consolas"/>
                <a:cs typeface="Consolas"/>
              </a:rPr>
              <a:t>Check</a:t>
            </a:r>
            <a:r>
              <a:rPr lang="en-IN" b="1" spc="45" dirty="0">
                <a:solidFill>
                  <a:schemeClr val="bg2"/>
                </a:solidFill>
                <a:latin typeface="Consolas"/>
                <a:cs typeface="Consolas"/>
              </a:rPr>
              <a:t> 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the Distribution</a:t>
            </a:r>
            <a:r>
              <a:rPr lang="en-IN" b="1" spc="-10" dirty="0">
                <a:solidFill>
                  <a:schemeClr val="bg2"/>
                </a:solidFill>
                <a:latin typeface="Consolas"/>
                <a:cs typeface="Consolas"/>
              </a:rPr>
              <a:t> of the columns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035AC-6F1D-2057-9B93-D39FA4EA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3" y="780415"/>
            <a:ext cx="8009256" cy="35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7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693C99-DFD1-A3D5-85C9-137481EC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19150"/>
            <a:ext cx="8077200" cy="3602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EC953-1F01-51FB-DC83-F236C71E82D0}"/>
              </a:ext>
            </a:extLst>
          </p:cNvPr>
          <p:cNvSpPr txBox="1"/>
          <p:nvPr/>
        </p:nvSpPr>
        <p:spPr>
          <a:xfrm>
            <a:off x="381000" y="285750"/>
            <a:ext cx="54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-15" dirty="0">
                <a:solidFill>
                  <a:schemeClr val="bg2"/>
                </a:solidFill>
                <a:latin typeface="Consolas"/>
                <a:cs typeface="Consolas"/>
              </a:rPr>
              <a:t>Q3. Check</a:t>
            </a:r>
            <a:r>
              <a:rPr lang="en-US" b="1" spc="45" dirty="0">
                <a:solidFill>
                  <a:schemeClr val="bg2"/>
                </a:solidFill>
                <a:latin typeface="Consolas"/>
                <a:cs typeface="Consolas"/>
              </a:rPr>
              <a:t> </a:t>
            </a:r>
            <a:r>
              <a:rPr lang="en-US" sz="1800" b="1" spc="-10" dirty="0">
                <a:solidFill>
                  <a:schemeClr val="bg2"/>
                </a:solidFill>
                <a:latin typeface="Consolas"/>
                <a:cs typeface="Consolas"/>
              </a:rPr>
              <a:t>the Distribution</a:t>
            </a:r>
            <a:r>
              <a:rPr lang="en-US" b="1" spc="-10" dirty="0">
                <a:solidFill>
                  <a:schemeClr val="bg2"/>
                </a:solidFill>
                <a:latin typeface="Consolas"/>
                <a:cs typeface="Consolas"/>
              </a:rPr>
              <a:t> of the columns</a:t>
            </a:r>
            <a:endParaRPr lang="en-IN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EC953-1F01-51FB-DC83-F236C71E82D0}"/>
              </a:ext>
            </a:extLst>
          </p:cNvPr>
          <p:cNvSpPr txBox="1"/>
          <p:nvPr/>
        </p:nvSpPr>
        <p:spPr>
          <a:xfrm>
            <a:off x="685800" y="438150"/>
            <a:ext cx="14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94EF5-9E20-F2FB-D757-951275E4723E}"/>
              </a:ext>
            </a:extLst>
          </p:cNvPr>
          <p:cNvSpPr txBox="1"/>
          <p:nvPr/>
        </p:nvSpPr>
        <p:spPr>
          <a:xfrm>
            <a:off x="1524000" y="1913363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the graphs we can say that our data is sort of normally distributed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22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992" y="311785"/>
            <a:ext cx="71608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5" dirty="0">
                <a:solidFill>
                  <a:schemeClr val="bg2"/>
                </a:solidFill>
                <a:latin typeface="Consolas"/>
                <a:cs typeface="Consolas"/>
              </a:rPr>
              <a:t>Q</a:t>
            </a:r>
            <a:r>
              <a:rPr lang="en-IN" sz="1800" b="1" spc="-15" dirty="0">
                <a:solidFill>
                  <a:schemeClr val="bg2"/>
                </a:solidFill>
                <a:latin typeface="Consolas"/>
                <a:cs typeface="Consolas"/>
              </a:rPr>
              <a:t>5</a:t>
            </a:r>
            <a:r>
              <a:rPr sz="1800" b="1" spc="-15" dirty="0">
                <a:solidFill>
                  <a:schemeClr val="bg2"/>
                </a:solidFill>
                <a:latin typeface="Consolas"/>
                <a:cs typeface="Consolas"/>
              </a:rPr>
              <a:t>.</a:t>
            </a:r>
            <a:r>
              <a:rPr sz="1800" b="1" spc="-40" dirty="0">
                <a:solidFill>
                  <a:schemeClr val="bg2"/>
                </a:solidFill>
                <a:latin typeface="Consolas"/>
                <a:cs typeface="Consolas"/>
              </a:rPr>
              <a:t> </a:t>
            </a:r>
            <a:r>
              <a:rPr lang="en-IN" sz="1800" b="1" spc="-40" dirty="0">
                <a:solidFill>
                  <a:schemeClr val="bg2"/>
                </a:solidFill>
                <a:latin typeface="Consolas"/>
                <a:cs typeface="Consolas"/>
              </a:rPr>
              <a:t>Scatterplot to see the relation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F2388-973F-94D2-D39E-28D4C76F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66750"/>
            <a:ext cx="7476808" cy="45260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EC953-1F01-51FB-DC83-F236C71E82D0}"/>
              </a:ext>
            </a:extLst>
          </p:cNvPr>
          <p:cNvSpPr txBox="1"/>
          <p:nvPr/>
        </p:nvSpPr>
        <p:spPr>
          <a:xfrm>
            <a:off x="381000" y="285750"/>
            <a:ext cx="14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94EF5-9E20-F2FB-D757-951275E4723E}"/>
              </a:ext>
            </a:extLst>
          </p:cNvPr>
          <p:cNvSpPr txBox="1"/>
          <p:nvPr/>
        </p:nvSpPr>
        <p:spPr>
          <a:xfrm>
            <a:off x="1524000" y="1913363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any relation between the columns</a:t>
            </a:r>
          </a:p>
        </p:txBody>
      </p:sp>
    </p:spTree>
    <p:extLst>
      <p:ext uri="{BB962C8B-B14F-4D97-AF65-F5344CB8AC3E}">
        <p14:creationId xmlns:p14="http://schemas.microsoft.com/office/powerpoint/2010/main" val="226161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47" y="302323"/>
            <a:ext cx="8314055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36035" marR="5080" indent="-3823970">
              <a:lnSpc>
                <a:spcPts val="2100"/>
              </a:lnSpc>
              <a:spcBef>
                <a:spcPts val="220"/>
              </a:spcBef>
            </a:pP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Q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6</a:t>
            </a: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. 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Boxplot to see the Outliers in the dataset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2EB4B-50CE-8D89-4F82-1FECDC2C0C13}"/>
              </a:ext>
            </a:extLst>
          </p:cNvPr>
          <p:cNvSpPr txBox="1"/>
          <p:nvPr/>
        </p:nvSpPr>
        <p:spPr>
          <a:xfrm>
            <a:off x="762000" y="10477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79173-70D7-0718-5467-407A464C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1984"/>
            <a:ext cx="5372850" cy="23475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728595" y="2354897"/>
            <a:ext cx="3693160" cy="18415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708025" marR="5080" indent="-695960" algn="ctr">
              <a:lnSpc>
                <a:spcPts val="4290"/>
              </a:lnSpc>
              <a:spcBef>
                <a:spcPts val="650"/>
              </a:spcBef>
            </a:pPr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Disease</a:t>
            </a:r>
          </a:p>
          <a:p>
            <a:pPr marL="708025" marR="5080" indent="-695960" algn="ctr">
              <a:lnSpc>
                <a:spcPts val="4290"/>
              </a:lnSpc>
              <a:spcBef>
                <a:spcPts val="650"/>
              </a:spcBef>
            </a:pPr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Prediction</a:t>
            </a:r>
            <a:br>
              <a:rPr lang="en-IN" sz="4000" dirty="0"/>
            </a:br>
            <a:endParaRPr sz="395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9101" y="4627879"/>
            <a:ext cx="226250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dirty="0">
                <a:latin typeface="Arial"/>
                <a:cs typeface="Arial"/>
              </a:rPr>
              <a:t>By Mithil Nagaonkar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3743325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044" y="0"/>
                </a:lnTo>
              </a:path>
            </a:pathLst>
          </a:custGeom>
          <a:ln w="38100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0"/>
              </a:spcBef>
            </a:pPr>
            <a:r>
              <a:rPr lang="en-US" spc="-225" dirty="0"/>
              <a:t>PROJECT </a:t>
            </a:r>
            <a:r>
              <a:rPr spc="-225" dirty="0"/>
              <a:t>~</a:t>
            </a:r>
            <a:r>
              <a:rPr spc="-150" dirty="0"/>
              <a:t> </a:t>
            </a:r>
            <a:r>
              <a:rPr spc="-225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47" y="302323"/>
            <a:ext cx="8314055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36035" marR="5080" indent="-3823970">
              <a:lnSpc>
                <a:spcPts val="2100"/>
              </a:lnSpc>
              <a:spcBef>
                <a:spcPts val="220"/>
              </a:spcBef>
            </a:pP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Q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6</a:t>
            </a: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. 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Boxplot to see the Outliers in the dataset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991D0-8812-75E2-1082-FAB48C23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" y="791895"/>
            <a:ext cx="7074854" cy="40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6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47" y="302323"/>
            <a:ext cx="8314055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36035" marR="5080" indent="-3823970">
              <a:lnSpc>
                <a:spcPts val="2100"/>
              </a:lnSpc>
              <a:spcBef>
                <a:spcPts val="220"/>
              </a:spcBef>
            </a:pP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Q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6</a:t>
            </a:r>
            <a:r>
              <a:rPr sz="1800" b="1" spc="-10" dirty="0">
                <a:solidFill>
                  <a:schemeClr val="bg2"/>
                </a:solidFill>
                <a:latin typeface="Consolas"/>
                <a:cs typeface="Consolas"/>
              </a:rPr>
              <a:t>. </a:t>
            </a:r>
            <a:r>
              <a:rPr lang="en-IN" sz="1800" b="1" spc="-10" dirty="0">
                <a:solidFill>
                  <a:schemeClr val="bg2"/>
                </a:solidFill>
                <a:latin typeface="Consolas"/>
                <a:cs typeface="Consolas"/>
              </a:rPr>
              <a:t>Boxplot to see the Outliers in the dataset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6EF66-C128-E9EA-4D3B-68C58957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" y="826210"/>
            <a:ext cx="7532053" cy="41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514350"/>
            <a:ext cx="8314055" cy="592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36035" marR="5080" indent="-3823970">
              <a:lnSpc>
                <a:spcPts val="2100"/>
              </a:lnSpc>
              <a:spcBef>
                <a:spcPts val="220"/>
              </a:spcBef>
            </a:pPr>
            <a:r>
              <a:rPr lang="en-IN" sz="1800" b="1" dirty="0">
                <a:latin typeface="Consolas"/>
                <a:cs typeface="Consolas"/>
              </a:rPr>
              <a:t>Observation:</a:t>
            </a:r>
          </a:p>
          <a:p>
            <a:pPr marL="3836035" marR="5080" indent="-3823970">
              <a:lnSpc>
                <a:spcPts val="2100"/>
              </a:lnSpc>
              <a:spcBef>
                <a:spcPts val="220"/>
              </a:spcBef>
            </a:pPr>
            <a:endParaRPr sz="1800" dirty="0">
              <a:latin typeface="Consolas"/>
              <a:cs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221B-181B-F79A-A825-7E02BAC617B8}"/>
              </a:ext>
            </a:extLst>
          </p:cNvPr>
          <p:cNvSpPr txBox="1"/>
          <p:nvPr/>
        </p:nvSpPr>
        <p:spPr>
          <a:xfrm>
            <a:off x="1143000" y="17335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Outliers in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44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887" y="438086"/>
            <a:ext cx="8171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>
                <a:solidFill>
                  <a:schemeClr val="bg2"/>
                </a:solidFill>
                <a:latin typeface="Consolas"/>
                <a:cs typeface="Consolas"/>
              </a:rPr>
              <a:t>Q8.</a:t>
            </a:r>
            <a:r>
              <a:rPr lang="en-IN" b="1" dirty="0">
                <a:solidFill>
                  <a:schemeClr val="bg2"/>
                </a:solidFill>
                <a:latin typeface="Consolas"/>
                <a:cs typeface="Consolas"/>
              </a:rPr>
              <a:t>Analysing target column</a:t>
            </a:r>
            <a:endParaRPr sz="1800" b="1" dirty="0">
              <a:solidFill>
                <a:schemeClr val="bg2"/>
              </a:solidFill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61B7D-7791-6BE6-3390-FCF919D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4" y="819150"/>
            <a:ext cx="7391400" cy="41182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191922-C42B-C684-36BD-4FA4DA17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2950"/>
            <a:ext cx="4925112" cy="420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3D812-3DB8-F5A0-CCC9-0399150303C8}"/>
              </a:ext>
            </a:extLst>
          </p:cNvPr>
          <p:cNvSpPr txBox="1"/>
          <p:nvPr/>
        </p:nvSpPr>
        <p:spPr>
          <a:xfrm>
            <a:off x="762000" y="1333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 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F3D812-3DB8-F5A0-CCC9-0399150303C8}"/>
              </a:ext>
            </a:extLst>
          </p:cNvPr>
          <p:cNvSpPr txBox="1"/>
          <p:nvPr/>
        </p:nvSpPr>
        <p:spPr>
          <a:xfrm>
            <a:off x="637478" y="39574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Problem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38C44-E198-695A-EC77-92882D968C47}"/>
              </a:ext>
            </a:extLst>
          </p:cNvPr>
          <p:cNvSpPr txBox="1"/>
          <p:nvPr/>
        </p:nvSpPr>
        <p:spPr>
          <a:xfrm>
            <a:off x="685800" y="821403"/>
            <a:ext cx="68580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50" b="1" i="0" dirty="0">
                <a:effectLst/>
                <a:latin typeface="Helvetica Neue"/>
              </a:rPr>
              <a:t>We have one extra category into the test data which is Heart Di.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B4EE2-7FCE-AEA0-1612-64B908798410}"/>
              </a:ext>
            </a:extLst>
          </p:cNvPr>
          <p:cNvSpPr txBox="1"/>
          <p:nvPr/>
        </p:nvSpPr>
        <p:spPr>
          <a:xfrm>
            <a:off x="762000" y="125045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Helvetica Neue"/>
              </a:rPr>
              <a:t>Extra category into the test dataset can create the problem while transforming and model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87F84-35CF-CFDB-AD42-08E4E78229DF}"/>
              </a:ext>
            </a:extLst>
          </p:cNvPr>
          <p:cNvSpPr txBox="1"/>
          <p:nvPr/>
        </p:nvSpPr>
        <p:spPr>
          <a:xfrm>
            <a:off x="637478" y="2643497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Helvetica Neue"/>
              </a:rPr>
              <a:t>we can make 2 decisions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B344F-51C3-B1A2-A3A6-52D2916FF69E}"/>
              </a:ext>
            </a:extLst>
          </p:cNvPr>
          <p:cNvSpPr txBox="1"/>
          <p:nvPr/>
        </p:nvSpPr>
        <p:spPr>
          <a:xfrm>
            <a:off x="762000" y="3178435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effectLst/>
                <a:latin typeface="Helvetica Neue"/>
              </a:rPr>
              <a:t>We remove this Extra category('Heart Di) and work with other categories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effectLst/>
                <a:latin typeface="Helvetica Neue"/>
              </a:rPr>
              <a:t>Or We can simply make only two categories (1: Diseased(Diabetes, Anemia, Thalassa, Heart Di, Thrombus), 0: Non-diseased(Healthy)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1F3F6-E4E2-B7BA-BF09-8DBF9FCF42F7}"/>
              </a:ext>
            </a:extLst>
          </p:cNvPr>
          <p:cNvSpPr txBox="1"/>
          <p:nvPr/>
        </p:nvSpPr>
        <p:spPr>
          <a:xfrm>
            <a:off x="604024" y="220241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Solution : </a:t>
            </a:r>
          </a:p>
        </p:txBody>
      </p:sp>
    </p:spTree>
    <p:extLst>
      <p:ext uri="{BB962C8B-B14F-4D97-AF65-F5344CB8AC3E}">
        <p14:creationId xmlns:p14="http://schemas.microsoft.com/office/powerpoint/2010/main" val="941678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972" y="361950"/>
            <a:ext cx="8314055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36035" marR="5080" indent="-3823970">
              <a:lnSpc>
                <a:spcPts val="2100"/>
              </a:lnSpc>
              <a:spcBef>
                <a:spcPts val="220"/>
              </a:spcBef>
            </a:pP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Q</a:t>
            </a:r>
            <a:r>
              <a:rPr lang="en-IN" sz="1800" b="1" spc="-10" dirty="0">
                <a:solidFill>
                  <a:schemeClr val="bg1"/>
                </a:solidFill>
                <a:latin typeface="Consolas"/>
                <a:cs typeface="Consolas"/>
              </a:rPr>
              <a:t>9</a:t>
            </a: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b="1" spc="-30" dirty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r>
              <a:rPr lang="en-US" sz="1800" b="1" spc="-30" dirty="0">
                <a:solidFill>
                  <a:schemeClr val="bg1"/>
                </a:solidFill>
                <a:latin typeface="Consolas"/>
                <a:cs typeface="Consolas"/>
              </a:rPr>
              <a:t>oing with 2nd option, creating only two categories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1F792-14C6-A6E8-C08E-D0CA4E02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1150"/>
            <a:ext cx="6258798" cy="281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48F4FD-2568-F157-7767-4E1B31FA0521}"/>
              </a:ext>
            </a:extLst>
          </p:cNvPr>
          <p:cNvSpPr txBox="1"/>
          <p:nvPr/>
        </p:nvSpPr>
        <p:spPr>
          <a:xfrm>
            <a:off x="914400" y="8953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</a:t>
            </a:r>
            <a:r>
              <a:rPr lang="en-IN" dirty="0"/>
              <a:t>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38150"/>
            <a:ext cx="8314055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36035" marR="5080" indent="-3823970">
              <a:lnSpc>
                <a:spcPts val="2100"/>
              </a:lnSpc>
              <a:spcBef>
                <a:spcPts val="220"/>
              </a:spcBef>
            </a:pPr>
            <a:r>
              <a:rPr lang="en-US" sz="1800" b="1" spc="-30" dirty="0">
                <a:solidFill>
                  <a:schemeClr val="bg1"/>
                </a:solidFill>
                <a:latin typeface="Consolas"/>
                <a:cs typeface="Consolas"/>
              </a:rPr>
              <a:t>Categories after replacing 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CC16A-5ED0-0505-FBE9-DAF2ECD5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80" y="819150"/>
            <a:ext cx="6937037" cy="4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5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088" y="489057"/>
            <a:ext cx="8563610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160">
              <a:lnSpc>
                <a:spcPts val="2130"/>
              </a:lnSpc>
              <a:spcBef>
                <a:spcPts val="105"/>
              </a:spcBef>
            </a:pP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Q</a:t>
            </a:r>
            <a:r>
              <a:rPr lang="en-IN" sz="1800" b="1" spc="-15" dirty="0">
                <a:solidFill>
                  <a:schemeClr val="bg1"/>
                </a:solidFill>
                <a:latin typeface="Consolas"/>
                <a:cs typeface="Consolas"/>
              </a:rPr>
              <a:t>10</a:t>
            </a: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IN" sz="1800" b="1" spc="-15" dirty="0">
                <a:solidFill>
                  <a:schemeClr val="bg1"/>
                </a:solidFill>
                <a:latin typeface="Consolas"/>
                <a:cs typeface="Consolas"/>
              </a:rPr>
              <a:t> Handling imbalanced data using SMOTE</a:t>
            </a:r>
            <a:r>
              <a:rPr sz="1800" b="1" spc="-3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040DF-4BA3-D418-AB0B-AEBEFF07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7" y="1733550"/>
            <a:ext cx="3686753" cy="2429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F80668-C1FA-3AA3-E952-7901DD4A3CE4}"/>
              </a:ext>
            </a:extLst>
          </p:cNvPr>
          <p:cNvSpPr txBox="1"/>
          <p:nvPr/>
        </p:nvSpPr>
        <p:spPr>
          <a:xfrm>
            <a:off x="533400" y="10477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419E7-C7B3-32E7-B85C-E74BC94F6C9B}"/>
              </a:ext>
            </a:extLst>
          </p:cNvPr>
          <p:cNvSpPr txBox="1"/>
          <p:nvPr/>
        </p:nvSpPr>
        <p:spPr>
          <a:xfrm>
            <a:off x="4800600" y="10477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77D092-8020-69A1-0E50-72BB3160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47" y="1746095"/>
            <a:ext cx="3467584" cy="222916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62430"/>
            <a:ext cx="7369542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5"/>
              </a:spcBef>
            </a:pP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Q1</a:t>
            </a:r>
            <a:r>
              <a:rPr lang="en-IN" sz="1800" b="1" spc="-10" dirty="0">
                <a:solidFill>
                  <a:schemeClr val="bg1"/>
                </a:solidFill>
                <a:latin typeface="Consolas"/>
                <a:cs typeface="Consolas"/>
              </a:rPr>
              <a:t>1</a:t>
            </a: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sz="1800" b="1" spc="-3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IN" sz="1800" b="1" spc="-30" dirty="0">
                <a:solidFill>
                  <a:schemeClr val="bg1"/>
                </a:solidFill>
                <a:latin typeface="Consolas"/>
                <a:cs typeface="Consolas"/>
              </a:rPr>
              <a:t>PCA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F90B74-B955-7E92-F11E-DC5330F4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39" y="514350"/>
            <a:ext cx="5935663" cy="43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87954" y="505713"/>
            <a:ext cx="3773804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40" dirty="0"/>
              <a:t>TABLE</a:t>
            </a:r>
            <a:r>
              <a:rPr sz="3000" spc="-175" dirty="0"/>
              <a:t> </a:t>
            </a:r>
            <a:r>
              <a:rPr sz="3000" spc="-35" dirty="0"/>
              <a:t>OF</a:t>
            </a:r>
            <a:r>
              <a:rPr sz="3000" spc="-200" dirty="0"/>
              <a:t> </a:t>
            </a:r>
            <a:r>
              <a:rPr sz="3000" spc="-75" dirty="0"/>
              <a:t>CONTENTS</a:t>
            </a:r>
            <a:endParaRPr sz="3000" dirty="0"/>
          </a:p>
        </p:txBody>
      </p:sp>
      <p:sp>
        <p:nvSpPr>
          <p:cNvPr id="9" name="object 9"/>
          <p:cNvSpPr txBox="1"/>
          <p:nvPr/>
        </p:nvSpPr>
        <p:spPr>
          <a:xfrm>
            <a:off x="1496313" y="1483296"/>
            <a:ext cx="1720850" cy="1003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01</a:t>
            </a:r>
            <a:endParaRPr sz="3000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35"/>
              </a:spcBef>
            </a:pPr>
            <a:r>
              <a:rPr sz="1800" spc="-35" dirty="0">
                <a:solidFill>
                  <a:srgbClr val="181818"/>
                </a:solidFill>
                <a:latin typeface="Lucida Sans Unicode"/>
                <a:cs typeface="Lucida Sans Unicode"/>
              </a:rPr>
              <a:t>INTRODUCTION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0779" y="1481455"/>
            <a:ext cx="2717800" cy="100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02</a:t>
            </a:r>
            <a:endParaRPr sz="3000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1800" spc="-90" dirty="0">
                <a:solidFill>
                  <a:srgbClr val="181818"/>
                </a:solidFill>
                <a:latin typeface="Lucida Sans Unicode"/>
                <a:cs typeface="Lucida Sans Unicode"/>
              </a:rPr>
              <a:t>DATASET</a:t>
            </a:r>
            <a:r>
              <a:rPr sz="1800" spc="-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8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&amp;</a:t>
            </a:r>
            <a:r>
              <a:rPr sz="1800" spc="-10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181818"/>
                </a:solidFill>
                <a:latin typeface="Lucida Sans Unicode"/>
                <a:cs typeface="Lucida Sans Unicode"/>
              </a:rPr>
              <a:t>DESCRIPTION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7151" y="2898775"/>
            <a:ext cx="522605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03</a:t>
            </a:r>
            <a:endParaRPr sz="3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spc="25" dirty="0">
                <a:solidFill>
                  <a:srgbClr val="181818"/>
                </a:solidFill>
                <a:latin typeface="Lucida Sans Unicode"/>
                <a:cs typeface="Lucida Sans Unicode"/>
              </a:rPr>
              <a:t>Q</a:t>
            </a:r>
            <a:r>
              <a:rPr sz="1800" spc="90" dirty="0">
                <a:solidFill>
                  <a:srgbClr val="181818"/>
                </a:solidFill>
                <a:latin typeface="Lucida Sans Unicode"/>
                <a:cs typeface="Lucida Sans Unicode"/>
              </a:rPr>
              <a:t>&amp;</a:t>
            </a:r>
            <a:r>
              <a:rPr sz="1800" spc="-105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9854" y="2939414"/>
            <a:ext cx="2441575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2875" algn="ctr">
              <a:lnSpc>
                <a:spcPct val="100000"/>
              </a:lnSpc>
              <a:spcBef>
                <a:spcPts val="105"/>
              </a:spcBef>
            </a:pPr>
            <a:r>
              <a:rPr sz="3000" spc="-175" dirty="0">
                <a:solidFill>
                  <a:srgbClr val="181818"/>
                </a:solidFill>
                <a:latin typeface="Lucida Sans Unicode"/>
                <a:cs typeface="Lucida Sans Unicode"/>
              </a:rPr>
              <a:t>04</a:t>
            </a:r>
            <a:endParaRPr sz="3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spc="-20" dirty="0">
                <a:solidFill>
                  <a:srgbClr val="181818"/>
                </a:solidFill>
                <a:latin typeface="Lucida Sans Unicode"/>
                <a:cs typeface="Lucida Sans Unicode"/>
              </a:rPr>
              <a:t>LEARNING</a:t>
            </a:r>
            <a:r>
              <a:rPr sz="1800" spc="-1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181818"/>
                </a:solidFill>
                <a:latin typeface="Lucida Sans Unicode"/>
                <a:cs typeface="Lucida Sans Unicode"/>
              </a:rPr>
              <a:t>OUTCOMES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F264A-897E-02C3-8D45-C69852F651B7}"/>
              </a:ext>
            </a:extLst>
          </p:cNvPr>
          <p:cNvSpPr txBox="1"/>
          <p:nvPr/>
        </p:nvSpPr>
        <p:spPr>
          <a:xfrm>
            <a:off x="457200" y="36195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Observation 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CB7EB-31E7-3D9E-F9A0-D750A909DF4C}"/>
              </a:ext>
            </a:extLst>
          </p:cNvPr>
          <p:cNvSpPr txBox="1"/>
          <p:nvPr/>
        </p:nvSpPr>
        <p:spPr>
          <a:xfrm>
            <a:off x="1310959" y="100268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per the graph, we can see that 16 principal components attribute for 90% of variation in the data. We shall pick the first 16 components for our prediction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84FCD-12EC-0C71-9614-B07AD533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2800350"/>
            <a:ext cx="3696216" cy="16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1CCE5-F809-6D9D-81B6-6A1C3519BED1}"/>
              </a:ext>
            </a:extLst>
          </p:cNvPr>
          <p:cNvSpPr txBox="1"/>
          <p:nvPr/>
        </p:nvSpPr>
        <p:spPr>
          <a:xfrm>
            <a:off x="533400" y="224671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Output : </a:t>
            </a:r>
          </a:p>
        </p:txBody>
      </p:sp>
    </p:spTree>
    <p:extLst>
      <p:ext uri="{BB962C8B-B14F-4D97-AF65-F5344CB8AC3E}">
        <p14:creationId xmlns:p14="http://schemas.microsoft.com/office/powerpoint/2010/main" val="400938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38150"/>
            <a:ext cx="8563610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57175">
              <a:lnSpc>
                <a:spcPts val="2100"/>
              </a:lnSpc>
              <a:spcBef>
                <a:spcPts val="220"/>
              </a:spcBef>
            </a:pP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Q1</a:t>
            </a:r>
            <a:r>
              <a:rPr lang="en-IN" sz="1800" b="1" spc="-10" dirty="0">
                <a:solidFill>
                  <a:schemeClr val="bg1"/>
                </a:solidFill>
                <a:latin typeface="Consolas"/>
                <a:cs typeface="Consolas"/>
              </a:rPr>
              <a:t>2</a:t>
            </a: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IN" sz="1800" b="1" spc="-10" dirty="0">
                <a:solidFill>
                  <a:schemeClr val="bg1"/>
                </a:solidFill>
                <a:latin typeface="Consolas"/>
                <a:cs typeface="Consolas"/>
              </a:rPr>
              <a:t> What are the ML models we used</a:t>
            </a:r>
            <a:r>
              <a:rPr sz="1800" b="1" spc="-2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52557-949F-D994-9061-B5D446C2B81B}"/>
              </a:ext>
            </a:extLst>
          </p:cNvPr>
          <p:cNvSpPr txBox="1"/>
          <p:nvPr/>
        </p:nvSpPr>
        <p:spPr>
          <a:xfrm>
            <a:off x="1219200" y="1276350"/>
            <a:ext cx="647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DecisionTreeClassifier = DecisionTreeClassifier()</a:t>
            </a:r>
          </a:p>
          <a:p>
            <a:r>
              <a:rPr lang="en-IN" sz="1600" dirty="0"/>
              <a:t>RandomForestClassifier = RandomForestClassifier()</a:t>
            </a:r>
          </a:p>
          <a:p>
            <a:r>
              <a:rPr lang="en-IN" sz="1600" dirty="0"/>
              <a:t>LogisticRegression = LogisticRegression()</a:t>
            </a:r>
          </a:p>
          <a:p>
            <a:r>
              <a:rPr lang="en-IN" sz="1600" dirty="0"/>
              <a:t>SVC = SVC()</a:t>
            </a:r>
          </a:p>
          <a:p>
            <a:r>
              <a:rPr lang="en-IN" sz="1600" dirty="0"/>
              <a:t>GaussianNB = GaussianNB()</a:t>
            </a:r>
          </a:p>
          <a:p>
            <a:r>
              <a:rPr lang="en-IN" sz="1600" dirty="0"/>
              <a:t>KNeighborsClassifier = KNeighborsClassifier()</a:t>
            </a:r>
          </a:p>
          <a:p>
            <a:r>
              <a:rPr lang="en-IN" sz="1600" dirty="0"/>
              <a:t>ExtraTreesClassifier = ExtraTreesClassifier()</a:t>
            </a:r>
          </a:p>
          <a:p>
            <a:r>
              <a:rPr lang="en-IN" sz="1600" dirty="0"/>
              <a:t>GradientBoostingClassifier=GradientBoostingClassifier()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2774314"/>
            <a:ext cx="675640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LE</a:t>
            </a:r>
            <a:r>
              <a:rPr spc="-135" dirty="0"/>
              <a:t>A</a:t>
            </a:r>
            <a:r>
              <a:rPr spc="-90" dirty="0"/>
              <a:t>R</a:t>
            </a:r>
            <a:r>
              <a:rPr spc="130" dirty="0"/>
              <a:t>N</a:t>
            </a:r>
            <a:r>
              <a:rPr spc="-20" dirty="0"/>
              <a:t>I</a:t>
            </a:r>
            <a:r>
              <a:rPr spc="130" dirty="0"/>
              <a:t>N</a:t>
            </a:r>
            <a:r>
              <a:rPr spc="50" dirty="0"/>
              <a:t>G</a:t>
            </a:r>
            <a:r>
              <a:rPr spc="-440" dirty="0"/>
              <a:t> </a:t>
            </a:r>
            <a:r>
              <a:rPr spc="20" dirty="0"/>
              <a:t>O</a:t>
            </a:r>
            <a:r>
              <a:rPr spc="-160" dirty="0"/>
              <a:t>UT</a:t>
            </a:r>
            <a:r>
              <a:rPr spc="-180" dirty="0"/>
              <a:t>C</a:t>
            </a:r>
            <a:r>
              <a:rPr spc="20" dirty="0"/>
              <a:t>O</a:t>
            </a:r>
            <a:r>
              <a:rPr spc="195" dirty="0"/>
              <a:t>M</a:t>
            </a:r>
            <a:r>
              <a:rPr spc="65" dirty="0"/>
              <a:t>E</a:t>
            </a:r>
            <a:r>
              <a:rPr spc="7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5340" y="1546859"/>
            <a:ext cx="902969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345" dirty="0">
                <a:solidFill>
                  <a:srgbClr val="181818"/>
                </a:solidFill>
                <a:latin typeface="Lucida Sans Unicode"/>
                <a:cs typeface="Lucida Sans Unicode"/>
              </a:rPr>
              <a:t>0</a:t>
            </a:r>
            <a:r>
              <a:rPr sz="6000" u="heavy" spc="-34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Lucida Sans Unicode"/>
                <a:cs typeface="Lucida Sans Unicode"/>
              </a:rPr>
              <a:t>4</a:t>
            </a:r>
            <a:endParaRPr sz="6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788352"/>
            <a:ext cx="4529201" cy="8641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0701" y="788352"/>
            <a:ext cx="3869690" cy="8350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2500"/>
              </a:lnSpc>
              <a:spcBef>
                <a:spcPts val="250"/>
              </a:spcBef>
              <a:buClr>
                <a:srgbClr val="181818"/>
              </a:buClr>
              <a:buFont typeface="Calibri"/>
              <a:buChar char="•"/>
              <a:tabLst>
                <a:tab pos="127000" algn="l"/>
              </a:tabLst>
            </a:pP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Checking</a:t>
            </a:r>
            <a:r>
              <a:rPr sz="1400" spc="-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NULL</a:t>
            </a:r>
            <a:r>
              <a:rPr sz="1400" spc="-9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lang="en-IN" sz="1400" spc="-90" dirty="0">
                <a:solidFill>
                  <a:srgbClr val="181818"/>
                </a:solidFill>
                <a:latin typeface="Calibri"/>
                <a:cs typeface="Calibri"/>
              </a:rPr>
              <a:t>and Duplicated 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values</a:t>
            </a:r>
            <a:r>
              <a:rPr sz="1400" spc="-4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lang="en-IN" sz="1400" spc="5" dirty="0">
                <a:solidFill>
                  <a:srgbClr val="181818"/>
                </a:solidFill>
                <a:latin typeface="Calibri"/>
                <a:cs typeface="Calibri"/>
              </a:rPr>
              <a:t>,Dropped duplicate records</a:t>
            </a:r>
            <a:r>
              <a:rPr sz="1400" spc="20" dirty="0">
                <a:solidFill>
                  <a:srgbClr val="181818"/>
                </a:solidFill>
                <a:latin typeface="Calibri"/>
                <a:cs typeface="Calibri"/>
              </a:rPr>
              <a:t>, </a:t>
            </a:r>
            <a:r>
              <a:rPr sz="1400" spc="-30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181818"/>
                </a:solidFill>
                <a:latin typeface="Calibri"/>
                <a:cs typeface="Calibri"/>
              </a:rPr>
              <a:t>w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n</a:t>
            </a:r>
            <a:r>
              <a:rPr sz="1400" spc="-9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181818"/>
                </a:solidFill>
                <a:latin typeface="Calibri"/>
                <a:cs typeface="Calibri"/>
              </a:rPr>
              <a:t>le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181818"/>
                </a:solidFill>
                <a:latin typeface="Calibri"/>
                <a:cs typeface="Calibri"/>
              </a:rPr>
              <a:t>r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h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spc="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181818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mpo</a:t>
            </a:r>
            <a:r>
              <a:rPr sz="1400" spc="30" dirty="0">
                <a:solidFill>
                  <a:srgbClr val="181818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nc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of</a:t>
            </a:r>
            <a:r>
              <a:rPr sz="14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da</a:t>
            </a:r>
            <a:r>
              <a:rPr sz="1400" spc="-30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q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81818"/>
                </a:solidFill>
                <a:latin typeface="Calibri"/>
                <a:cs typeface="Calibri"/>
              </a:rPr>
              <a:t>lit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y  </a:t>
            </a:r>
            <a:r>
              <a:rPr sz="1400" spc="20" dirty="0">
                <a:solidFill>
                  <a:srgbClr val="181818"/>
                </a:solidFill>
                <a:latin typeface="Calibri"/>
                <a:cs typeface="Calibri"/>
              </a:rPr>
              <a:t>assurance</a:t>
            </a:r>
            <a:r>
              <a:rPr sz="1400" spc="-1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81818"/>
                </a:solidFill>
                <a:latin typeface="Calibri"/>
                <a:cs typeface="Calibri"/>
              </a:rPr>
              <a:t>techniques</a:t>
            </a:r>
            <a:r>
              <a:rPr sz="1400" spc="-5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and</a:t>
            </a:r>
            <a:r>
              <a:rPr sz="1400" spc="-9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how</a:t>
            </a:r>
            <a:r>
              <a:rPr sz="1400" spc="-6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81818"/>
                </a:solidFill>
                <a:latin typeface="Calibri"/>
                <a:cs typeface="Calibri"/>
              </a:rPr>
              <a:t>to</a:t>
            </a:r>
            <a:r>
              <a:rPr sz="1400" spc="-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handle</a:t>
            </a:r>
            <a:r>
              <a:rPr sz="1400" spc="-5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181818"/>
                </a:solidFill>
                <a:latin typeface="Calibri"/>
                <a:cs typeface="Calibri"/>
              </a:rPr>
              <a:t>missing</a:t>
            </a:r>
            <a:r>
              <a:rPr sz="1400" spc="-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or </a:t>
            </a:r>
            <a:r>
              <a:rPr lang="en-IN" sz="1400" spc="5" dirty="0">
                <a:solidFill>
                  <a:srgbClr val="181818"/>
                </a:solidFill>
                <a:latin typeface="Calibri"/>
                <a:cs typeface="Calibri"/>
              </a:rPr>
              <a:t>duplicate 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data</a:t>
            </a:r>
            <a:r>
              <a:rPr sz="1400" spc="-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181818"/>
                </a:solidFill>
                <a:latin typeface="Calibri"/>
                <a:cs typeface="Calibri"/>
              </a:rPr>
              <a:t>in</a:t>
            </a:r>
            <a:r>
              <a:rPr sz="1400" spc="5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81818"/>
                </a:solidFill>
                <a:latin typeface="Calibri"/>
                <a:cs typeface="Calibri"/>
              </a:rPr>
              <a:t>dataset.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50" y="695261"/>
            <a:ext cx="2576576" cy="106203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54074" y="839005"/>
            <a:ext cx="1964055" cy="7316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chemeClr val="tx1"/>
                </a:solidFill>
                <a:latin typeface="Calibri"/>
                <a:cs typeface="Calibri"/>
              </a:rPr>
              <a:t>Data</a:t>
            </a:r>
            <a:r>
              <a:rPr sz="1550" b="1" spc="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chemeClr val="tx1"/>
                </a:solidFill>
                <a:latin typeface="Calibri"/>
                <a:cs typeface="Calibri"/>
              </a:rPr>
              <a:t>Quality</a:t>
            </a:r>
            <a:r>
              <a:rPr sz="1550" b="1" spc="2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chemeClr val="tx1"/>
                </a:solidFill>
                <a:latin typeface="Calibri"/>
                <a:cs typeface="Calibri"/>
              </a:rPr>
              <a:t>Assurance</a:t>
            </a:r>
            <a:r>
              <a:rPr lang="en-IN" sz="1550" b="1" spc="-5" dirty="0">
                <a:solidFill>
                  <a:schemeClr val="tx1"/>
                </a:solidFill>
                <a:latin typeface="Calibri"/>
                <a:cs typeface="Calibri"/>
              </a:rPr>
              <a:t>Data Cleaning</a:t>
            </a:r>
            <a:endParaRPr sz="15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2825" y="1838261"/>
            <a:ext cx="4529201" cy="8620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30701" y="1928812"/>
            <a:ext cx="3686810" cy="64889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0" marR="5080" indent="-114300">
              <a:lnSpc>
                <a:spcPts val="1580"/>
              </a:lnSpc>
              <a:spcBef>
                <a:spcPts val="26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181818"/>
                </a:solidFill>
                <a:latin typeface="Calibri"/>
                <a:cs typeface="Calibri"/>
              </a:rPr>
              <a:t>Examining</a:t>
            </a:r>
            <a:r>
              <a:rPr lang="en-IN" sz="1400" spc="-5" dirty="0">
                <a:solidFill>
                  <a:srgbClr val="181818"/>
                </a:solidFill>
                <a:latin typeface="Calibri"/>
                <a:cs typeface="Calibri"/>
              </a:rPr>
              <a:t> the distribution and the relation of the columns &amp; the outliers in the dataset</a:t>
            </a:r>
            <a:r>
              <a:rPr sz="1400" spc="5" dirty="0">
                <a:solidFill>
                  <a:srgbClr val="181818"/>
                </a:solidFill>
                <a:latin typeface="Calibri"/>
                <a:cs typeface="Calibri"/>
              </a:rPr>
              <a:t>.</a:t>
            </a:r>
            <a:r>
              <a:rPr lang="en-IN" sz="1400" spc="5" dirty="0">
                <a:solidFill>
                  <a:srgbClr val="181818"/>
                </a:solidFill>
                <a:latin typeface="Calibri"/>
                <a:cs typeface="Calibri"/>
              </a:rPr>
              <a:t> Handling imbalanced data using SMOTE technique.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638" y="1774031"/>
            <a:ext cx="2576576" cy="106203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54074" y="2125661"/>
            <a:ext cx="2127249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550" b="1" dirty="0">
                <a:latin typeface="Calibri"/>
                <a:cs typeface="Calibri"/>
              </a:rPr>
              <a:t>Feature Engineering</a:t>
            </a:r>
            <a:endParaRPr sz="1550" b="1" dirty="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2825" y="2876613"/>
            <a:ext cx="4529201" cy="8620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830701" y="2873311"/>
            <a:ext cx="3947160" cy="627287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0" marR="5080" indent="-114300">
              <a:lnSpc>
                <a:spcPct val="92400"/>
              </a:lnSpc>
              <a:spcBef>
                <a:spcPts val="254"/>
              </a:spcBef>
              <a:buChar char="•"/>
              <a:tabLst>
                <a:tab pos="127000" algn="l"/>
              </a:tabLst>
            </a:pPr>
            <a:r>
              <a:rPr lang="en-IN" sz="1400" spc="35" dirty="0">
                <a:solidFill>
                  <a:srgbClr val="181818"/>
                </a:solidFill>
                <a:latin typeface="Calibri"/>
                <a:cs typeface="Calibri"/>
              </a:rPr>
              <a:t>Data separation ,Data Scaling, multicollinearity in the dataset using VIF, Dimensionality reduction using PCA implementation</a:t>
            </a:r>
            <a:r>
              <a:rPr sz="1400" spc="35" dirty="0">
                <a:solidFill>
                  <a:srgbClr val="181818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1974" y="2873311"/>
            <a:ext cx="2576576" cy="10525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30274" y="3162617"/>
            <a:ext cx="180530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550" b="1" spc="-10">
                <a:solidFill>
                  <a:srgbClr val="181818"/>
                </a:solidFill>
                <a:latin typeface="Calibri"/>
                <a:cs typeface="Calibri"/>
              </a:rPr>
              <a:t>Feature Selection</a:t>
            </a:r>
            <a:endParaRPr lang="en-IN" sz="1550" dirty="0">
              <a:latin typeface="Calibri"/>
              <a:cs typeface="Calibri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09ECCCA-4AD1-FE4E-6861-458400C2732C}"/>
              </a:ext>
            </a:extLst>
          </p:cNvPr>
          <p:cNvSpPr txBox="1"/>
          <p:nvPr/>
        </p:nvSpPr>
        <p:spPr>
          <a:xfrm>
            <a:off x="1515045" y="1047529"/>
            <a:ext cx="180530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550" b="1" dirty="0">
                <a:solidFill>
                  <a:schemeClr val="bg1"/>
                </a:solidFill>
                <a:latin typeface="Calibri"/>
                <a:cs typeface="Calibri"/>
              </a:rPr>
              <a:t>Data Cleaning</a:t>
            </a:r>
            <a:endParaRPr sz="155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7D1C9C1-DDA5-FFA4-4190-181A8843D3D7}"/>
              </a:ext>
            </a:extLst>
          </p:cNvPr>
          <p:cNvSpPr txBox="1"/>
          <p:nvPr/>
        </p:nvSpPr>
        <p:spPr>
          <a:xfrm>
            <a:off x="1460881" y="2126302"/>
            <a:ext cx="180530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550" b="1" dirty="0">
                <a:solidFill>
                  <a:schemeClr val="bg1"/>
                </a:solidFill>
                <a:latin typeface="Calibri"/>
                <a:cs typeface="Calibri"/>
              </a:rPr>
              <a:t>Feature</a:t>
            </a:r>
            <a:r>
              <a:rPr lang="en-IN" sz="1550" dirty="0">
                <a:latin typeface="Calibri"/>
                <a:cs typeface="Calibri"/>
              </a:rPr>
              <a:t> </a:t>
            </a:r>
            <a:r>
              <a:rPr lang="en-IN" sz="15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1762CC5-59BC-3B05-D537-3C418D16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00" y="1352550"/>
            <a:ext cx="6801799" cy="32103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F041FC-285C-ACAB-9A7B-389795D35AA7}"/>
              </a:ext>
            </a:extLst>
          </p:cNvPr>
          <p:cNvSpPr txBox="1"/>
          <p:nvPr/>
        </p:nvSpPr>
        <p:spPr>
          <a:xfrm>
            <a:off x="1066800" y="36195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Model Training and final output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FAC0A-BEFE-B019-F4AF-BA93A087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28" y="1771538"/>
            <a:ext cx="4972744" cy="1600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0ABAB-D597-69DE-A264-4E25672938A9}"/>
              </a:ext>
            </a:extLst>
          </p:cNvPr>
          <p:cNvSpPr txBox="1"/>
          <p:nvPr/>
        </p:nvSpPr>
        <p:spPr>
          <a:xfrm>
            <a:off x="990600" y="43815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Performance and Accuracy Score</a:t>
            </a:r>
          </a:p>
        </p:txBody>
      </p:sp>
    </p:spTree>
    <p:extLst>
      <p:ext uri="{BB962C8B-B14F-4D97-AF65-F5344CB8AC3E}">
        <p14:creationId xmlns:p14="http://schemas.microsoft.com/office/powerpoint/2010/main" val="3978614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12AC3279-BD29-794D-260F-24B18B5D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550"/>
            <a:ext cx="6447501" cy="742950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Observation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8736F-4E74-116F-3C9E-360B4904C704}"/>
              </a:ext>
            </a:extLst>
          </p:cNvPr>
          <p:cNvSpPr txBox="1"/>
          <p:nvPr/>
        </p:nvSpPr>
        <p:spPr>
          <a:xfrm>
            <a:off x="1066800" y="1028700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The GaussianNB() model seems to generalize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A9F9-E41C-8FBD-1678-10539125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24" y="2800167"/>
            <a:ext cx="4829849" cy="1314633"/>
          </a:xfrm>
          <a:prstGeom prst="rect">
            <a:avLst/>
          </a:prstGeom>
        </p:spPr>
      </p:pic>
      <p:sp>
        <p:nvSpPr>
          <p:cNvPr id="8" name="Title 20">
            <a:extLst>
              <a:ext uri="{FF2B5EF4-FFF2-40B4-BE49-F238E27FC236}">
                <a16:creationId xmlns:a16="http://schemas.microsoft.com/office/drawing/2014/main" id="{0C2EDB8E-C69B-E81D-B91B-0D682070A320}"/>
              </a:ext>
            </a:extLst>
          </p:cNvPr>
          <p:cNvSpPr txBox="1">
            <a:spLocks/>
          </p:cNvSpPr>
          <p:nvPr/>
        </p:nvSpPr>
        <p:spPr>
          <a:xfrm>
            <a:off x="685799" y="2077013"/>
            <a:ext cx="6447501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</a:rPr>
              <a:t>Saving the final model :</a:t>
            </a:r>
          </a:p>
        </p:txBody>
      </p:sp>
    </p:spTree>
    <p:extLst>
      <p:ext uri="{BB962C8B-B14F-4D97-AF65-F5344CB8AC3E}">
        <p14:creationId xmlns:p14="http://schemas.microsoft.com/office/powerpoint/2010/main" val="45012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200525" y="2828925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044" y="0"/>
                </a:lnTo>
              </a:path>
            </a:pathLst>
          </a:custGeom>
          <a:ln w="38100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06801" y="2195512"/>
            <a:ext cx="2941320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b="1" spc="30" dirty="0">
                <a:latin typeface="Arial"/>
                <a:cs typeface="Arial"/>
              </a:rPr>
              <a:t>DO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YOU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HAVE </a:t>
            </a:r>
            <a:r>
              <a:rPr sz="1400" b="1" spc="-20" dirty="0">
                <a:latin typeface="Arial"/>
                <a:cs typeface="Arial"/>
              </a:rPr>
              <a:t>ANY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QUESTIONS?</a:t>
            </a:r>
            <a:endParaRPr sz="1400" dirty="0">
              <a:latin typeface="Arial"/>
              <a:cs typeface="Arial"/>
            </a:endParaRPr>
          </a:p>
          <a:p>
            <a:pPr marL="11430" algn="ctr">
              <a:lnSpc>
                <a:spcPct val="100000"/>
              </a:lnSpc>
              <a:spcBef>
                <a:spcPts val="50"/>
              </a:spcBef>
            </a:pPr>
            <a:r>
              <a:rPr lang="en-IN" sz="1400" spc="5" dirty="0">
                <a:latin typeface="Arial MT"/>
                <a:cs typeface="Arial MT"/>
                <a:hlinkClick r:id="rId2"/>
              </a:rPr>
              <a:t>mithil.nagaonkar01</a:t>
            </a:r>
            <a:r>
              <a:rPr sz="1400" spc="5" dirty="0">
                <a:latin typeface="Arial MT"/>
                <a:cs typeface="Arial MT"/>
                <a:hlinkClick r:id="rId2"/>
              </a:rPr>
              <a:t>@gmail.com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6447501" cy="432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0"/>
              </a:spcBef>
            </a:pPr>
            <a:r>
              <a:rPr spc="-165" dirty="0">
                <a:latin typeface="Comic Sans MS" panose="030F0702030302020204" pitchFamily="66" charset="0"/>
              </a:rPr>
              <a:t>T</a:t>
            </a:r>
            <a:r>
              <a:rPr lang="en-IN" spc="-229" dirty="0">
                <a:latin typeface="Comic Sans MS" panose="030F0702030302020204" pitchFamily="66" charset="0"/>
              </a:rPr>
              <a:t>hank</a:t>
            </a:r>
            <a:r>
              <a:rPr lang="en-IN" spc="-55" dirty="0">
                <a:latin typeface="Comic Sans MS" panose="030F0702030302020204" pitchFamily="66" charset="0"/>
              </a:rPr>
              <a:t> You</a:t>
            </a:r>
            <a:endParaRPr spc="-55" dirty="0">
              <a:latin typeface="Comic Sans MS" panose="030F0702030302020204" pitchFamily="66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3375" y="3095625"/>
            <a:ext cx="352425" cy="342900"/>
            <a:chOff x="4143375" y="3095625"/>
            <a:chExt cx="352425" cy="342900"/>
          </a:xfrm>
        </p:grpSpPr>
        <p:sp>
          <p:nvSpPr>
            <p:cNvPr id="12" name="object 12"/>
            <p:cNvSpPr/>
            <p:nvPr/>
          </p:nvSpPr>
          <p:spPr>
            <a:xfrm>
              <a:off x="4143375" y="3095625"/>
              <a:ext cx="352425" cy="342900"/>
            </a:xfrm>
            <a:custGeom>
              <a:avLst/>
              <a:gdLst/>
              <a:ahLst/>
              <a:cxnLst/>
              <a:rect l="l" t="t" r="r" b="b"/>
              <a:pathLst>
                <a:path w="352425" h="342900">
                  <a:moveTo>
                    <a:pt x="176022" y="0"/>
                  </a:moveTo>
                  <a:lnTo>
                    <a:pt x="108807" y="12874"/>
                  </a:lnTo>
                  <a:lnTo>
                    <a:pt x="51688" y="50037"/>
                  </a:lnTo>
                  <a:lnTo>
                    <a:pt x="13414" y="105933"/>
                  </a:lnTo>
                  <a:lnTo>
                    <a:pt x="0" y="171450"/>
                  </a:lnTo>
                  <a:lnTo>
                    <a:pt x="3415" y="205005"/>
                  </a:lnTo>
                  <a:lnTo>
                    <a:pt x="29628" y="266354"/>
                  </a:lnTo>
                  <a:lnTo>
                    <a:pt x="78581" y="314182"/>
                  </a:lnTo>
                  <a:lnTo>
                    <a:pt x="141557" y="339629"/>
                  </a:lnTo>
                  <a:lnTo>
                    <a:pt x="176022" y="342900"/>
                  </a:lnTo>
                  <a:lnTo>
                    <a:pt x="210706" y="339629"/>
                  </a:lnTo>
                  <a:lnTo>
                    <a:pt x="236759" y="331977"/>
                  </a:lnTo>
                  <a:lnTo>
                    <a:pt x="176022" y="331977"/>
                  </a:lnTo>
                  <a:lnTo>
                    <a:pt x="132193" y="326251"/>
                  </a:lnTo>
                  <a:lnTo>
                    <a:pt x="92813" y="310086"/>
                  </a:lnTo>
                  <a:lnTo>
                    <a:pt x="59451" y="285003"/>
                  </a:lnTo>
                  <a:lnTo>
                    <a:pt x="33678" y="252523"/>
                  </a:lnTo>
                  <a:lnTo>
                    <a:pt x="17063" y="214164"/>
                  </a:lnTo>
                  <a:lnTo>
                    <a:pt x="11175" y="171450"/>
                  </a:lnTo>
                  <a:lnTo>
                    <a:pt x="17063" y="128574"/>
                  </a:lnTo>
                  <a:lnTo>
                    <a:pt x="33678" y="90108"/>
                  </a:lnTo>
                  <a:lnTo>
                    <a:pt x="59451" y="57562"/>
                  </a:lnTo>
                  <a:lnTo>
                    <a:pt x="92813" y="32446"/>
                  </a:lnTo>
                  <a:lnTo>
                    <a:pt x="132193" y="16268"/>
                  </a:lnTo>
                  <a:lnTo>
                    <a:pt x="176022" y="10541"/>
                  </a:lnTo>
                  <a:lnTo>
                    <a:pt x="235590" y="10541"/>
                  </a:lnTo>
                  <a:lnTo>
                    <a:pt x="210706" y="3264"/>
                  </a:lnTo>
                  <a:lnTo>
                    <a:pt x="176022" y="0"/>
                  </a:lnTo>
                  <a:close/>
                </a:path>
                <a:path w="352425" h="342900">
                  <a:moveTo>
                    <a:pt x="235590" y="10541"/>
                  </a:moveTo>
                  <a:lnTo>
                    <a:pt x="176022" y="10541"/>
                  </a:lnTo>
                  <a:lnTo>
                    <a:pt x="220011" y="16268"/>
                  </a:lnTo>
                  <a:lnTo>
                    <a:pt x="259498" y="32446"/>
                  </a:lnTo>
                  <a:lnTo>
                    <a:pt x="292925" y="57562"/>
                  </a:lnTo>
                  <a:lnTo>
                    <a:pt x="318732" y="90108"/>
                  </a:lnTo>
                  <a:lnTo>
                    <a:pt x="335359" y="128574"/>
                  </a:lnTo>
                  <a:lnTo>
                    <a:pt x="341249" y="171450"/>
                  </a:lnTo>
                  <a:lnTo>
                    <a:pt x="335307" y="214164"/>
                  </a:lnTo>
                  <a:lnTo>
                    <a:pt x="318563" y="252523"/>
                  </a:lnTo>
                  <a:lnTo>
                    <a:pt x="292639" y="285003"/>
                  </a:lnTo>
                  <a:lnTo>
                    <a:pt x="259159" y="310086"/>
                  </a:lnTo>
                  <a:lnTo>
                    <a:pt x="219746" y="326251"/>
                  </a:lnTo>
                  <a:lnTo>
                    <a:pt x="176022" y="331977"/>
                  </a:lnTo>
                  <a:lnTo>
                    <a:pt x="236759" y="331977"/>
                  </a:lnTo>
                  <a:lnTo>
                    <a:pt x="273837" y="314182"/>
                  </a:lnTo>
                  <a:lnTo>
                    <a:pt x="322796" y="266354"/>
                  </a:lnTo>
                  <a:lnTo>
                    <a:pt x="349009" y="205005"/>
                  </a:lnTo>
                  <a:lnTo>
                    <a:pt x="352425" y="171450"/>
                  </a:lnTo>
                  <a:lnTo>
                    <a:pt x="349009" y="137888"/>
                  </a:lnTo>
                  <a:lnTo>
                    <a:pt x="322796" y="76384"/>
                  </a:lnTo>
                  <a:lnTo>
                    <a:pt x="273837" y="28557"/>
                  </a:lnTo>
                  <a:lnTo>
                    <a:pt x="243570" y="12874"/>
                  </a:lnTo>
                  <a:lnTo>
                    <a:pt x="235590" y="10541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9575" y="3171825"/>
              <a:ext cx="209550" cy="180975"/>
            </a:xfrm>
            <a:prstGeom prst="rect">
              <a:avLst/>
            </a:prstGeom>
          </p:spPr>
        </p:pic>
      </p:grpSp>
      <p:pic>
        <p:nvPicPr>
          <p:cNvPr id="14" name="object 14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1212" y="3067050"/>
            <a:ext cx="37147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2732087"/>
            <a:ext cx="477393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I</a:t>
            </a:r>
            <a:r>
              <a:rPr spc="130" dirty="0"/>
              <a:t>N</a:t>
            </a:r>
            <a:r>
              <a:rPr spc="-220" dirty="0"/>
              <a:t>T</a:t>
            </a:r>
            <a:r>
              <a:rPr spc="-260" dirty="0"/>
              <a:t>R</a:t>
            </a:r>
            <a:r>
              <a:rPr spc="15" dirty="0"/>
              <a:t>O</a:t>
            </a:r>
            <a:r>
              <a:rPr spc="60" dirty="0"/>
              <a:t>D</a:t>
            </a:r>
            <a:r>
              <a:rPr spc="75" dirty="0"/>
              <a:t>U</a:t>
            </a:r>
            <a:r>
              <a:rPr spc="-310" dirty="0"/>
              <a:t>C</a:t>
            </a:r>
            <a:r>
              <a:rPr spc="-290" dirty="0"/>
              <a:t>T</a:t>
            </a:r>
            <a:r>
              <a:rPr spc="-125" dirty="0"/>
              <a:t>I</a:t>
            </a:r>
            <a:r>
              <a:rPr spc="15" dirty="0"/>
              <a:t>O</a:t>
            </a:r>
            <a:r>
              <a:rPr spc="1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5340" y="1546859"/>
            <a:ext cx="902969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345" dirty="0">
                <a:solidFill>
                  <a:srgbClr val="181818"/>
                </a:solidFill>
                <a:latin typeface="Lucida Sans Unicode"/>
                <a:cs typeface="Lucida Sans Unicode"/>
              </a:rPr>
              <a:t>0</a:t>
            </a:r>
            <a:r>
              <a:rPr sz="6000" u="heavy" spc="-34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Lucida Sans Unicode"/>
                <a:cs typeface="Lucida Sans Unicode"/>
              </a:rPr>
              <a:t>1</a:t>
            </a:r>
            <a:endParaRPr sz="6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325" y="337475"/>
            <a:ext cx="1108075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latin typeface="Calibri"/>
                <a:cs typeface="Calibri"/>
              </a:rPr>
              <a:t>O</a:t>
            </a:r>
            <a:r>
              <a:rPr sz="1550" b="1" spc="10" dirty="0">
                <a:latin typeface="Calibri"/>
                <a:cs typeface="Calibri"/>
              </a:rPr>
              <a:t>v</a:t>
            </a:r>
            <a:r>
              <a:rPr sz="1550" b="1" spc="45" dirty="0">
                <a:latin typeface="Calibri"/>
                <a:cs typeface="Calibri"/>
              </a:rPr>
              <a:t>e</a:t>
            </a:r>
            <a:r>
              <a:rPr sz="1550" b="1" spc="-25" dirty="0">
                <a:latin typeface="Calibri"/>
                <a:cs typeface="Calibri"/>
              </a:rPr>
              <a:t>r</a:t>
            </a:r>
            <a:r>
              <a:rPr sz="1550" b="1" spc="10" dirty="0">
                <a:latin typeface="Calibri"/>
                <a:cs typeface="Calibri"/>
              </a:rPr>
              <a:t>v</a:t>
            </a:r>
            <a:r>
              <a:rPr sz="1550" b="1" spc="-10" dirty="0">
                <a:latin typeface="Calibri"/>
                <a:cs typeface="Calibri"/>
              </a:rPr>
              <a:t>i</a:t>
            </a:r>
            <a:r>
              <a:rPr sz="1550" b="1" spc="45" dirty="0">
                <a:latin typeface="Calibri"/>
                <a:cs typeface="Calibri"/>
              </a:rPr>
              <a:t>e</a:t>
            </a:r>
            <a:r>
              <a:rPr sz="1550" b="1" spc="40" dirty="0">
                <a:latin typeface="Calibri"/>
                <a:cs typeface="Calibri"/>
              </a:rPr>
              <a:t>w</a:t>
            </a:r>
            <a:r>
              <a:rPr sz="1550" b="1" spc="5" dirty="0">
                <a:latin typeface="Calibri"/>
                <a:cs typeface="Calibri"/>
              </a:rPr>
              <a:t>: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325" y="559625"/>
            <a:ext cx="7964170" cy="3746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6285" marR="9525" indent="-286385">
              <a:lnSpc>
                <a:spcPct val="116199"/>
              </a:lnSpc>
              <a:spcBef>
                <a:spcPts val="95"/>
              </a:spcBef>
              <a:buSzPct val="8571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Healthcare professionals often rely on various diagnostic tests and biomarkers to assess an individual's health status and diagnose diseases. In this scenario, we have access to a dataset containing multiple health-related attributes such as cholesterol levels, blood cell counts, hormone levels, and other physiological measurements. The dataset also includes information on whether the individual has been diagnosed with a specific disease or not.</a:t>
            </a:r>
            <a:r>
              <a:rPr sz="1600" spc="15" dirty="0">
                <a:solidFill>
                  <a:srgbClr val="181818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81818"/>
              </a:buClr>
              <a:buFont typeface="Wingdings"/>
              <a:buChar char=""/>
            </a:pP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81818"/>
              </a:buClr>
            </a:pPr>
            <a:r>
              <a:rPr lang="en-US" sz="155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:</a:t>
            </a:r>
          </a:p>
          <a:p>
            <a:pPr>
              <a:lnSpc>
                <a:spcPct val="100000"/>
              </a:lnSpc>
              <a:buClr>
                <a:srgbClr val="181818"/>
              </a:buClr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		Healthcare professionals often rely on various diagnostic tests and biomarkers 		to assess an individual's health status and diagnose diseases. In this 				scenario, we have access to a dataset containing multiple health-related 			attributes such as cholesterol levels, blood cell counts, hormone levels, and 			other physiological measurements. The dataset also includes information on 		whether the individual has been diagnosed with a specific disease or not.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905" y="2582544"/>
            <a:ext cx="7533005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80" dirty="0"/>
              <a:t>D</a:t>
            </a:r>
            <a:r>
              <a:rPr spc="-195" dirty="0"/>
              <a:t>A</a:t>
            </a:r>
            <a:r>
              <a:rPr spc="-315" dirty="0"/>
              <a:t>T</a:t>
            </a:r>
            <a:r>
              <a:rPr spc="-380" dirty="0"/>
              <a:t>A</a:t>
            </a:r>
            <a:r>
              <a:rPr spc="-75" dirty="0"/>
              <a:t>SET</a:t>
            </a:r>
            <a:r>
              <a:rPr spc="-325" dirty="0"/>
              <a:t> </a:t>
            </a:r>
            <a:r>
              <a:rPr spc="185" dirty="0"/>
              <a:t>&amp;</a:t>
            </a:r>
            <a:r>
              <a:rPr spc="-305" dirty="0"/>
              <a:t> </a:t>
            </a:r>
            <a:r>
              <a:rPr spc="-50" dirty="0"/>
              <a:t>DES</a:t>
            </a:r>
            <a:r>
              <a:rPr spc="-85" dirty="0"/>
              <a:t>C</a:t>
            </a:r>
            <a:r>
              <a:rPr spc="-90" dirty="0"/>
              <a:t>R</a:t>
            </a:r>
            <a:r>
              <a:rPr spc="-20" dirty="0"/>
              <a:t>I</a:t>
            </a:r>
            <a:r>
              <a:rPr spc="229" dirty="0"/>
              <a:t>P</a:t>
            </a:r>
            <a:r>
              <a:rPr spc="-290" dirty="0"/>
              <a:t>T</a:t>
            </a:r>
            <a:r>
              <a:rPr spc="-125" dirty="0"/>
              <a:t>I</a:t>
            </a:r>
            <a:r>
              <a:rPr spc="20" dirty="0"/>
              <a:t>O</a:t>
            </a:r>
            <a:r>
              <a:rPr spc="1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5340" y="1333753"/>
            <a:ext cx="902969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345" dirty="0">
                <a:solidFill>
                  <a:srgbClr val="181818"/>
                </a:solidFill>
                <a:latin typeface="Lucida Sans Unicode"/>
                <a:cs typeface="Lucida Sans Unicode"/>
              </a:rPr>
              <a:t>0</a:t>
            </a:r>
            <a:r>
              <a:rPr sz="6000" u="heavy" spc="-34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Lucida Sans Unicode"/>
                <a:cs typeface="Lucida Sans Unicode"/>
              </a:rPr>
              <a:t>2</a:t>
            </a:r>
            <a:endParaRPr sz="6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6401DE-9231-4052-2B8E-52B5B15B584E}"/>
              </a:ext>
            </a:extLst>
          </p:cNvPr>
          <p:cNvSpPr txBox="1"/>
          <p:nvPr/>
        </p:nvSpPr>
        <p:spPr>
          <a:xfrm>
            <a:off x="457200" y="190329"/>
            <a:ext cx="8382000" cy="4762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dirty="0">
                <a:solidFill>
                  <a:srgbClr val="000000"/>
                </a:solidFill>
                <a:effectLst/>
                <a:latin typeface="Helvetica Neue"/>
              </a:rPr>
              <a:t>The dataset consists of the following attributes: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Cholesterol: Level of cholesterol in the blood (mg/dL)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Haemoglobin: Protein in red blood cells carrying oxygen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Platelets: Blood cells aiding in clotting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White Blood Cells (WBC): Immune system cells fighting infections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Red Blood Cells (RBC): Cells carrying oxygen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Haematocrit: Percentage of blood volume occupied by RBC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Mean Corpuscular Volume (MCV): Average volume of RBC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Mean Corpuscular Haemoglobin (MCH): Average amount of haemoglobin in RBC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Mean Corpuscular Haemoglobin Concentration (MCHC): Average concentration of haemoglobin in RBC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Insulin: Hormone regulating blood sugar levels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BMI (Body Mass Index): Measure of body fat based on height and weight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Systolic Blood Pressure (SBP): Pressure in arteries during heartbeats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Diastolic Blood Pressure (DBP): Pressure in arteries at rest between beats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Triglycerides: Type of fat found in blood (mg/dL)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HbA1c (Glycated Haemoglobin): Measure of average blood sugar levels over past 2-3 months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LDL (Low-Density Lipoprotein) Cholesterol: "Bad" cholesterol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HDL (High-Density Lipoprotein) Cholesterol: "Good" cholesterol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ALT (Alanine Aminotransferase): Liver enzyme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AST (Aspartate Aminotransferase): Enzyme found in liver and heart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Heart Rate: Number of heartbeats per minute (bpm)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Creatinine: Waste product produced by muscles and filtered by kidneys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Troponin: Protein released into bloodstream during heart muscle damage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C-reactive Protein (CRP): Marker of inflammation in the body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Helvetica Neue"/>
              </a:rPr>
              <a:t>Disease: Binary indicator (1: Diseased, 0: Non-diseased)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905" y="2582544"/>
            <a:ext cx="7533005" cy="4328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100" dirty="0"/>
              <a:t>Questions &amp; Answers 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4125340" y="1333753"/>
            <a:ext cx="902969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345" dirty="0">
                <a:solidFill>
                  <a:srgbClr val="181818"/>
                </a:solidFill>
                <a:latin typeface="Lucida Sans Unicode"/>
                <a:cs typeface="Lucida Sans Unicode"/>
              </a:rPr>
              <a:t>0</a:t>
            </a:r>
            <a:r>
              <a:rPr lang="en-US" sz="6000" u="sng" spc="-345" dirty="0">
                <a:solidFill>
                  <a:srgbClr val="181818"/>
                </a:solidFill>
                <a:latin typeface="Lucida Sans Unicode"/>
                <a:cs typeface="Lucida Sans Unicode"/>
              </a:rPr>
              <a:t>3</a:t>
            </a:r>
            <a:endParaRPr sz="6000" u="sng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84534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882" y="163131"/>
            <a:ext cx="72139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Q1.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solidFill>
                  <a:schemeClr val="bg1"/>
                </a:solidFill>
                <a:latin typeface="Consolas"/>
                <a:cs typeface="Consolas"/>
              </a:rPr>
              <a:t>Write</a:t>
            </a:r>
            <a:r>
              <a:rPr sz="1800" b="1" spc="3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5" dirty="0">
                <a:solidFill>
                  <a:schemeClr val="bg1"/>
                </a:solidFill>
                <a:latin typeface="Consolas"/>
                <a:cs typeface="Consolas"/>
              </a:rPr>
              <a:t>code</a:t>
            </a:r>
            <a:r>
              <a:rPr sz="1800" b="1" spc="-4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nsolas"/>
                <a:cs typeface="Consolas"/>
              </a:rPr>
              <a:t>check</a:t>
            </a:r>
            <a:r>
              <a:rPr sz="1800" b="1" spc="-45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5" dirty="0">
                <a:solidFill>
                  <a:schemeClr val="bg1"/>
                </a:solidFill>
                <a:latin typeface="Consolas"/>
                <a:cs typeface="Consolas"/>
              </a:rPr>
              <a:t>NULL</a:t>
            </a:r>
            <a:r>
              <a:rPr sz="1800" b="1" spc="-4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Consolas"/>
                <a:cs typeface="Consolas"/>
              </a:rPr>
              <a:t>values</a:t>
            </a:r>
            <a:r>
              <a:rPr lang="en-US" sz="1800" b="1" spc="-10" dirty="0">
                <a:solidFill>
                  <a:schemeClr val="bg1"/>
                </a:solidFill>
                <a:latin typeface="Consolas"/>
                <a:cs typeface="Consolas"/>
              </a:rPr>
              <a:t> and duplicate values</a:t>
            </a:r>
            <a:endParaRPr sz="1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786CB-C586-9DED-143B-176DA722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2" y="666750"/>
            <a:ext cx="3784918" cy="4007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975EB-C065-A58A-01CE-466E3E762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666750"/>
            <a:ext cx="3429000" cy="40046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135</TotalTime>
  <Words>954</Words>
  <Application>Microsoft Office PowerPoint</Application>
  <PresentationFormat>On-screen Show (16:9)</PresentationFormat>
  <Paragraphs>124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MT</vt:lpstr>
      <vt:lpstr>Calibri</vt:lpstr>
      <vt:lpstr>Comic Sans MS</vt:lpstr>
      <vt:lpstr>Consolas</vt:lpstr>
      <vt:lpstr>Helvetica Neue</vt:lpstr>
      <vt:lpstr>Lucida Sans Unicode</vt:lpstr>
      <vt:lpstr>Tw Cen MT</vt:lpstr>
      <vt:lpstr>Wingdings</vt:lpstr>
      <vt:lpstr>Circuit</vt:lpstr>
      <vt:lpstr>TABLE OF CONTENTS</vt:lpstr>
      <vt:lpstr>PROJECT ~ 1</vt:lpstr>
      <vt:lpstr>TABLE OF CONTENTS</vt:lpstr>
      <vt:lpstr>INTRODUCTION</vt:lpstr>
      <vt:lpstr>Overview:</vt:lpstr>
      <vt:lpstr>DATASET &amp; DESCRIPTION</vt:lpstr>
      <vt:lpstr>PowerPoint Presentation</vt:lpstr>
      <vt:lpstr>Questions &amp;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OUTCOMES</vt:lpstr>
      <vt:lpstr>Data Quality AssuranceData Cleaning</vt:lpstr>
      <vt:lpstr>PowerPoint Presentation</vt:lpstr>
      <vt:lpstr>PowerPoint Presentation</vt:lpstr>
      <vt:lpstr>Observation 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~ 1</dc:title>
  <dc:creator>Tushar Nagaonkar</dc:creator>
  <cp:lastModifiedBy>Tushar Nagaonkar</cp:lastModifiedBy>
  <cp:revision>2</cp:revision>
  <dcterms:created xsi:type="dcterms:W3CDTF">2024-03-26T06:44:25Z</dcterms:created>
  <dcterms:modified xsi:type="dcterms:W3CDTF">2024-05-17T07:03:56Z</dcterms:modified>
</cp:coreProperties>
</file>