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58" r:id="rId4"/>
    <p:sldId id="259" r:id="rId5"/>
    <p:sldId id="283" r:id="rId6"/>
    <p:sldId id="260" r:id="rId7"/>
    <p:sldId id="264" r:id="rId8"/>
    <p:sldId id="261" r:id="rId9"/>
    <p:sldId id="295" r:id="rId10"/>
    <p:sldId id="263" r:id="rId11"/>
    <p:sldId id="284" r:id="rId12"/>
    <p:sldId id="274" r:id="rId13"/>
    <p:sldId id="275" r:id="rId14"/>
    <p:sldId id="276" r:id="rId15"/>
    <p:sldId id="277" r:id="rId16"/>
    <p:sldId id="278" r:id="rId17"/>
    <p:sldId id="285" r:id="rId18"/>
    <p:sldId id="286" r:id="rId19"/>
    <p:sldId id="282" r:id="rId20"/>
    <p:sldId id="288" r:id="rId21"/>
    <p:sldId id="296" r:id="rId22"/>
    <p:sldId id="287" r:id="rId23"/>
    <p:sldId id="289" r:id="rId24"/>
    <p:sldId id="290" r:id="rId25"/>
    <p:sldId id="291" r:id="rId26"/>
    <p:sldId id="293" r:id="rId27"/>
    <p:sldId id="294" r:id="rId28"/>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71AC9B25-312F-45FA-A17E-9DCE864E5929}" type="datetimeFigureOut">
              <a:rPr lang="en-IN" smtClean="0"/>
              <a:t>26-03-2024</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FDF7606D-B8B3-4A80-9FEF-4E910353FD7A}" type="slidenum">
              <a:rPr lang="en-IN" smtClean="0"/>
              <a:t>‹#›</a:t>
            </a:fld>
            <a:endParaRPr lang="en-IN"/>
          </a:p>
        </p:txBody>
      </p:sp>
    </p:spTree>
    <p:extLst>
      <p:ext uri="{BB962C8B-B14F-4D97-AF65-F5344CB8AC3E}">
        <p14:creationId xmlns:p14="http://schemas.microsoft.com/office/powerpoint/2010/main" val="281886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DF7606D-B8B3-4A80-9FEF-4E910353FD7A}" type="slidenum">
              <a:rPr lang="en-IN" smtClean="0"/>
              <a:t>13</a:t>
            </a:fld>
            <a:endParaRPr lang="en-IN"/>
          </a:p>
        </p:txBody>
      </p:sp>
    </p:spTree>
    <p:extLst>
      <p:ext uri="{BB962C8B-B14F-4D97-AF65-F5344CB8AC3E}">
        <p14:creationId xmlns:p14="http://schemas.microsoft.com/office/powerpoint/2010/main" val="19117381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5143500"/>
          </a:xfrm>
          <a:prstGeom prst="rect">
            <a:avLst/>
          </a:prstGeom>
        </p:spPr>
      </p:pic>
      <p:sp>
        <p:nvSpPr>
          <p:cNvPr id="2" name="Holder 2"/>
          <p:cNvSpPr>
            <a:spLocks noGrp="1"/>
          </p:cNvSpPr>
          <p:nvPr>
            <p:ph type="ctrTitle"/>
          </p:nvPr>
        </p:nvSpPr>
        <p:spPr>
          <a:xfrm>
            <a:off x="3116833" y="1501203"/>
            <a:ext cx="2910332" cy="632460"/>
          </a:xfrm>
          <a:prstGeom prst="rect">
            <a:avLst/>
          </a:prstGeom>
        </p:spPr>
        <p:txBody>
          <a:bodyPr wrap="square" lIns="0" tIns="0" rIns="0" bIns="0">
            <a:spAutoFit/>
          </a:bodyPr>
          <a:lstStyle>
            <a:lvl1pPr>
              <a:defRPr sz="3950" b="0" i="0">
                <a:solidFill>
                  <a:srgbClr val="181818"/>
                </a:solidFill>
                <a:latin typeface="Lucida Sans Unicode"/>
                <a:cs typeface="Lucida Sans Unicode"/>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5143500"/>
          </a:xfrm>
          <a:prstGeom prst="rect">
            <a:avLst/>
          </a:prstGeom>
        </p:spPr>
      </p:pic>
      <p:sp>
        <p:nvSpPr>
          <p:cNvPr id="2" name="Holder 2"/>
          <p:cNvSpPr>
            <a:spLocks noGrp="1"/>
          </p:cNvSpPr>
          <p:nvPr>
            <p:ph type="title"/>
          </p:nvPr>
        </p:nvSpPr>
        <p:spPr/>
        <p:txBody>
          <a:bodyPr lIns="0" tIns="0" rIns="0" bIns="0"/>
          <a:lstStyle>
            <a:lvl1pPr>
              <a:defRPr sz="5000" b="0" i="0">
                <a:solidFill>
                  <a:srgbClr val="181818"/>
                </a:solidFill>
                <a:latin typeface="Lucida Sans Unicode"/>
                <a:cs typeface="Lucida Sans Unicode"/>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181818"/>
                </a:solidFill>
                <a:latin typeface="Lucida Sans Unicode"/>
                <a:cs typeface="Lucida Sans Unicode"/>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5143500"/>
          </a:xfrm>
          <a:prstGeom prst="rect">
            <a:avLst/>
          </a:prstGeom>
        </p:spPr>
      </p:pic>
      <p:pic>
        <p:nvPicPr>
          <p:cNvPr id="17" name="bg object 17"/>
          <p:cNvPicPr/>
          <p:nvPr/>
        </p:nvPicPr>
        <p:blipFill>
          <a:blip r:embed="rId3" cstate="print"/>
          <a:stretch>
            <a:fillRect/>
          </a:stretch>
        </p:blipFill>
        <p:spPr>
          <a:xfrm>
            <a:off x="1323975" y="0"/>
            <a:ext cx="1905000" cy="714375"/>
          </a:xfrm>
          <a:prstGeom prst="rect">
            <a:avLst/>
          </a:prstGeom>
        </p:spPr>
      </p:pic>
      <p:pic>
        <p:nvPicPr>
          <p:cNvPr id="18" name="bg object 18"/>
          <p:cNvPicPr/>
          <p:nvPr/>
        </p:nvPicPr>
        <p:blipFill>
          <a:blip r:embed="rId4" cstate="print"/>
          <a:stretch>
            <a:fillRect/>
          </a:stretch>
        </p:blipFill>
        <p:spPr>
          <a:xfrm>
            <a:off x="3981450" y="4505325"/>
            <a:ext cx="1181100" cy="638174"/>
          </a:xfrm>
          <a:prstGeom prst="rect">
            <a:avLst/>
          </a:prstGeom>
        </p:spPr>
      </p:pic>
      <p:pic>
        <p:nvPicPr>
          <p:cNvPr id="19" name="bg object 19"/>
          <p:cNvPicPr/>
          <p:nvPr/>
        </p:nvPicPr>
        <p:blipFill>
          <a:blip r:embed="rId5" cstate="print"/>
          <a:stretch>
            <a:fillRect/>
          </a:stretch>
        </p:blipFill>
        <p:spPr>
          <a:xfrm>
            <a:off x="7229475" y="0"/>
            <a:ext cx="1914525" cy="1304925"/>
          </a:xfrm>
          <a:prstGeom prst="rect">
            <a:avLst/>
          </a:prstGeom>
        </p:spPr>
      </p:pic>
      <p:pic>
        <p:nvPicPr>
          <p:cNvPr id="20" name="bg object 20"/>
          <p:cNvPicPr/>
          <p:nvPr/>
        </p:nvPicPr>
        <p:blipFill>
          <a:blip r:embed="rId6" cstate="print"/>
          <a:stretch>
            <a:fillRect/>
          </a:stretch>
        </p:blipFill>
        <p:spPr>
          <a:xfrm>
            <a:off x="7924800" y="2705100"/>
            <a:ext cx="1219200" cy="1857375"/>
          </a:xfrm>
          <a:prstGeom prst="rect">
            <a:avLst/>
          </a:prstGeom>
        </p:spPr>
      </p:pic>
      <p:pic>
        <p:nvPicPr>
          <p:cNvPr id="21" name="bg object 21"/>
          <p:cNvPicPr/>
          <p:nvPr/>
        </p:nvPicPr>
        <p:blipFill>
          <a:blip r:embed="rId7" cstate="print"/>
          <a:stretch>
            <a:fillRect/>
          </a:stretch>
        </p:blipFill>
        <p:spPr>
          <a:xfrm>
            <a:off x="0" y="1628775"/>
            <a:ext cx="666749" cy="1143000"/>
          </a:xfrm>
          <a:prstGeom prst="rect">
            <a:avLst/>
          </a:prstGeom>
        </p:spPr>
      </p:pic>
      <p:pic>
        <p:nvPicPr>
          <p:cNvPr id="22" name="bg object 22"/>
          <p:cNvPicPr/>
          <p:nvPr/>
        </p:nvPicPr>
        <p:blipFill>
          <a:blip r:embed="rId8" cstate="print"/>
          <a:stretch>
            <a:fillRect/>
          </a:stretch>
        </p:blipFill>
        <p:spPr>
          <a:xfrm>
            <a:off x="466725" y="4152900"/>
            <a:ext cx="1866900" cy="990599"/>
          </a:xfrm>
          <a:prstGeom prst="rect">
            <a:avLst/>
          </a:prstGeom>
        </p:spPr>
      </p:pic>
      <p:sp>
        <p:nvSpPr>
          <p:cNvPr id="2" name="Holder 2"/>
          <p:cNvSpPr>
            <a:spLocks noGrp="1"/>
          </p:cNvSpPr>
          <p:nvPr>
            <p:ph type="title"/>
          </p:nvPr>
        </p:nvSpPr>
        <p:spPr/>
        <p:txBody>
          <a:bodyPr lIns="0" tIns="0" rIns="0" bIns="0"/>
          <a:lstStyle>
            <a:lvl1pPr>
              <a:defRPr sz="5000" b="0" i="0">
                <a:solidFill>
                  <a:srgbClr val="181818"/>
                </a:solidFill>
                <a:latin typeface="Lucida Sans Unicode"/>
                <a:cs typeface="Lucida Sans Unicode"/>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5143500"/>
          </a:xfrm>
          <a:prstGeom prst="rect">
            <a:avLst/>
          </a:prstGeom>
        </p:spPr>
      </p:pic>
      <p:pic>
        <p:nvPicPr>
          <p:cNvPr id="17" name="bg object 17"/>
          <p:cNvPicPr/>
          <p:nvPr/>
        </p:nvPicPr>
        <p:blipFill>
          <a:blip r:embed="rId8" cstate="print"/>
          <a:stretch>
            <a:fillRect/>
          </a:stretch>
        </p:blipFill>
        <p:spPr>
          <a:xfrm>
            <a:off x="1866900" y="4714875"/>
            <a:ext cx="685800" cy="428624"/>
          </a:xfrm>
          <a:prstGeom prst="rect">
            <a:avLst/>
          </a:prstGeom>
        </p:spPr>
      </p:pic>
      <p:pic>
        <p:nvPicPr>
          <p:cNvPr id="18" name="bg object 18"/>
          <p:cNvPicPr/>
          <p:nvPr/>
        </p:nvPicPr>
        <p:blipFill>
          <a:blip r:embed="rId9" cstate="print"/>
          <a:stretch>
            <a:fillRect/>
          </a:stretch>
        </p:blipFill>
        <p:spPr>
          <a:xfrm>
            <a:off x="7686675" y="3810000"/>
            <a:ext cx="1143000" cy="1114425"/>
          </a:xfrm>
          <a:prstGeom prst="rect">
            <a:avLst/>
          </a:prstGeom>
        </p:spPr>
      </p:pic>
      <p:pic>
        <p:nvPicPr>
          <p:cNvPr id="19" name="bg object 19"/>
          <p:cNvPicPr/>
          <p:nvPr/>
        </p:nvPicPr>
        <p:blipFill>
          <a:blip r:embed="rId10" cstate="print"/>
          <a:stretch>
            <a:fillRect/>
          </a:stretch>
        </p:blipFill>
        <p:spPr>
          <a:xfrm>
            <a:off x="0" y="342900"/>
            <a:ext cx="247649" cy="1123950"/>
          </a:xfrm>
          <a:prstGeom prst="rect">
            <a:avLst/>
          </a:prstGeom>
        </p:spPr>
      </p:pic>
      <p:pic>
        <p:nvPicPr>
          <p:cNvPr id="20" name="bg object 20"/>
          <p:cNvPicPr/>
          <p:nvPr/>
        </p:nvPicPr>
        <p:blipFill>
          <a:blip r:embed="rId11" cstate="print"/>
          <a:stretch>
            <a:fillRect/>
          </a:stretch>
        </p:blipFill>
        <p:spPr>
          <a:xfrm>
            <a:off x="0" y="2914650"/>
            <a:ext cx="676274" cy="1114425"/>
          </a:xfrm>
          <a:prstGeom prst="rect">
            <a:avLst/>
          </a:prstGeom>
        </p:spPr>
      </p:pic>
      <p:pic>
        <p:nvPicPr>
          <p:cNvPr id="21" name="bg object 21"/>
          <p:cNvPicPr/>
          <p:nvPr/>
        </p:nvPicPr>
        <p:blipFill>
          <a:blip r:embed="rId12" cstate="print"/>
          <a:stretch>
            <a:fillRect/>
          </a:stretch>
        </p:blipFill>
        <p:spPr>
          <a:xfrm>
            <a:off x="8562975" y="1381125"/>
            <a:ext cx="581025" cy="685800"/>
          </a:xfrm>
          <a:prstGeom prst="rect">
            <a:avLst/>
          </a:prstGeom>
        </p:spPr>
      </p:pic>
      <p:pic>
        <p:nvPicPr>
          <p:cNvPr id="22" name="bg object 22"/>
          <p:cNvPicPr/>
          <p:nvPr/>
        </p:nvPicPr>
        <p:blipFill>
          <a:blip r:embed="rId13" cstate="print"/>
          <a:stretch>
            <a:fillRect/>
          </a:stretch>
        </p:blipFill>
        <p:spPr>
          <a:xfrm>
            <a:off x="6562725" y="0"/>
            <a:ext cx="1123950" cy="400050"/>
          </a:xfrm>
          <a:prstGeom prst="rect">
            <a:avLst/>
          </a:prstGeom>
        </p:spPr>
      </p:pic>
      <p:sp>
        <p:nvSpPr>
          <p:cNvPr id="2" name="Holder 2"/>
          <p:cNvSpPr>
            <a:spLocks noGrp="1"/>
          </p:cNvSpPr>
          <p:nvPr>
            <p:ph type="title"/>
          </p:nvPr>
        </p:nvSpPr>
        <p:spPr>
          <a:xfrm>
            <a:off x="3327654" y="1234122"/>
            <a:ext cx="2488691" cy="792480"/>
          </a:xfrm>
          <a:prstGeom prst="rect">
            <a:avLst/>
          </a:prstGeom>
        </p:spPr>
        <p:txBody>
          <a:bodyPr wrap="square" lIns="0" tIns="0" rIns="0" bIns="0">
            <a:spAutoFit/>
          </a:bodyPr>
          <a:lstStyle>
            <a:lvl1pPr>
              <a:defRPr sz="5000" b="0" i="0">
                <a:solidFill>
                  <a:srgbClr val="181818"/>
                </a:solidFill>
                <a:latin typeface="Lucida Sans Unicode"/>
                <a:cs typeface="Lucida Sans Unicode"/>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3/26/2024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object 8"/>
          <p:cNvSpPr txBox="1"/>
          <p:nvPr/>
        </p:nvSpPr>
        <p:spPr>
          <a:xfrm>
            <a:off x="2209800" y="2354897"/>
            <a:ext cx="4952999" cy="1200329"/>
          </a:xfrm>
          <a:prstGeom prst="rect">
            <a:avLst/>
          </a:prstGeom>
        </p:spPr>
        <p:txBody>
          <a:bodyPr vert="horz" wrap="square" lIns="0" tIns="82550" rIns="0" bIns="0" rtlCol="0">
            <a:spAutoFit/>
          </a:bodyPr>
          <a:lstStyle/>
          <a:p>
            <a:pPr marL="708025" marR="5080" indent="-695960" algn="ctr">
              <a:lnSpc>
                <a:spcPts val="4290"/>
              </a:lnSpc>
              <a:spcBef>
                <a:spcPts val="650"/>
              </a:spcBef>
            </a:pPr>
            <a:r>
              <a:rPr lang="en-IN" sz="3950" spc="-70" dirty="0">
                <a:solidFill>
                  <a:srgbClr val="181818"/>
                </a:solidFill>
                <a:latin typeface="Lucida Sans Unicode"/>
                <a:cs typeface="Lucida Sans Unicode"/>
              </a:rPr>
              <a:t>Customer Churn Prediction</a:t>
            </a:r>
            <a:endParaRPr sz="3950" dirty="0">
              <a:latin typeface="Lucida Sans Unicode"/>
              <a:cs typeface="Lucida Sans Unicode"/>
            </a:endParaRPr>
          </a:p>
        </p:txBody>
      </p:sp>
      <p:sp>
        <p:nvSpPr>
          <p:cNvPr id="12" name="object 12"/>
          <p:cNvSpPr txBox="1">
            <a:spLocks noGrp="1"/>
          </p:cNvSpPr>
          <p:nvPr>
            <p:ph type="ctrTitle"/>
          </p:nvPr>
        </p:nvSpPr>
        <p:spPr>
          <a:prstGeom prst="rect">
            <a:avLst/>
          </a:prstGeom>
        </p:spPr>
        <p:txBody>
          <a:bodyPr vert="horz" wrap="square" lIns="0" tIns="16510" rIns="0" bIns="0" rtlCol="0">
            <a:spAutoFit/>
          </a:bodyPr>
          <a:lstStyle/>
          <a:p>
            <a:pPr marL="15240">
              <a:lnSpc>
                <a:spcPct val="100000"/>
              </a:lnSpc>
              <a:spcBef>
                <a:spcPts val="130"/>
              </a:spcBef>
            </a:pPr>
            <a:r>
              <a:rPr spc="75" dirty="0"/>
              <a:t>P</a:t>
            </a:r>
            <a:r>
              <a:rPr spc="110" dirty="0"/>
              <a:t>R</a:t>
            </a:r>
            <a:r>
              <a:rPr spc="5" dirty="0"/>
              <a:t>O</a:t>
            </a:r>
            <a:r>
              <a:rPr spc="-40" dirty="0"/>
              <a:t>J</a:t>
            </a:r>
            <a:r>
              <a:rPr spc="-110" dirty="0"/>
              <a:t>E</a:t>
            </a:r>
            <a:r>
              <a:rPr spc="-265" dirty="0"/>
              <a:t>C</a:t>
            </a:r>
            <a:r>
              <a:rPr spc="-295" dirty="0"/>
              <a:t>T</a:t>
            </a:r>
            <a:r>
              <a:rPr spc="-80" dirty="0"/>
              <a:t> </a:t>
            </a:r>
            <a:r>
              <a:rPr spc="-225" dirty="0"/>
              <a:t>~</a:t>
            </a:r>
            <a:r>
              <a:rPr spc="-150" dirty="0"/>
              <a:t> </a:t>
            </a:r>
            <a:r>
              <a:rPr spc="-225" dirty="0"/>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object 2"/>
          <p:cNvSpPr txBox="1"/>
          <p:nvPr/>
        </p:nvSpPr>
        <p:spPr>
          <a:xfrm>
            <a:off x="304800" y="582989"/>
            <a:ext cx="4654550" cy="300355"/>
          </a:xfrm>
          <a:prstGeom prst="rect">
            <a:avLst/>
          </a:prstGeom>
        </p:spPr>
        <p:txBody>
          <a:bodyPr vert="horz" wrap="square" lIns="0" tIns="12700" rIns="0" bIns="0" rtlCol="0">
            <a:spAutoFit/>
          </a:bodyPr>
          <a:lstStyle/>
          <a:p>
            <a:pPr marL="12700">
              <a:lnSpc>
                <a:spcPct val="100000"/>
              </a:lnSpc>
              <a:spcBef>
                <a:spcPts val="100"/>
              </a:spcBef>
            </a:pPr>
            <a:r>
              <a:rPr sz="1800" spc="-15" dirty="0">
                <a:latin typeface="Consolas"/>
                <a:cs typeface="Consolas"/>
              </a:rPr>
              <a:t>Write</a:t>
            </a:r>
            <a:r>
              <a:rPr sz="1800" spc="30" dirty="0">
                <a:latin typeface="Consolas"/>
                <a:cs typeface="Consolas"/>
              </a:rPr>
              <a:t> </a:t>
            </a:r>
            <a:r>
              <a:rPr sz="1800" dirty="0">
                <a:latin typeface="Consolas"/>
                <a:cs typeface="Consolas"/>
              </a:rPr>
              <a:t>a</a:t>
            </a:r>
            <a:r>
              <a:rPr sz="1800" spc="-45" dirty="0">
                <a:latin typeface="Consolas"/>
                <a:cs typeface="Consolas"/>
              </a:rPr>
              <a:t> </a:t>
            </a:r>
            <a:r>
              <a:rPr sz="1800" spc="5" dirty="0">
                <a:latin typeface="Consolas"/>
                <a:cs typeface="Consolas"/>
              </a:rPr>
              <a:t>code</a:t>
            </a:r>
            <a:r>
              <a:rPr sz="1800" spc="-40" dirty="0">
                <a:latin typeface="Consolas"/>
                <a:cs typeface="Consolas"/>
              </a:rPr>
              <a:t> </a:t>
            </a:r>
            <a:r>
              <a:rPr sz="1800" spc="-10" dirty="0">
                <a:latin typeface="Consolas"/>
                <a:cs typeface="Consolas"/>
              </a:rPr>
              <a:t>to</a:t>
            </a:r>
            <a:r>
              <a:rPr sz="1800" spc="-45" dirty="0">
                <a:latin typeface="Consolas"/>
                <a:cs typeface="Consolas"/>
              </a:rPr>
              <a:t> </a:t>
            </a:r>
            <a:r>
              <a:rPr sz="1800" dirty="0">
                <a:latin typeface="Consolas"/>
                <a:cs typeface="Consolas"/>
              </a:rPr>
              <a:t>check</a:t>
            </a:r>
            <a:r>
              <a:rPr sz="1800" spc="-45" dirty="0">
                <a:latin typeface="Consolas"/>
                <a:cs typeface="Consolas"/>
              </a:rPr>
              <a:t> </a:t>
            </a:r>
            <a:r>
              <a:rPr sz="1800" spc="5" dirty="0">
                <a:latin typeface="Consolas"/>
                <a:cs typeface="Consolas"/>
              </a:rPr>
              <a:t>NULL</a:t>
            </a:r>
            <a:r>
              <a:rPr sz="1800" spc="-40" dirty="0">
                <a:latin typeface="Consolas"/>
                <a:cs typeface="Consolas"/>
              </a:rPr>
              <a:t> </a:t>
            </a:r>
            <a:r>
              <a:rPr sz="1800" spc="-10" dirty="0">
                <a:latin typeface="Consolas"/>
                <a:cs typeface="Consolas"/>
              </a:rPr>
              <a:t>values</a:t>
            </a:r>
            <a:endParaRPr sz="1800" dirty="0">
              <a:latin typeface="Consolas"/>
              <a:cs typeface="Consolas"/>
            </a:endParaRPr>
          </a:p>
        </p:txBody>
      </p:sp>
      <p:pic>
        <p:nvPicPr>
          <p:cNvPr id="6" name="Picture 5">
            <a:extLst>
              <a:ext uri="{FF2B5EF4-FFF2-40B4-BE49-F238E27FC236}">
                <a16:creationId xmlns:a16="http://schemas.microsoft.com/office/drawing/2014/main" id="{27CFC7CC-AE34-BBFC-787A-C3A83A567776}"/>
              </a:ext>
            </a:extLst>
          </p:cNvPr>
          <p:cNvPicPr>
            <a:picLocks noChangeAspect="1"/>
          </p:cNvPicPr>
          <p:nvPr/>
        </p:nvPicPr>
        <p:blipFill>
          <a:blip r:embed="rId2"/>
          <a:stretch>
            <a:fillRect/>
          </a:stretch>
        </p:blipFill>
        <p:spPr>
          <a:xfrm>
            <a:off x="635000" y="1502727"/>
            <a:ext cx="4861981" cy="678239"/>
          </a:xfrm>
          <a:prstGeom prst="rect">
            <a:avLst/>
          </a:prstGeom>
        </p:spPr>
      </p:pic>
      <p:pic>
        <p:nvPicPr>
          <p:cNvPr id="8" name="Picture 7">
            <a:extLst>
              <a:ext uri="{FF2B5EF4-FFF2-40B4-BE49-F238E27FC236}">
                <a16:creationId xmlns:a16="http://schemas.microsoft.com/office/drawing/2014/main" id="{D4EC15BD-C2AB-1876-E50B-C3E26AA3F81C}"/>
              </a:ext>
            </a:extLst>
          </p:cNvPr>
          <p:cNvPicPr>
            <a:picLocks noChangeAspect="1"/>
          </p:cNvPicPr>
          <p:nvPr/>
        </p:nvPicPr>
        <p:blipFill>
          <a:blip r:embed="rId3"/>
          <a:stretch>
            <a:fillRect/>
          </a:stretch>
        </p:blipFill>
        <p:spPr>
          <a:xfrm>
            <a:off x="631371" y="2800350"/>
            <a:ext cx="8190004" cy="838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62EE9F-97BB-98A5-469D-9556BB71237D}"/>
              </a:ext>
            </a:extLst>
          </p:cNvPr>
          <p:cNvPicPr>
            <a:picLocks noChangeAspect="1"/>
          </p:cNvPicPr>
          <p:nvPr/>
        </p:nvPicPr>
        <p:blipFill>
          <a:blip r:embed="rId2"/>
          <a:stretch>
            <a:fillRect/>
          </a:stretch>
        </p:blipFill>
        <p:spPr>
          <a:xfrm>
            <a:off x="697230" y="219075"/>
            <a:ext cx="7749540" cy="4705350"/>
          </a:xfrm>
          <a:prstGeom prst="rect">
            <a:avLst/>
          </a:prstGeom>
        </p:spPr>
      </p:pic>
    </p:spTree>
    <p:extLst>
      <p:ext uri="{BB962C8B-B14F-4D97-AF65-F5344CB8AC3E}">
        <p14:creationId xmlns:p14="http://schemas.microsoft.com/office/powerpoint/2010/main" val="3662715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object 2"/>
          <p:cNvSpPr txBox="1"/>
          <p:nvPr/>
        </p:nvSpPr>
        <p:spPr>
          <a:xfrm>
            <a:off x="375602" y="154305"/>
            <a:ext cx="8686165" cy="282770"/>
          </a:xfrm>
          <a:prstGeom prst="rect">
            <a:avLst/>
          </a:prstGeom>
        </p:spPr>
        <p:txBody>
          <a:bodyPr vert="horz" wrap="square" lIns="0" tIns="13335" rIns="0" bIns="0" rtlCol="0">
            <a:spAutoFit/>
          </a:bodyPr>
          <a:lstStyle/>
          <a:p>
            <a:pPr>
              <a:lnSpc>
                <a:spcPts val="2130"/>
              </a:lnSpc>
              <a:spcBef>
                <a:spcPts val="105"/>
              </a:spcBef>
            </a:pPr>
            <a:r>
              <a:rPr lang="en-IN" spc="-10" dirty="0">
                <a:latin typeface="Consolas"/>
                <a:cs typeface="Consolas"/>
              </a:rPr>
              <a:t>Value Counts by features.</a:t>
            </a:r>
            <a:r>
              <a:rPr lang="en-IN" sz="1800" spc="-10" dirty="0">
                <a:latin typeface="Consolas"/>
                <a:cs typeface="Consolas"/>
              </a:rPr>
              <a:t>  </a:t>
            </a:r>
            <a:r>
              <a:rPr sz="1800" spc="-30" dirty="0">
                <a:latin typeface="Consolas"/>
                <a:cs typeface="Consolas"/>
              </a:rPr>
              <a:t> </a:t>
            </a:r>
            <a:endParaRPr sz="1800" dirty="0">
              <a:latin typeface="Consolas"/>
              <a:cs typeface="Consolas"/>
            </a:endParaRPr>
          </a:p>
        </p:txBody>
      </p:sp>
      <p:pic>
        <p:nvPicPr>
          <p:cNvPr id="8" name="Picture 7">
            <a:extLst>
              <a:ext uri="{FF2B5EF4-FFF2-40B4-BE49-F238E27FC236}">
                <a16:creationId xmlns:a16="http://schemas.microsoft.com/office/drawing/2014/main" id="{4D693960-E09B-7D55-EC8A-412D2BC207DC}"/>
              </a:ext>
            </a:extLst>
          </p:cNvPr>
          <p:cNvPicPr>
            <a:picLocks noChangeAspect="1"/>
          </p:cNvPicPr>
          <p:nvPr/>
        </p:nvPicPr>
        <p:blipFill>
          <a:blip r:embed="rId2"/>
          <a:stretch>
            <a:fillRect/>
          </a:stretch>
        </p:blipFill>
        <p:spPr>
          <a:xfrm>
            <a:off x="533400" y="1026795"/>
            <a:ext cx="2491039" cy="3962400"/>
          </a:xfrm>
          <a:prstGeom prst="rect">
            <a:avLst/>
          </a:prstGeom>
        </p:spPr>
      </p:pic>
      <p:pic>
        <p:nvPicPr>
          <p:cNvPr id="10" name="Picture 9">
            <a:extLst>
              <a:ext uri="{FF2B5EF4-FFF2-40B4-BE49-F238E27FC236}">
                <a16:creationId xmlns:a16="http://schemas.microsoft.com/office/drawing/2014/main" id="{03A770B3-5692-66B2-CD97-5B2BD2501902}"/>
              </a:ext>
            </a:extLst>
          </p:cNvPr>
          <p:cNvPicPr>
            <a:picLocks noChangeAspect="1"/>
          </p:cNvPicPr>
          <p:nvPr/>
        </p:nvPicPr>
        <p:blipFill>
          <a:blip r:embed="rId3"/>
          <a:stretch>
            <a:fillRect/>
          </a:stretch>
        </p:blipFill>
        <p:spPr>
          <a:xfrm>
            <a:off x="3352800" y="1033145"/>
            <a:ext cx="2590800" cy="3962400"/>
          </a:xfrm>
          <a:prstGeom prst="rect">
            <a:avLst/>
          </a:prstGeom>
        </p:spPr>
      </p:pic>
      <p:pic>
        <p:nvPicPr>
          <p:cNvPr id="12" name="Picture 11">
            <a:extLst>
              <a:ext uri="{FF2B5EF4-FFF2-40B4-BE49-F238E27FC236}">
                <a16:creationId xmlns:a16="http://schemas.microsoft.com/office/drawing/2014/main" id="{4A1B3EB2-49D8-0CE3-10B2-61F447486121}"/>
              </a:ext>
            </a:extLst>
          </p:cNvPr>
          <p:cNvPicPr>
            <a:picLocks noChangeAspect="1"/>
          </p:cNvPicPr>
          <p:nvPr/>
        </p:nvPicPr>
        <p:blipFill>
          <a:blip r:embed="rId4"/>
          <a:stretch>
            <a:fillRect/>
          </a:stretch>
        </p:blipFill>
        <p:spPr>
          <a:xfrm>
            <a:off x="6271961" y="1026795"/>
            <a:ext cx="2514600" cy="2827166"/>
          </a:xfrm>
          <a:prstGeom prst="rect">
            <a:avLst/>
          </a:prstGeom>
        </p:spPr>
      </p:pic>
      <p:sp>
        <p:nvSpPr>
          <p:cNvPr id="13" name="TextBox 12">
            <a:extLst>
              <a:ext uri="{FF2B5EF4-FFF2-40B4-BE49-F238E27FC236}">
                <a16:creationId xmlns:a16="http://schemas.microsoft.com/office/drawing/2014/main" id="{CBB4351C-1B01-A41C-06E3-CB9646938306}"/>
              </a:ext>
            </a:extLst>
          </p:cNvPr>
          <p:cNvSpPr txBox="1"/>
          <p:nvPr/>
        </p:nvSpPr>
        <p:spPr>
          <a:xfrm>
            <a:off x="460217" y="437075"/>
            <a:ext cx="8223566" cy="523220"/>
          </a:xfrm>
          <a:prstGeom prst="rect">
            <a:avLst/>
          </a:prstGeom>
          <a:noFill/>
        </p:spPr>
        <p:txBody>
          <a:bodyPr wrap="square" rtlCol="0">
            <a:spAutoFit/>
          </a:bodyPr>
          <a:lstStyle/>
          <a:p>
            <a:pPr algn="just"/>
            <a:r>
              <a:rPr lang="en-US" sz="1400" b="0" i="0" dirty="0">
                <a:effectLst/>
                <a:latin typeface="system-ui"/>
              </a:rPr>
              <a:t>The features "</a:t>
            </a:r>
            <a:r>
              <a:rPr lang="en-US" sz="1400" b="0" i="0" dirty="0" err="1">
                <a:effectLst/>
                <a:latin typeface="system-ui"/>
              </a:rPr>
              <a:t>OnlineSecurity</a:t>
            </a:r>
            <a:r>
              <a:rPr lang="en-US" sz="1400" b="0" i="0" dirty="0">
                <a:effectLst/>
                <a:latin typeface="system-ui"/>
              </a:rPr>
              <a:t>", "</a:t>
            </a:r>
            <a:r>
              <a:rPr lang="en-US" sz="1400" b="0" i="0" dirty="0" err="1">
                <a:effectLst/>
                <a:latin typeface="system-ui"/>
              </a:rPr>
              <a:t>OnlineBackup</a:t>
            </a:r>
            <a:r>
              <a:rPr lang="en-US" sz="1400" b="0" i="0" dirty="0">
                <a:effectLst/>
                <a:latin typeface="system-ui"/>
              </a:rPr>
              <a:t>", "</a:t>
            </a:r>
            <a:r>
              <a:rPr lang="en-US" sz="1400" b="0" i="0" dirty="0" err="1">
                <a:effectLst/>
                <a:latin typeface="system-ui"/>
              </a:rPr>
              <a:t>DeviceProtection</a:t>
            </a:r>
            <a:r>
              <a:rPr lang="en-US" sz="1400" b="0" i="0" dirty="0">
                <a:effectLst/>
                <a:latin typeface="system-ui"/>
              </a:rPr>
              <a:t>", "</a:t>
            </a:r>
            <a:r>
              <a:rPr lang="en-US" sz="1400" b="0" i="0" dirty="0" err="1">
                <a:effectLst/>
                <a:latin typeface="system-ui"/>
              </a:rPr>
              <a:t>TechSupport</a:t>
            </a:r>
            <a:r>
              <a:rPr lang="en-US" sz="1400" b="0" i="0" dirty="0">
                <a:effectLst/>
                <a:latin typeface="system-ui"/>
              </a:rPr>
              <a:t>","</a:t>
            </a:r>
            <a:r>
              <a:rPr lang="en-US" sz="1400" b="0" i="0" dirty="0" err="1">
                <a:effectLst/>
                <a:latin typeface="system-ui"/>
              </a:rPr>
              <a:t>PaymentMethod</a:t>
            </a:r>
            <a:r>
              <a:rPr lang="en-US" sz="1400" b="0" i="0" dirty="0">
                <a:effectLst/>
                <a:latin typeface="system-ui"/>
              </a:rPr>
              <a:t>", "</a:t>
            </a:r>
            <a:r>
              <a:rPr lang="en-US" sz="1400" b="0" i="0" dirty="0" err="1">
                <a:effectLst/>
                <a:latin typeface="system-ui"/>
              </a:rPr>
              <a:t>StreamingTV</a:t>
            </a:r>
            <a:r>
              <a:rPr lang="en-US" sz="1400" b="0" i="0" dirty="0">
                <a:effectLst/>
                <a:latin typeface="system-ui"/>
              </a:rPr>
              <a:t>","</a:t>
            </a:r>
            <a:r>
              <a:rPr lang="en-US" sz="1400" b="0" i="0" dirty="0" err="1">
                <a:effectLst/>
                <a:latin typeface="system-ui"/>
              </a:rPr>
              <a:t>StreamingMovies</a:t>
            </a:r>
            <a:r>
              <a:rPr lang="en-US" sz="1400" b="0" i="0" dirty="0">
                <a:effectLst/>
                <a:latin typeface="system-ui"/>
              </a:rPr>
              <a:t>" has 3 values which are </a:t>
            </a:r>
            <a:r>
              <a:rPr lang="en-US" sz="1400" b="0" i="0" dirty="0" err="1">
                <a:effectLst/>
                <a:latin typeface="system-ui"/>
              </a:rPr>
              <a:t>yes,no</a:t>
            </a:r>
            <a:r>
              <a:rPr lang="en-US" sz="1400" b="0" i="0" dirty="0">
                <a:effectLst/>
                <a:latin typeface="system-ui"/>
              </a:rPr>
              <a:t> and No internet service</a:t>
            </a:r>
            <a:endParaRPr lang="en-IN"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AE8F02D-4215-C842-F145-6FC9A9821B26}"/>
              </a:ext>
            </a:extLst>
          </p:cNvPr>
          <p:cNvPicPr>
            <a:picLocks noChangeAspect="1"/>
          </p:cNvPicPr>
          <p:nvPr/>
        </p:nvPicPr>
        <p:blipFill>
          <a:blip r:embed="rId3"/>
          <a:stretch>
            <a:fillRect/>
          </a:stretch>
        </p:blipFill>
        <p:spPr>
          <a:xfrm>
            <a:off x="152400" y="133350"/>
            <a:ext cx="4560952" cy="2215432"/>
          </a:xfrm>
          <a:prstGeom prst="rect">
            <a:avLst/>
          </a:prstGeom>
        </p:spPr>
      </p:pic>
      <p:pic>
        <p:nvPicPr>
          <p:cNvPr id="12" name="Picture 11">
            <a:extLst>
              <a:ext uri="{FF2B5EF4-FFF2-40B4-BE49-F238E27FC236}">
                <a16:creationId xmlns:a16="http://schemas.microsoft.com/office/drawing/2014/main" id="{5A0DB84A-523C-2B2C-7B40-A541687C5CD4}"/>
              </a:ext>
            </a:extLst>
          </p:cNvPr>
          <p:cNvPicPr>
            <a:picLocks noChangeAspect="1"/>
          </p:cNvPicPr>
          <p:nvPr/>
        </p:nvPicPr>
        <p:blipFill>
          <a:blip r:embed="rId4"/>
          <a:stretch>
            <a:fillRect/>
          </a:stretch>
        </p:blipFill>
        <p:spPr>
          <a:xfrm>
            <a:off x="152400" y="2647950"/>
            <a:ext cx="4560952" cy="2135993"/>
          </a:xfrm>
          <a:prstGeom prst="rect">
            <a:avLst/>
          </a:prstGeom>
        </p:spPr>
      </p:pic>
      <p:pic>
        <p:nvPicPr>
          <p:cNvPr id="14" name="Picture 13">
            <a:extLst>
              <a:ext uri="{FF2B5EF4-FFF2-40B4-BE49-F238E27FC236}">
                <a16:creationId xmlns:a16="http://schemas.microsoft.com/office/drawing/2014/main" id="{A9CBFFB8-42A7-FF8E-C94C-99262359BC58}"/>
              </a:ext>
            </a:extLst>
          </p:cNvPr>
          <p:cNvPicPr>
            <a:picLocks noChangeAspect="1"/>
          </p:cNvPicPr>
          <p:nvPr/>
        </p:nvPicPr>
        <p:blipFill>
          <a:blip r:embed="rId5"/>
          <a:stretch>
            <a:fillRect/>
          </a:stretch>
        </p:blipFill>
        <p:spPr>
          <a:xfrm>
            <a:off x="4788423" y="133350"/>
            <a:ext cx="4203178" cy="2215432"/>
          </a:xfrm>
          <a:prstGeom prst="rect">
            <a:avLst/>
          </a:prstGeom>
        </p:spPr>
      </p:pic>
      <p:sp>
        <p:nvSpPr>
          <p:cNvPr id="15" name="TextBox 14">
            <a:extLst>
              <a:ext uri="{FF2B5EF4-FFF2-40B4-BE49-F238E27FC236}">
                <a16:creationId xmlns:a16="http://schemas.microsoft.com/office/drawing/2014/main" id="{B18B94AE-1C1B-14C8-8061-66C08F44B594}"/>
              </a:ext>
            </a:extLst>
          </p:cNvPr>
          <p:cNvSpPr txBox="1"/>
          <p:nvPr/>
        </p:nvSpPr>
        <p:spPr>
          <a:xfrm>
            <a:off x="4788423" y="2572469"/>
            <a:ext cx="4203178" cy="2677656"/>
          </a:xfrm>
          <a:prstGeom prst="rect">
            <a:avLst/>
          </a:prstGeom>
          <a:noFill/>
        </p:spPr>
        <p:txBody>
          <a:bodyPr wrap="square" rtlCol="0">
            <a:spAutoFit/>
          </a:bodyPr>
          <a:lstStyle/>
          <a:p>
            <a:pPr algn="just"/>
            <a:r>
              <a:rPr lang="en-US" sz="1400" b="1" i="0" dirty="0">
                <a:effectLst/>
                <a:latin typeface="system-ui"/>
              </a:rPr>
              <a:t>Observations :</a:t>
            </a:r>
          </a:p>
          <a:p>
            <a:pPr algn="just">
              <a:buFont typeface="Arial" panose="020B0604020202020204" pitchFamily="34" charset="0"/>
              <a:buChar char="•"/>
            </a:pPr>
            <a:r>
              <a:rPr lang="en-US" sz="1400" b="0" i="0" dirty="0">
                <a:effectLst/>
                <a:latin typeface="system-ui"/>
              </a:rPr>
              <a:t>We have almost same number of male and female customers</a:t>
            </a:r>
          </a:p>
          <a:p>
            <a:pPr algn="just">
              <a:buFont typeface="Arial" panose="020B0604020202020204" pitchFamily="34" charset="0"/>
              <a:buChar char="•"/>
            </a:pPr>
            <a:r>
              <a:rPr lang="en-US" sz="1400" b="0" i="0" dirty="0">
                <a:effectLst/>
                <a:latin typeface="system-ui"/>
              </a:rPr>
              <a:t>Most of the customers are youngsters(5901), where as only 1142 customers are Senior Citizen</a:t>
            </a:r>
          </a:p>
          <a:p>
            <a:pPr algn="just">
              <a:buFont typeface="Arial" panose="020B0604020202020204" pitchFamily="34" charset="0"/>
              <a:buChar char="•"/>
            </a:pPr>
            <a:r>
              <a:rPr lang="en-US" sz="1400" b="0" i="0" dirty="0">
                <a:effectLst/>
                <a:latin typeface="system-ui"/>
              </a:rPr>
              <a:t>The very less customers are dependent (2110), as compare to the independent customers(4933)</a:t>
            </a:r>
          </a:p>
          <a:p>
            <a:pPr algn="just">
              <a:buFont typeface="Arial" panose="020B0604020202020204" pitchFamily="34" charset="0"/>
              <a:buChar char="•"/>
            </a:pPr>
            <a:r>
              <a:rPr lang="en-US" sz="1400" b="0" i="0" dirty="0">
                <a:effectLst/>
                <a:latin typeface="system-ui"/>
              </a:rPr>
              <a:t>Almost 90% customers have Phone Service (6361)</a:t>
            </a:r>
          </a:p>
          <a:p>
            <a:pPr algn="just">
              <a:buFont typeface="Arial" panose="020B0604020202020204" pitchFamily="34" charset="0"/>
              <a:buChar char="•"/>
            </a:pPr>
            <a:r>
              <a:rPr lang="en-US" sz="1400" b="0" i="0" dirty="0">
                <a:effectLst/>
                <a:latin typeface="system-ui"/>
              </a:rPr>
              <a:t>Only 2019 customers have online services where as 3498 customer don't have online security, also 1526 customers don't have any internet services</a:t>
            </a:r>
          </a:p>
          <a:p>
            <a:pPr algn="just"/>
            <a:endParaRPr lang="en-IN"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object 2"/>
          <p:cNvSpPr txBox="1"/>
          <p:nvPr/>
        </p:nvSpPr>
        <p:spPr>
          <a:xfrm>
            <a:off x="533400" y="209550"/>
            <a:ext cx="7683500" cy="300355"/>
          </a:xfrm>
          <a:prstGeom prst="rect">
            <a:avLst/>
          </a:prstGeom>
        </p:spPr>
        <p:txBody>
          <a:bodyPr vert="horz" wrap="square" lIns="0" tIns="12700" rIns="0" bIns="0" rtlCol="0">
            <a:spAutoFit/>
          </a:bodyPr>
          <a:lstStyle/>
          <a:p>
            <a:pPr marL="12700">
              <a:lnSpc>
                <a:spcPct val="100000"/>
              </a:lnSpc>
              <a:spcBef>
                <a:spcPts val="100"/>
              </a:spcBef>
            </a:pPr>
            <a:r>
              <a:rPr lang="en-IN" spc="-10" dirty="0">
                <a:latin typeface="Consolas"/>
                <a:cs typeface="Consolas"/>
              </a:rPr>
              <a:t>Numerical columns Description</a:t>
            </a:r>
            <a:endParaRPr sz="1800" dirty="0">
              <a:latin typeface="Consolas"/>
              <a:cs typeface="Consolas"/>
            </a:endParaRPr>
          </a:p>
        </p:txBody>
      </p:sp>
      <p:sp>
        <p:nvSpPr>
          <p:cNvPr id="5" name="TextBox 4">
            <a:extLst>
              <a:ext uri="{FF2B5EF4-FFF2-40B4-BE49-F238E27FC236}">
                <a16:creationId xmlns:a16="http://schemas.microsoft.com/office/drawing/2014/main" id="{F1B5C8C5-84D1-CAE3-DCD4-1C2E9478B4CB}"/>
              </a:ext>
            </a:extLst>
          </p:cNvPr>
          <p:cNvSpPr txBox="1"/>
          <p:nvPr/>
        </p:nvSpPr>
        <p:spPr>
          <a:xfrm>
            <a:off x="533400" y="742950"/>
            <a:ext cx="8382000" cy="3785652"/>
          </a:xfrm>
          <a:prstGeom prst="rect">
            <a:avLst/>
          </a:prstGeom>
          <a:noFill/>
        </p:spPr>
        <p:txBody>
          <a:bodyPr wrap="square" rtlCol="0">
            <a:spAutoFit/>
          </a:bodyPr>
          <a:lstStyle/>
          <a:p>
            <a:pPr algn="just"/>
            <a:r>
              <a:rPr lang="en-US" sz="1600" b="1" i="0" dirty="0">
                <a:effectLst/>
                <a:latin typeface="system-ui"/>
              </a:rPr>
              <a:t>tenure : Number of months the customer has stayed with the company</a:t>
            </a:r>
          </a:p>
          <a:p>
            <a:pPr algn="just">
              <a:buFont typeface="Arial" panose="020B0604020202020204" pitchFamily="34" charset="0"/>
              <a:buChar char="•"/>
            </a:pPr>
            <a:r>
              <a:rPr lang="en-US" sz="1600" b="0" i="0" dirty="0">
                <a:effectLst/>
                <a:latin typeface="system-ui"/>
              </a:rPr>
              <a:t>The average tenure of a customer is 32 months which is nearly 3 years</a:t>
            </a:r>
          </a:p>
          <a:p>
            <a:pPr algn="just">
              <a:buFont typeface="Arial" panose="020B0604020202020204" pitchFamily="34" charset="0"/>
              <a:buChar char="•"/>
            </a:pPr>
            <a:r>
              <a:rPr lang="en-US" sz="1600" b="0" i="0" dirty="0">
                <a:effectLst/>
                <a:latin typeface="system-ui"/>
              </a:rPr>
              <a:t>The highest tenure is 72 months which is 6 years</a:t>
            </a:r>
          </a:p>
          <a:p>
            <a:pPr algn="just">
              <a:buFont typeface="Arial" panose="020B0604020202020204" pitchFamily="34" charset="0"/>
              <a:buChar char="•"/>
            </a:pPr>
            <a:r>
              <a:rPr lang="en-US" sz="1600" b="0" i="0" dirty="0">
                <a:effectLst/>
                <a:latin typeface="system-ui"/>
              </a:rPr>
              <a:t>The least tenure is 18 months which is 1.5 years</a:t>
            </a:r>
          </a:p>
          <a:p>
            <a:pPr algn="just"/>
            <a:endParaRPr lang="en-US" sz="1600" b="0" i="0" dirty="0">
              <a:effectLst/>
              <a:latin typeface="system-ui"/>
            </a:endParaRPr>
          </a:p>
          <a:p>
            <a:pPr algn="just"/>
            <a:r>
              <a:rPr lang="en-US" sz="1600" b="1" i="0" dirty="0">
                <a:effectLst/>
                <a:latin typeface="system-ui"/>
              </a:rPr>
              <a:t>Monthly Charges</a:t>
            </a:r>
          </a:p>
          <a:p>
            <a:pPr algn="just">
              <a:buFont typeface="Arial" panose="020B0604020202020204" pitchFamily="34" charset="0"/>
              <a:buChar char="•"/>
            </a:pPr>
            <a:r>
              <a:rPr lang="en-US" sz="1600" b="0" i="0" dirty="0">
                <a:effectLst/>
                <a:latin typeface="system-ui"/>
              </a:rPr>
              <a:t>The average monthly charges to the customer is 64.77</a:t>
            </a:r>
          </a:p>
          <a:p>
            <a:pPr algn="just">
              <a:buFont typeface="Arial" panose="020B0604020202020204" pitchFamily="34" charset="0"/>
              <a:buChar char="•"/>
            </a:pPr>
            <a:r>
              <a:rPr lang="en-US" sz="1600" b="0" i="0" dirty="0">
                <a:effectLst/>
                <a:latin typeface="system-ui"/>
              </a:rPr>
              <a:t>The maximum monthly charge is 118.76</a:t>
            </a:r>
          </a:p>
          <a:p>
            <a:pPr algn="just">
              <a:buFont typeface="Arial" panose="020B0604020202020204" pitchFamily="34" charset="0"/>
              <a:buChar char="•"/>
            </a:pPr>
            <a:r>
              <a:rPr lang="en-US" sz="1600" b="0" i="0" dirty="0">
                <a:effectLst/>
                <a:latin typeface="system-ui"/>
              </a:rPr>
              <a:t>The minimum monthly charge is 18.2</a:t>
            </a:r>
          </a:p>
          <a:p>
            <a:pPr algn="just"/>
            <a:endParaRPr lang="en-US" sz="1600" b="0" i="0" dirty="0">
              <a:effectLst/>
              <a:latin typeface="system-ui"/>
            </a:endParaRPr>
          </a:p>
          <a:p>
            <a:pPr algn="just"/>
            <a:r>
              <a:rPr lang="en-US" sz="1600" b="1" i="0" dirty="0">
                <a:effectLst/>
                <a:latin typeface="system-ui"/>
              </a:rPr>
              <a:t>Total Charges</a:t>
            </a:r>
          </a:p>
          <a:p>
            <a:pPr algn="just">
              <a:buFont typeface="Arial" panose="020B0604020202020204" pitchFamily="34" charset="0"/>
              <a:buChar char="•"/>
            </a:pPr>
            <a:r>
              <a:rPr lang="en-US" sz="1600" b="0" i="0" dirty="0">
                <a:effectLst/>
                <a:latin typeface="system-ui"/>
              </a:rPr>
              <a:t>The average Total charges to the customer is 2283.30</a:t>
            </a:r>
          </a:p>
          <a:p>
            <a:pPr algn="just">
              <a:buFont typeface="Arial" panose="020B0604020202020204" pitchFamily="34" charset="0"/>
              <a:buChar char="•"/>
            </a:pPr>
            <a:r>
              <a:rPr lang="en-US" sz="1600" b="0" i="0" dirty="0">
                <a:effectLst/>
                <a:latin typeface="system-ui"/>
              </a:rPr>
              <a:t>The maximum Total charge is 8684.80</a:t>
            </a:r>
          </a:p>
          <a:p>
            <a:pPr algn="just">
              <a:buFont typeface="Arial" panose="020B0604020202020204" pitchFamily="34" charset="0"/>
              <a:buChar char="•"/>
            </a:pPr>
            <a:r>
              <a:rPr lang="en-US" sz="1600" b="0" i="0" dirty="0">
                <a:effectLst/>
                <a:latin typeface="system-ui"/>
              </a:rPr>
              <a:t>The minimum Total charge is 18.80</a:t>
            </a:r>
          </a:p>
          <a:p>
            <a:pPr algn="just"/>
            <a:endParaRPr lang="en-IN"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object 2"/>
          <p:cNvSpPr txBox="1"/>
          <p:nvPr/>
        </p:nvSpPr>
        <p:spPr>
          <a:xfrm>
            <a:off x="601027" y="460057"/>
            <a:ext cx="7037705" cy="300355"/>
          </a:xfrm>
          <a:prstGeom prst="rect">
            <a:avLst/>
          </a:prstGeom>
        </p:spPr>
        <p:txBody>
          <a:bodyPr vert="horz" wrap="square" lIns="0" tIns="12700" rIns="0" bIns="0" rtlCol="0">
            <a:spAutoFit/>
          </a:bodyPr>
          <a:lstStyle/>
          <a:p>
            <a:pPr marL="12700">
              <a:lnSpc>
                <a:spcPct val="100000"/>
              </a:lnSpc>
              <a:spcBef>
                <a:spcPts val="100"/>
              </a:spcBef>
            </a:pPr>
            <a:r>
              <a:rPr lang="en-IN" spc="-15" dirty="0">
                <a:latin typeface="Consolas"/>
                <a:cs typeface="Consolas"/>
              </a:rPr>
              <a:t>Output Feature </a:t>
            </a:r>
            <a:endParaRPr sz="1800" dirty="0">
              <a:latin typeface="Consolas"/>
              <a:cs typeface="Consolas"/>
            </a:endParaRPr>
          </a:p>
        </p:txBody>
      </p:sp>
      <p:pic>
        <p:nvPicPr>
          <p:cNvPr id="6" name="Picture 5">
            <a:extLst>
              <a:ext uri="{FF2B5EF4-FFF2-40B4-BE49-F238E27FC236}">
                <a16:creationId xmlns:a16="http://schemas.microsoft.com/office/drawing/2014/main" id="{6B845D77-5856-3F36-61F6-A9EB3850AC28}"/>
              </a:ext>
            </a:extLst>
          </p:cNvPr>
          <p:cNvPicPr>
            <a:picLocks noChangeAspect="1"/>
          </p:cNvPicPr>
          <p:nvPr/>
        </p:nvPicPr>
        <p:blipFill>
          <a:blip r:embed="rId2"/>
          <a:stretch>
            <a:fillRect/>
          </a:stretch>
        </p:blipFill>
        <p:spPr>
          <a:xfrm>
            <a:off x="637313" y="819150"/>
            <a:ext cx="7390978" cy="1066800"/>
          </a:xfrm>
          <a:prstGeom prst="rect">
            <a:avLst/>
          </a:prstGeom>
        </p:spPr>
      </p:pic>
      <p:pic>
        <p:nvPicPr>
          <p:cNvPr id="8" name="Picture 7">
            <a:extLst>
              <a:ext uri="{FF2B5EF4-FFF2-40B4-BE49-F238E27FC236}">
                <a16:creationId xmlns:a16="http://schemas.microsoft.com/office/drawing/2014/main" id="{05E3FA72-4BB3-99D0-F6CF-FACC834EB717}"/>
              </a:ext>
            </a:extLst>
          </p:cNvPr>
          <p:cNvPicPr>
            <a:picLocks noChangeAspect="1"/>
          </p:cNvPicPr>
          <p:nvPr/>
        </p:nvPicPr>
        <p:blipFill>
          <a:blip r:embed="rId3"/>
          <a:stretch>
            <a:fillRect/>
          </a:stretch>
        </p:blipFill>
        <p:spPr>
          <a:xfrm>
            <a:off x="630056" y="1961924"/>
            <a:ext cx="7398235" cy="31242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27536EB-AEA2-8311-CD34-3CCA1177AE4B}"/>
              </a:ext>
            </a:extLst>
          </p:cNvPr>
          <p:cNvSpPr txBox="1"/>
          <p:nvPr/>
        </p:nvSpPr>
        <p:spPr>
          <a:xfrm>
            <a:off x="228600" y="133350"/>
            <a:ext cx="647700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effectLst/>
                <a:latin typeface="Arial Unicode MS"/>
              </a:rPr>
              <a:t>converting the string values into the numbers</a:t>
            </a:r>
            <a:r>
              <a:rPr kumimoji="0" lang="en-US" altLang="en-US" sz="800" b="0" i="0" u="none" strike="noStrike" cap="none" normalizeH="0" baseline="0" dirty="0">
                <a:ln>
                  <a:noFill/>
                </a:ln>
                <a:effectLst/>
              </a:rPr>
              <a:t> </a:t>
            </a:r>
            <a:endParaRPr kumimoji="0" lang="en-US" altLang="en-US" sz="4400" b="0" i="0" u="none" strike="noStrike" cap="none" normalizeH="0" baseline="0" dirty="0">
              <a:ln>
                <a:noFill/>
              </a:ln>
              <a:effectLst/>
              <a:latin typeface="Arial" panose="020B0604020202020204" pitchFamily="34" charset="0"/>
            </a:endParaRPr>
          </a:p>
        </p:txBody>
      </p:sp>
      <p:sp>
        <p:nvSpPr>
          <p:cNvPr id="12" name="Rectangle 4">
            <a:extLst>
              <a:ext uri="{FF2B5EF4-FFF2-40B4-BE49-F238E27FC236}">
                <a16:creationId xmlns:a16="http://schemas.microsoft.com/office/drawing/2014/main" id="{BB673B64-AA97-FA74-ED01-855CBFA7702C}"/>
              </a:ext>
            </a:extLst>
          </p:cNvPr>
          <p:cNvSpPr>
            <a:spLocks noChangeArrowheads="1"/>
          </p:cNvSpPr>
          <p:nvPr/>
        </p:nvSpPr>
        <p:spPr bwMode="auto">
          <a:xfrm>
            <a:off x="264886" y="576649"/>
            <a:ext cx="7010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data</a:t>
            </a:r>
            <a:r>
              <a:rPr kumimoji="0" lang="en-US" altLang="en-US" sz="900" b="0" i="0" u="none" strike="noStrike" cap="none" normalizeH="0" baseline="0" dirty="0">
                <a:ln>
                  <a:noFill/>
                </a:ln>
                <a:solidFill>
                  <a:srgbClr val="212121"/>
                </a:solidFill>
                <a:effectLst/>
                <a:latin typeface="Arial Unicode MS"/>
              </a:rPr>
              <a:t>['gender']</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replace</a:t>
            </a:r>
            <a:r>
              <a:rPr kumimoji="0" lang="en-US" altLang="en-US" sz="900" b="0" i="0" u="none" strike="noStrike" cap="none" normalizeH="0" baseline="0" dirty="0">
                <a:ln>
                  <a:noFill/>
                </a:ln>
                <a:solidFill>
                  <a:srgbClr val="212121"/>
                </a:solidFill>
                <a:effectLst/>
                <a:latin typeface="Arial Unicode MS"/>
              </a:rPr>
              <a:t>({'Female': 0, 'Male': 1},</a:t>
            </a:r>
            <a:r>
              <a:rPr kumimoji="0" lang="en-US" altLang="en-US" sz="1200" b="0" i="0" u="none" strike="noStrike" cap="none" normalizeH="0" baseline="0" dirty="0" err="1">
                <a:ln>
                  <a:noFill/>
                </a:ln>
                <a:solidFill>
                  <a:schemeClr val="tx1"/>
                </a:solidFill>
                <a:effectLst/>
                <a:latin typeface="Arial" panose="020B0604020202020204" pitchFamily="34" charset="0"/>
              </a:rPr>
              <a:t>inplace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True</a:t>
            </a:r>
            <a:r>
              <a:rPr kumimoji="0" lang="en-US" altLang="en-US" sz="900"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data</a:t>
            </a:r>
            <a:r>
              <a:rPr kumimoji="0" lang="en-US" altLang="en-US" sz="900" b="0" i="0" u="none" strike="noStrike" cap="none" normalizeH="0" baseline="0" dirty="0">
                <a:ln>
                  <a:noFill/>
                </a:ln>
                <a:solidFill>
                  <a:srgbClr val="212121"/>
                </a:solidFill>
                <a:effectLst/>
                <a:latin typeface="Arial Unicode MS"/>
              </a:rPr>
              <a:t>['Partner']</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replace</a:t>
            </a:r>
            <a:r>
              <a:rPr kumimoji="0" lang="en-US" altLang="en-US" sz="900" b="0" i="0" u="none" strike="noStrike" cap="none" normalizeH="0" baseline="0" dirty="0">
                <a:ln>
                  <a:noFill/>
                </a:ln>
                <a:solidFill>
                  <a:srgbClr val="212121"/>
                </a:solidFill>
                <a:effectLst/>
                <a:latin typeface="Arial Unicode MS"/>
              </a:rPr>
              <a:t>({'No': 0, 'Yes': 1},</a:t>
            </a:r>
            <a:r>
              <a:rPr kumimoji="0" lang="en-US" altLang="en-US" sz="1200" b="0" i="0" u="none" strike="noStrike" cap="none" normalizeH="0" baseline="0" dirty="0" err="1">
                <a:ln>
                  <a:noFill/>
                </a:ln>
                <a:solidFill>
                  <a:schemeClr val="tx1"/>
                </a:solidFill>
                <a:effectLst/>
                <a:latin typeface="Arial" panose="020B0604020202020204" pitchFamily="34" charset="0"/>
              </a:rPr>
              <a:t>inplace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True</a:t>
            </a:r>
            <a:r>
              <a:rPr kumimoji="0" lang="en-US" altLang="en-US" sz="900"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data</a:t>
            </a:r>
            <a:r>
              <a:rPr kumimoji="0" lang="en-US" altLang="en-US" sz="900" b="0" i="0" u="none" strike="noStrike" cap="none" normalizeH="0" baseline="0" dirty="0">
                <a:ln>
                  <a:noFill/>
                </a:ln>
                <a:solidFill>
                  <a:srgbClr val="212121"/>
                </a:solidFill>
                <a:effectLst/>
                <a:latin typeface="Arial Unicode MS"/>
              </a:rPr>
              <a:t>['Dependents']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replace</a:t>
            </a:r>
            <a:r>
              <a:rPr kumimoji="0" lang="en-US" altLang="en-US" sz="900" b="0" i="0" u="none" strike="noStrike" cap="none" normalizeH="0" baseline="0" dirty="0">
                <a:ln>
                  <a:noFill/>
                </a:ln>
                <a:solidFill>
                  <a:srgbClr val="212121"/>
                </a:solidFill>
                <a:effectLst/>
                <a:latin typeface="Arial Unicode MS"/>
              </a:rPr>
              <a:t>({'No': 0, 'Yes': 1},</a:t>
            </a:r>
            <a:r>
              <a:rPr kumimoji="0" lang="en-US" altLang="en-US" sz="1200" b="0" i="0" u="none" strike="noStrike" cap="none" normalizeH="0" baseline="0" dirty="0" err="1">
                <a:ln>
                  <a:noFill/>
                </a:ln>
                <a:solidFill>
                  <a:schemeClr val="tx1"/>
                </a:solidFill>
                <a:effectLst/>
                <a:latin typeface="Arial" panose="020B0604020202020204" pitchFamily="34" charset="0"/>
              </a:rPr>
              <a:t>inplace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True</a:t>
            </a:r>
            <a:r>
              <a:rPr kumimoji="0" lang="en-US" altLang="en-US" sz="900"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data</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PhoneService</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replace</a:t>
            </a:r>
            <a:r>
              <a:rPr kumimoji="0" lang="en-US" altLang="en-US" sz="900" b="0" i="0" u="none" strike="noStrike" cap="none" normalizeH="0" baseline="0" dirty="0">
                <a:ln>
                  <a:noFill/>
                </a:ln>
                <a:solidFill>
                  <a:srgbClr val="212121"/>
                </a:solidFill>
                <a:effectLst/>
                <a:latin typeface="Arial Unicode MS"/>
              </a:rPr>
              <a:t>({'No': 0, 'Yes': 1},</a:t>
            </a:r>
            <a:r>
              <a:rPr kumimoji="0" lang="en-US" altLang="en-US" sz="1200" b="0" i="0" u="none" strike="noStrike" cap="none" normalizeH="0" baseline="0" dirty="0" err="1">
                <a:ln>
                  <a:noFill/>
                </a:ln>
                <a:solidFill>
                  <a:schemeClr val="tx1"/>
                </a:solidFill>
                <a:effectLst/>
                <a:latin typeface="Arial" panose="020B0604020202020204" pitchFamily="34" charset="0"/>
              </a:rPr>
              <a:t>inplace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True</a:t>
            </a:r>
            <a:r>
              <a:rPr kumimoji="0" lang="en-US" altLang="en-US" sz="900"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data</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PaperlessBilling</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replace</a:t>
            </a:r>
            <a:r>
              <a:rPr kumimoji="0" lang="en-US" altLang="en-US" sz="900" b="0" i="0" u="none" strike="noStrike" cap="none" normalizeH="0" baseline="0" dirty="0">
                <a:ln>
                  <a:noFill/>
                </a:ln>
                <a:solidFill>
                  <a:srgbClr val="212121"/>
                </a:solidFill>
                <a:effectLst/>
                <a:latin typeface="Arial Unicode MS"/>
              </a:rPr>
              <a:t>({'No': 0, 'Yes': 1},</a:t>
            </a:r>
            <a:r>
              <a:rPr kumimoji="0" lang="en-US" altLang="en-US" sz="1200" b="0" i="0" u="none" strike="noStrike" cap="none" normalizeH="0" baseline="0" dirty="0" err="1">
                <a:ln>
                  <a:noFill/>
                </a:ln>
                <a:solidFill>
                  <a:schemeClr val="tx1"/>
                </a:solidFill>
                <a:effectLst/>
                <a:latin typeface="Arial" panose="020B0604020202020204" pitchFamily="34" charset="0"/>
              </a:rPr>
              <a:t>inplace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True</a:t>
            </a:r>
            <a:r>
              <a:rPr kumimoji="0" lang="en-US" altLang="en-US" sz="900"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data</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MultipleLines</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replace</a:t>
            </a:r>
            <a:r>
              <a:rPr kumimoji="0" lang="en-US" altLang="en-US" sz="900" b="0" i="0" u="none" strike="noStrike" cap="none" normalizeH="0" baseline="0" dirty="0">
                <a:ln>
                  <a:noFill/>
                </a:ln>
                <a:solidFill>
                  <a:srgbClr val="212121"/>
                </a:solidFill>
                <a:effectLst/>
                <a:latin typeface="Arial Unicode MS"/>
              </a:rPr>
              <a:t>({'No': 0, 'Yes': 1,'No phone service':2},</a:t>
            </a:r>
            <a:r>
              <a:rPr kumimoji="0" lang="en-US" altLang="en-US" sz="1200" b="0" i="0" u="none" strike="noStrike" cap="none" normalizeH="0" baseline="0" dirty="0" err="1">
                <a:ln>
                  <a:noFill/>
                </a:ln>
                <a:solidFill>
                  <a:schemeClr val="tx1"/>
                </a:solidFill>
                <a:effectLst/>
                <a:latin typeface="Arial" panose="020B0604020202020204" pitchFamily="34" charset="0"/>
              </a:rPr>
              <a:t>inplace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True</a:t>
            </a:r>
            <a:r>
              <a:rPr kumimoji="0" lang="en-US" altLang="en-US" sz="900"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data</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InternetService</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replace</a:t>
            </a:r>
            <a:r>
              <a:rPr kumimoji="0" lang="en-US" altLang="en-US" sz="900" b="0" i="0" u="none" strike="noStrike" cap="none" normalizeH="0" baseline="0" dirty="0">
                <a:ln>
                  <a:noFill/>
                </a:ln>
                <a:solidFill>
                  <a:srgbClr val="212121"/>
                </a:solidFill>
                <a:effectLst/>
                <a:latin typeface="Arial Unicode MS"/>
              </a:rPr>
              <a:t>({'No': 0, 'Fiber optic': 1,'DSL':2},</a:t>
            </a:r>
            <a:r>
              <a:rPr kumimoji="0" lang="en-US" altLang="en-US" sz="1200" b="0" i="0" u="none" strike="noStrike" cap="none" normalizeH="0" baseline="0" dirty="0" err="1">
                <a:ln>
                  <a:noFill/>
                </a:ln>
                <a:solidFill>
                  <a:schemeClr val="tx1"/>
                </a:solidFill>
                <a:effectLst/>
                <a:latin typeface="Arial" panose="020B0604020202020204" pitchFamily="34" charset="0"/>
              </a:rPr>
              <a:t>inplace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True</a:t>
            </a:r>
            <a:r>
              <a:rPr kumimoji="0" lang="en-US" altLang="en-US" sz="900"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data</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OnlineSecurity</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replace</a:t>
            </a:r>
            <a:r>
              <a:rPr kumimoji="0" lang="en-US" altLang="en-US" sz="900" b="0" i="0" u="none" strike="noStrike" cap="none" normalizeH="0" baseline="0" dirty="0">
                <a:ln>
                  <a:noFill/>
                </a:ln>
                <a:solidFill>
                  <a:srgbClr val="212121"/>
                </a:solidFill>
                <a:effectLst/>
                <a:latin typeface="Arial Unicode MS"/>
              </a:rPr>
              <a:t>({'No': 0, 'Yes': 1,'No internet service':2},</a:t>
            </a:r>
            <a:r>
              <a:rPr kumimoji="0" lang="en-US" altLang="en-US" sz="1200" b="0" i="0" u="none" strike="noStrike" cap="none" normalizeH="0" baseline="0" dirty="0" err="1">
                <a:ln>
                  <a:noFill/>
                </a:ln>
                <a:solidFill>
                  <a:schemeClr val="tx1"/>
                </a:solidFill>
                <a:effectLst/>
                <a:latin typeface="Arial" panose="020B0604020202020204" pitchFamily="34" charset="0"/>
              </a:rPr>
              <a:t>inplace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True</a:t>
            </a:r>
            <a:r>
              <a:rPr kumimoji="0" lang="en-US" altLang="en-US" sz="900"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data</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OnlineBackup</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replace</a:t>
            </a:r>
            <a:r>
              <a:rPr kumimoji="0" lang="en-US" altLang="en-US" sz="900" b="0" i="0" u="none" strike="noStrike" cap="none" normalizeH="0" baseline="0" dirty="0">
                <a:ln>
                  <a:noFill/>
                </a:ln>
                <a:solidFill>
                  <a:srgbClr val="212121"/>
                </a:solidFill>
                <a:effectLst/>
                <a:latin typeface="Arial Unicode MS"/>
              </a:rPr>
              <a:t>({'No': 0, 'Yes': 1,'No internet service':2},</a:t>
            </a:r>
            <a:r>
              <a:rPr kumimoji="0" lang="en-US" altLang="en-US" sz="1200" b="0" i="0" u="none" strike="noStrike" cap="none" normalizeH="0" baseline="0" dirty="0" err="1">
                <a:ln>
                  <a:noFill/>
                </a:ln>
                <a:solidFill>
                  <a:schemeClr val="tx1"/>
                </a:solidFill>
                <a:effectLst/>
                <a:latin typeface="Arial" panose="020B0604020202020204" pitchFamily="34" charset="0"/>
              </a:rPr>
              <a:t>inplace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True</a:t>
            </a:r>
            <a:r>
              <a:rPr kumimoji="0" lang="en-US" altLang="en-US" sz="900"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data</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DeviceProtection</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replace</a:t>
            </a:r>
            <a:r>
              <a:rPr kumimoji="0" lang="en-US" altLang="en-US" sz="900" b="0" i="0" u="none" strike="noStrike" cap="none" normalizeH="0" baseline="0" dirty="0">
                <a:ln>
                  <a:noFill/>
                </a:ln>
                <a:solidFill>
                  <a:srgbClr val="212121"/>
                </a:solidFill>
                <a:effectLst/>
                <a:latin typeface="Arial Unicode MS"/>
              </a:rPr>
              <a:t>({'No': 0, 'Yes': 1,'No internet service':2},</a:t>
            </a:r>
            <a:r>
              <a:rPr kumimoji="0" lang="en-US" altLang="en-US" sz="1200" b="0" i="0" u="none" strike="noStrike" cap="none" normalizeH="0" baseline="0" dirty="0" err="1">
                <a:ln>
                  <a:noFill/>
                </a:ln>
                <a:solidFill>
                  <a:schemeClr val="tx1"/>
                </a:solidFill>
                <a:effectLst/>
                <a:latin typeface="Arial" panose="020B0604020202020204" pitchFamily="34" charset="0"/>
              </a:rPr>
              <a:t>inplace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True</a:t>
            </a:r>
            <a:r>
              <a:rPr kumimoji="0" lang="en-US" altLang="en-US" sz="900"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data</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TechSupport</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replace</a:t>
            </a:r>
            <a:r>
              <a:rPr kumimoji="0" lang="en-US" altLang="en-US" sz="900" b="0" i="0" u="none" strike="noStrike" cap="none" normalizeH="0" baseline="0" dirty="0">
                <a:ln>
                  <a:noFill/>
                </a:ln>
                <a:solidFill>
                  <a:srgbClr val="212121"/>
                </a:solidFill>
                <a:effectLst/>
                <a:latin typeface="Arial Unicode MS"/>
              </a:rPr>
              <a:t>({'No': 0, 'Yes': 1,'No internet service':2},</a:t>
            </a:r>
            <a:r>
              <a:rPr kumimoji="0" lang="en-US" altLang="en-US" sz="1200" b="0" i="0" u="none" strike="noStrike" cap="none" normalizeH="0" baseline="0" dirty="0" err="1">
                <a:ln>
                  <a:noFill/>
                </a:ln>
                <a:solidFill>
                  <a:schemeClr val="tx1"/>
                </a:solidFill>
                <a:effectLst/>
                <a:latin typeface="Arial" panose="020B0604020202020204" pitchFamily="34" charset="0"/>
              </a:rPr>
              <a:t>inplace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True</a:t>
            </a:r>
            <a:r>
              <a:rPr kumimoji="0" lang="en-US" altLang="en-US" sz="900"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data</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StreamingTV</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replace</a:t>
            </a:r>
            <a:r>
              <a:rPr kumimoji="0" lang="en-US" altLang="en-US" sz="900" b="0" i="0" u="none" strike="noStrike" cap="none" normalizeH="0" baseline="0" dirty="0">
                <a:ln>
                  <a:noFill/>
                </a:ln>
                <a:solidFill>
                  <a:srgbClr val="212121"/>
                </a:solidFill>
                <a:effectLst/>
                <a:latin typeface="Arial Unicode MS"/>
              </a:rPr>
              <a:t>({'No': 0, 'Yes': 1,'No internet service':2},</a:t>
            </a:r>
            <a:r>
              <a:rPr kumimoji="0" lang="en-US" altLang="en-US" sz="1200" b="0" i="0" u="none" strike="noStrike" cap="none" normalizeH="0" baseline="0" dirty="0" err="1">
                <a:ln>
                  <a:noFill/>
                </a:ln>
                <a:solidFill>
                  <a:schemeClr val="tx1"/>
                </a:solidFill>
                <a:effectLst/>
                <a:latin typeface="Arial" panose="020B0604020202020204" pitchFamily="34" charset="0"/>
              </a:rPr>
              <a:t>inplace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True</a:t>
            </a:r>
            <a:r>
              <a:rPr kumimoji="0" lang="en-US" altLang="en-US" sz="900"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data</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StreamingMovies</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replace</a:t>
            </a:r>
            <a:r>
              <a:rPr kumimoji="0" lang="en-US" altLang="en-US" sz="900" b="0" i="0" u="none" strike="noStrike" cap="none" normalizeH="0" baseline="0" dirty="0">
                <a:ln>
                  <a:noFill/>
                </a:ln>
                <a:solidFill>
                  <a:srgbClr val="212121"/>
                </a:solidFill>
                <a:effectLst/>
                <a:latin typeface="Arial Unicode MS"/>
              </a:rPr>
              <a:t>({'No': 0, 'Yes': 1,'No internet service':2},</a:t>
            </a:r>
            <a:r>
              <a:rPr kumimoji="0" lang="en-US" altLang="en-US" sz="1200" b="0" i="0" u="none" strike="noStrike" cap="none" normalizeH="0" baseline="0" dirty="0" err="1">
                <a:ln>
                  <a:noFill/>
                </a:ln>
                <a:solidFill>
                  <a:schemeClr val="tx1"/>
                </a:solidFill>
                <a:effectLst/>
                <a:latin typeface="Arial" panose="020B0604020202020204" pitchFamily="34" charset="0"/>
              </a:rPr>
              <a:t>inplace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True</a:t>
            </a:r>
            <a:r>
              <a:rPr kumimoji="0" lang="en-US" altLang="en-US" sz="900"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data</a:t>
            </a:r>
            <a:r>
              <a:rPr kumimoji="0" lang="en-US" altLang="en-US" sz="900" b="0" i="0" u="none" strike="noStrike" cap="none" normalizeH="0" baseline="0" dirty="0">
                <a:ln>
                  <a:noFill/>
                </a:ln>
                <a:solidFill>
                  <a:srgbClr val="212121"/>
                </a:solidFill>
                <a:effectLst/>
                <a:latin typeface="Arial Unicode MS"/>
              </a:rPr>
              <a:t>['Contract']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replace</a:t>
            </a:r>
            <a:r>
              <a:rPr kumimoji="0" lang="en-US" altLang="en-US" sz="900" b="0" i="0" u="none" strike="noStrike" cap="none" normalizeH="0" baseline="0" dirty="0">
                <a:ln>
                  <a:noFill/>
                </a:ln>
                <a:solidFill>
                  <a:srgbClr val="212121"/>
                </a:solidFill>
                <a:effectLst/>
                <a:latin typeface="Arial Unicode MS"/>
              </a:rPr>
              <a:t>({'Month-to-month': 0, 'One year': 1,'Two year':2},</a:t>
            </a:r>
            <a:r>
              <a:rPr kumimoji="0" lang="en-US" altLang="en-US" sz="1200" b="0" i="0" u="none" strike="noStrike" cap="none" normalizeH="0" baseline="0" dirty="0" err="1">
                <a:ln>
                  <a:noFill/>
                </a:ln>
                <a:solidFill>
                  <a:schemeClr val="tx1"/>
                </a:solidFill>
                <a:effectLst/>
                <a:latin typeface="Arial" panose="020B0604020202020204" pitchFamily="34" charset="0"/>
              </a:rPr>
              <a:t>inplace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True</a:t>
            </a:r>
            <a:r>
              <a:rPr kumimoji="0" lang="en-US" altLang="en-US" sz="900"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data</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PaymentMethod</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replace</a:t>
            </a:r>
            <a:r>
              <a:rPr kumimoji="0" lang="en-US" altLang="en-US" sz="900" b="0" i="0" u="none" strike="noStrike" cap="none" normalizeH="0" baseline="0" dirty="0">
                <a:ln>
                  <a:noFill/>
                </a:ln>
                <a:solidFill>
                  <a:srgbClr val="212121"/>
                </a:solidFill>
                <a:effectLst/>
                <a:latin typeface="Arial Unicode MS"/>
              </a:rPr>
              <a:t>({'Electronic check': 0, 'Mailed check': 1,'Bank transfer (automatic)':2,'Credit card (automatic)':3},</a:t>
            </a:r>
            <a:r>
              <a:rPr kumimoji="0" lang="en-US" altLang="en-US" sz="1200" b="0" i="0" u="none" strike="noStrike" cap="none" normalizeH="0" baseline="0" dirty="0" err="1">
                <a:ln>
                  <a:noFill/>
                </a:ln>
                <a:solidFill>
                  <a:schemeClr val="tx1"/>
                </a:solidFill>
                <a:effectLst/>
                <a:latin typeface="Arial" panose="020B0604020202020204" pitchFamily="34" charset="0"/>
              </a:rPr>
              <a:t>inplace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True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data</a:t>
            </a:r>
            <a:r>
              <a:rPr kumimoji="0" lang="en-US" altLang="en-US" sz="900" b="0" i="0" u="none" strike="noStrike" cap="none" normalizeH="0" baseline="0" dirty="0">
                <a:ln>
                  <a:noFill/>
                </a:ln>
                <a:solidFill>
                  <a:srgbClr val="212121"/>
                </a:solidFill>
                <a:effectLst/>
                <a:latin typeface="Arial Unicode MS"/>
              </a:rPr>
              <a:t>['Churn']</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replace</a:t>
            </a:r>
            <a:r>
              <a:rPr kumimoji="0" lang="en-US" altLang="en-US" sz="900" b="0" i="0" u="none" strike="noStrike" cap="none" normalizeH="0" baseline="0" dirty="0">
                <a:ln>
                  <a:noFill/>
                </a:ln>
                <a:solidFill>
                  <a:srgbClr val="212121"/>
                </a:solidFill>
                <a:effectLst/>
                <a:latin typeface="Arial Unicode MS"/>
              </a:rPr>
              <a:t>({'No': 0, 'Yes': 1},</a:t>
            </a:r>
            <a:r>
              <a:rPr kumimoji="0" lang="en-US" altLang="en-US" sz="1200" b="0" i="0" u="none" strike="noStrike" cap="none" normalizeH="0" baseline="0" dirty="0" err="1">
                <a:ln>
                  <a:noFill/>
                </a:ln>
                <a:solidFill>
                  <a:schemeClr val="tx1"/>
                </a:solidFill>
                <a:effectLst/>
                <a:latin typeface="Arial" panose="020B0604020202020204" pitchFamily="34" charset="0"/>
              </a:rPr>
              <a:t>inplace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True</a:t>
            </a:r>
            <a:r>
              <a:rPr kumimoji="0" lang="en-US" altLang="en-US" sz="900" b="0" i="0" u="none" strike="noStrike" cap="none" normalizeH="0" baseline="0" dirty="0">
                <a:ln>
                  <a:noFill/>
                </a:ln>
                <a:solidFill>
                  <a:srgbClr val="212121"/>
                </a:solidFill>
                <a:effectLst/>
                <a:latin typeface="Arial Unicode MS"/>
              </a:rPr>
              <a: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2AF5C6-46B8-8CA3-4DCB-F2CA0D8037B2}"/>
              </a:ext>
            </a:extLst>
          </p:cNvPr>
          <p:cNvSpPr txBox="1"/>
          <p:nvPr/>
        </p:nvSpPr>
        <p:spPr>
          <a:xfrm>
            <a:off x="152400" y="133350"/>
            <a:ext cx="6858000" cy="369332"/>
          </a:xfrm>
          <a:prstGeom prst="rect">
            <a:avLst/>
          </a:prstGeom>
          <a:noFill/>
        </p:spPr>
        <p:txBody>
          <a:bodyPr wrap="square">
            <a:spAutoFit/>
          </a:bodyPr>
          <a:lstStyle/>
          <a:p>
            <a:pPr algn="l"/>
            <a:r>
              <a:rPr lang="en-US" b="1" dirty="0">
                <a:latin typeface="system-ui"/>
              </a:rPr>
              <a:t>Tenure vs Total Charges </a:t>
            </a:r>
            <a:endParaRPr lang="en-US" b="1" i="0" dirty="0">
              <a:effectLst/>
              <a:latin typeface="system-ui"/>
            </a:endParaRPr>
          </a:p>
        </p:txBody>
      </p:sp>
      <p:pic>
        <p:nvPicPr>
          <p:cNvPr id="5124" name="Picture 4">
            <a:extLst>
              <a:ext uri="{FF2B5EF4-FFF2-40B4-BE49-F238E27FC236}">
                <a16:creationId xmlns:a16="http://schemas.microsoft.com/office/drawing/2014/main" id="{C699EC86-64AA-F28D-26BE-AA6F2F7545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 y="498872"/>
            <a:ext cx="8763000" cy="36258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5B8E352-15B5-ED3A-9EA1-7433001948F6}"/>
              </a:ext>
            </a:extLst>
          </p:cNvPr>
          <p:cNvSpPr txBox="1"/>
          <p:nvPr/>
        </p:nvSpPr>
        <p:spPr>
          <a:xfrm>
            <a:off x="259080" y="4248150"/>
            <a:ext cx="7025640" cy="646331"/>
          </a:xfrm>
          <a:prstGeom prst="rect">
            <a:avLst/>
          </a:prstGeom>
          <a:noFill/>
        </p:spPr>
        <p:txBody>
          <a:bodyPr wrap="square">
            <a:spAutoFit/>
          </a:bodyPr>
          <a:lstStyle/>
          <a:p>
            <a:pPr algn="l"/>
            <a:r>
              <a:rPr lang="en-US" b="1" i="0" dirty="0">
                <a:effectLst/>
                <a:latin typeface="system-ui"/>
              </a:rPr>
              <a:t>Observation:</a:t>
            </a:r>
          </a:p>
          <a:p>
            <a:pPr algn="l">
              <a:buFont typeface="Arial" panose="020B0604020202020204" pitchFamily="34" charset="0"/>
              <a:buChar char="•"/>
            </a:pPr>
            <a:r>
              <a:rPr lang="en-US" b="0" i="0" dirty="0">
                <a:effectLst/>
                <a:latin typeface="system-ui"/>
              </a:rPr>
              <a:t>The Total Charges of the customer is increase with increase in tenure</a:t>
            </a:r>
          </a:p>
        </p:txBody>
      </p:sp>
    </p:spTree>
    <p:extLst>
      <p:ext uri="{BB962C8B-B14F-4D97-AF65-F5344CB8AC3E}">
        <p14:creationId xmlns:p14="http://schemas.microsoft.com/office/powerpoint/2010/main" val="3973037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0AB347-82B8-3472-F486-CB88D2CE7783}"/>
              </a:ext>
            </a:extLst>
          </p:cNvPr>
          <p:cNvSpPr txBox="1"/>
          <p:nvPr/>
        </p:nvSpPr>
        <p:spPr>
          <a:xfrm>
            <a:off x="152400" y="133350"/>
            <a:ext cx="6858000" cy="369332"/>
          </a:xfrm>
          <a:prstGeom prst="rect">
            <a:avLst/>
          </a:prstGeom>
          <a:noFill/>
        </p:spPr>
        <p:txBody>
          <a:bodyPr wrap="square">
            <a:spAutoFit/>
          </a:bodyPr>
          <a:lstStyle/>
          <a:p>
            <a:pPr algn="l"/>
            <a:r>
              <a:rPr lang="en-US" b="1" dirty="0">
                <a:latin typeface="system-ui"/>
              </a:rPr>
              <a:t>Tenure vs Monthly Charges </a:t>
            </a:r>
            <a:endParaRPr lang="en-US" b="1" i="0" dirty="0">
              <a:effectLst/>
              <a:latin typeface="system-ui"/>
            </a:endParaRPr>
          </a:p>
        </p:txBody>
      </p:sp>
      <p:sp>
        <p:nvSpPr>
          <p:cNvPr id="4" name="TextBox 3">
            <a:extLst>
              <a:ext uri="{FF2B5EF4-FFF2-40B4-BE49-F238E27FC236}">
                <a16:creationId xmlns:a16="http://schemas.microsoft.com/office/drawing/2014/main" id="{BE783FD7-531A-F6D0-BDFD-2131F4DB9376}"/>
              </a:ext>
            </a:extLst>
          </p:cNvPr>
          <p:cNvSpPr txBox="1"/>
          <p:nvPr/>
        </p:nvSpPr>
        <p:spPr>
          <a:xfrm>
            <a:off x="259080" y="4248150"/>
            <a:ext cx="7025640" cy="923330"/>
          </a:xfrm>
          <a:prstGeom prst="rect">
            <a:avLst/>
          </a:prstGeom>
          <a:noFill/>
        </p:spPr>
        <p:txBody>
          <a:bodyPr wrap="square">
            <a:spAutoFit/>
          </a:bodyPr>
          <a:lstStyle/>
          <a:p>
            <a:pPr algn="l"/>
            <a:r>
              <a:rPr lang="en-US" b="1" i="0">
                <a:effectLst/>
                <a:latin typeface="system-ui"/>
              </a:rPr>
              <a:t>Observation:</a:t>
            </a:r>
          </a:p>
          <a:p>
            <a:pPr algn="l">
              <a:buFont typeface="Arial" panose="020B0604020202020204" pitchFamily="34" charset="0"/>
              <a:buChar char="•"/>
            </a:pPr>
            <a:r>
              <a:rPr lang="en-US" b="0" i="0">
                <a:effectLst/>
                <a:latin typeface="system-ui"/>
              </a:rPr>
              <a:t>We can see the uniform distributation for the monthly charges</a:t>
            </a:r>
          </a:p>
          <a:p>
            <a:pPr algn="l">
              <a:buFont typeface="Arial" panose="020B0604020202020204" pitchFamily="34" charset="0"/>
              <a:buChar char="•"/>
            </a:pPr>
            <a:r>
              <a:rPr lang="en-US" b="0" i="0">
                <a:effectLst/>
                <a:latin typeface="system-ui"/>
              </a:rPr>
              <a:t>The monthly charges are same for all the customers</a:t>
            </a:r>
          </a:p>
        </p:txBody>
      </p:sp>
      <p:pic>
        <p:nvPicPr>
          <p:cNvPr id="6146" name="Picture 2">
            <a:extLst>
              <a:ext uri="{FF2B5EF4-FFF2-40B4-BE49-F238E27FC236}">
                <a16:creationId xmlns:a16="http://schemas.microsoft.com/office/drawing/2014/main" id="{2521B2CB-F682-08FE-3044-9EE1E06700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 y="561221"/>
            <a:ext cx="8427720" cy="365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061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C14A1B9C-44FC-C7A8-B6AE-EB88BF07E514}"/>
              </a:ext>
            </a:extLst>
          </p:cNvPr>
          <p:cNvSpPr txBox="1"/>
          <p:nvPr/>
        </p:nvSpPr>
        <p:spPr>
          <a:xfrm>
            <a:off x="152400" y="133350"/>
            <a:ext cx="6858000" cy="369332"/>
          </a:xfrm>
          <a:prstGeom prst="rect">
            <a:avLst/>
          </a:prstGeom>
          <a:noFill/>
        </p:spPr>
        <p:txBody>
          <a:bodyPr wrap="square">
            <a:spAutoFit/>
          </a:bodyPr>
          <a:lstStyle/>
          <a:p>
            <a:pPr algn="l"/>
            <a:r>
              <a:rPr lang="en-US" b="1" i="0" dirty="0">
                <a:effectLst/>
                <a:latin typeface="system-ui"/>
              </a:rPr>
              <a:t>Heatmap</a:t>
            </a:r>
          </a:p>
        </p:txBody>
      </p:sp>
      <p:pic>
        <p:nvPicPr>
          <p:cNvPr id="7170" name="Picture 2">
            <a:extLst>
              <a:ext uri="{FF2B5EF4-FFF2-40B4-BE49-F238E27FC236}">
                <a16:creationId xmlns:a16="http://schemas.microsoft.com/office/drawing/2014/main" id="{A772E388-5CEE-F45E-C47C-97AB276633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68549"/>
            <a:ext cx="8686800" cy="45416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2687954" y="505713"/>
            <a:ext cx="3773804" cy="483870"/>
          </a:xfrm>
          <a:prstGeom prst="rect">
            <a:avLst/>
          </a:prstGeom>
        </p:spPr>
        <p:txBody>
          <a:bodyPr vert="horz" wrap="square" lIns="0" tIns="13335" rIns="0" bIns="0" rtlCol="0">
            <a:spAutoFit/>
          </a:bodyPr>
          <a:lstStyle/>
          <a:p>
            <a:pPr marL="12700">
              <a:lnSpc>
                <a:spcPct val="100000"/>
              </a:lnSpc>
              <a:spcBef>
                <a:spcPts val="105"/>
              </a:spcBef>
            </a:pPr>
            <a:r>
              <a:rPr sz="3000" spc="-40" dirty="0"/>
              <a:t>TABLE</a:t>
            </a:r>
            <a:r>
              <a:rPr sz="3000" spc="-175" dirty="0"/>
              <a:t> </a:t>
            </a:r>
            <a:r>
              <a:rPr sz="3000" spc="-35" dirty="0"/>
              <a:t>OF</a:t>
            </a:r>
            <a:r>
              <a:rPr sz="3000" spc="-200" dirty="0"/>
              <a:t> </a:t>
            </a:r>
            <a:r>
              <a:rPr sz="3000" spc="-75" dirty="0"/>
              <a:t>CONTENTS</a:t>
            </a:r>
            <a:endParaRPr sz="3000"/>
          </a:p>
        </p:txBody>
      </p:sp>
      <p:sp>
        <p:nvSpPr>
          <p:cNvPr id="9" name="object 9"/>
          <p:cNvSpPr txBox="1"/>
          <p:nvPr/>
        </p:nvSpPr>
        <p:spPr>
          <a:xfrm>
            <a:off x="1496313" y="1483296"/>
            <a:ext cx="1720850" cy="1003935"/>
          </a:xfrm>
          <a:prstGeom prst="rect">
            <a:avLst/>
          </a:prstGeom>
        </p:spPr>
        <p:txBody>
          <a:bodyPr vert="horz" wrap="square" lIns="0" tIns="13335" rIns="0" bIns="0" rtlCol="0">
            <a:spAutoFit/>
          </a:bodyPr>
          <a:lstStyle/>
          <a:p>
            <a:pPr marL="10795" algn="ctr">
              <a:lnSpc>
                <a:spcPct val="100000"/>
              </a:lnSpc>
              <a:spcBef>
                <a:spcPts val="105"/>
              </a:spcBef>
            </a:pPr>
            <a:r>
              <a:rPr sz="3000" spc="-175" dirty="0">
                <a:solidFill>
                  <a:srgbClr val="181818"/>
                </a:solidFill>
                <a:latin typeface="Lucida Sans Unicode"/>
                <a:cs typeface="Lucida Sans Unicode"/>
              </a:rPr>
              <a:t>01</a:t>
            </a:r>
            <a:endParaRPr sz="3000" dirty="0">
              <a:latin typeface="Lucida Sans Unicode"/>
              <a:cs typeface="Lucida Sans Unicode"/>
            </a:endParaRPr>
          </a:p>
          <a:p>
            <a:pPr algn="ctr">
              <a:lnSpc>
                <a:spcPct val="100000"/>
              </a:lnSpc>
              <a:spcBef>
                <a:spcPts val="1935"/>
              </a:spcBef>
            </a:pPr>
            <a:r>
              <a:rPr sz="1800" spc="-35" dirty="0">
                <a:solidFill>
                  <a:srgbClr val="181818"/>
                </a:solidFill>
                <a:latin typeface="Lucida Sans Unicode"/>
                <a:cs typeface="Lucida Sans Unicode"/>
              </a:rPr>
              <a:t>INTRODUCTION</a:t>
            </a:r>
            <a:endParaRPr sz="1800" dirty="0">
              <a:latin typeface="Lucida Sans Unicode"/>
              <a:cs typeface="Lucida Sans Unicode"/>
            </a:endParaRPr>
          </a:p>
        </p:txBody>
      </p:sp>
      <p:sp>
        <p:nvSpPr>
          <p:cNvPr id="10" name="object 10"/>
          <p:cNvSpPr txBox="1"/>
          <p:nvPr/>
        </p:nvSpPr>
        <p:spPr>
          <a:xfrm>
            <a:off x="4970779" y="1481455"/>
            <a:ext cx="2717800" cy="1005840"/>
          </a:xfrm>
          <a:prstGeom prst="rect">
            <a:avLst/>
          </a:prstGeom>
        </p:spPr>
        <p:txBody>
          <a:bodyPr vert="horz" wrap="square" lIns="0" tIns="13335" rIns="0" bIns="0" rtlCol="0">
            <a:spAutoFit/>
          </a:bodyPr>
          <a:lstStyle/>
          <a:p>
            <a:pPr marL="10795" algn="ctr">
              <a:lnSpc>
                <a:spcPct val="100000"/>
              </a:lnSpc>
              <a:spcBef>
                <a:spcPts val="105"/>
              </a:spcBef>
            </a:pPr>
            <a:r>
              <a:rPr sz="3000" spc="-175" dirty="0">
                <a:solidFill>
                  <a:srgbClr val="181818"/>
                </a:solidFill>
                <a:latin typeface="Lucida Sans Unicode"/>
                <a:cs typeface="Lucida Sans Unicode"/>
              </a:rPr>
              <a:t>02</a:t>
            </a:r>
            <a:endParaRPr sz="3000" dirty="0">
              <a:latin typeface="Lucida Sans Unicode"/>
              <a:cs typeface="Lucida Sans Unicode"/>
            </a:endParaRPr>
          </a:p>
          <a:p>
            <a:pPr algn="ctr">
              <a:lnSpc>
                <a:spcPct val="100000"/>
              </a:lnSpc>
              <a:spcBef>
                <a:spcPts val="1950"/>
              </a:spcBef>
            </a:pPr>
            <a:r>
              <a:rPr sz="1800" spc="-90" dirty="0">
                <a:solidFill>
                  <a:srgbClr val="181818"/>
                </a:solidFill>
                <a:latin typeface="Lucida Sans Unicode"/>
                <a:cs typeface="Lucida Sans Unicode"/>
              </a:rPr>
              <a:t>DATASET</a:t>
            </a:r>
            <a:r>
              <a:rPr sz="1800" spc="-20" dirty="0">
                <a:solidFill>
                  <a:srgbClr val="181818"/>
                </a:solidFill>
                <a:latin typeface="Lucida Sans Unicode"/>
                <a:cs typeface="Lucida Sans Unicode"/>
              </a:rPr>
              <a:t> </a:t>
            </a:r>
            <a:r>
              <a:rPr sz="1800" spc="60" dirty="0">
                <a:solidFill>
                  <a:srgbClr val="181818"/>
                </a:solidFill>
                <a:latin typeface="Lucida Sans Unicode"/>
                <a:cs typeface="Lucida Sans Unicode"/>
              </a:rPr>
              <a:t>&amp;</a:t>
            </a:r>
            <a:r>
              <a:rPr sz="1800" spc="-105" dirty="0">
                <a:solidFill>
                  <a:srgbClr val="181818"/>
                </a:solidFill>
                <a:latin typeface="Lucida Sans Unicode"/>
                <a:cs typeface="Lucida Sans Unicode"/>
              </a:rPr>
              <a:t> </a:t>
            </a:r>
            <a:r>
              <a:rPr sz="1800" spc="-25" dirty="0">
                <a:solidFill>
                  <a:srgbClr val="181818"/>
                </a:solidFill>
                <a:latin typeface="Lucida Sans Unicode"/>
                <a:cs typeface="Lucida Sans Unicode"/>
              </a:rPr>
              <a:t>DESCRIPTION</a:t>
            </a:r>
            <a:endParaRPr sz="1800" dirty="0">
              <a:latin typeface="Lucida Sans Unicode"/>
              <a:cs typeface="Lucida Sans Unicode"/>
            </a:endParaRPr>
          </a:p>
        </p:txBody>
      </p:sp>
      <p:sp>
        <p:nvSpPr>
          <p:cNvPr id="13" name="object 9">
            <a:extLst>
              <a:ext uri="{FF2B5EF4-FFF2-40B4-BE49-F238E27FC236}">
                <a16:creationId xmlns:a16="http://schemas.microsoft.com/office/drawing/2014/main" id="{2C21F23B-9E9E-BA31-47C8-28F9AB19E6AD}"/>
              </a:ext>
            </a:extLst>
          </p:cNvPr>
          <p:cNvSpPr txBox="1"/>
          <p:nvPr/>
        </p:nvSpPr>
        <p:spPr>
          <a:xfrm>
            <a:off x="1295400" y="3105150"/>
            <a:ext cx="2057399" cy="1041952"/>
          </a:xfrm>
          <a:prstGeom prst="rect">
            <a:avLst/>
          </a:prstGeom>
        </p:spPr>
        <p:txBody>
          <a:bodyPr vert="horz" wrap="square" lIns="0" tIns="13335" rIns="0" bIns="0" rtlCol="0">
            <a:spAutoFit/>
          </a:bodyPr>
          <a:lstStyle/>
          <a:p>
            <a:pPr marL="10795" algn="ctr">
              <a:lnSpc>
                <a:spcPct val="100000"/>
              </a:lnSpc>
              <a:spcBef>
                <a:spcPts val="105"/>
              </a:spcBef>
            </a:pPr>
            <a:r>
              <a:rPr sz="3000" spc="-175" dirty="0">
                <a:solidFill>
                  <a:srgbClr val="181818"/>
                </a:solidFill>
                <a:latin typeface="Lucida Sans Unicode"/>
                <a:cs typeface="Lucida Sans Unicode"/>
              </a:rPr>
              <a:t>0</a:t>
            </a:r>
            <a:r>
              <a:rPr lang="en-IN" sz="3000" spc="-175" dirty="0">
                <a:solidFill>
                  <a:srgbClr val="181818"/>
                </a:solidFill>
                <a:latin typeface="Lucida Sans Unicode"/>
                <a:cs typeface="Lucida Sans Unicode"/>
              </a:rPr>
              <a:t>3</a:t>
            </a:r>
            <a:endParaRPr lang="en-IN" sz="3000" dirty="0">
              <a:latin typeface="Lucida Sans Unicode"/>
              <a:cs typeface="Lucida Sans Unicode"/>
            </a:endParaRPr>
          </a:p>
          <a:p>
            <a:pPr marL="10795" algn="ctr">
              <a:lnSpc>
                <a:spcPct val="100000"/>
              </a:lnSpc>
              <a:spcBef>
                <a:spcPts val="105"/>
              </a:spcBef>
            </a:pPr>
            <a:r>
              <a:rPr lang="en-IN" sz="1800" spc="-35" dirty="0">
                <a:solidFill>
                  <a:srgbClr val="181818"/>
                </a:solidFill>
                <a:latin typeface="Lucida Sans Unicode"/>
                <a:cs typeface="Lucida Sans Unicode"/>
              </a:rPr>
              <a:t>DATA CLEANING AND ANALYSIS </a:t>
            </a:r>
            <a:endParaRPr lang="en-IN" sz="1800" dirty="0">
              <a:latin typeface="Lucida Sans Unicode"/>
              <a:cs typeface="Lucida Sans Unicode"/>
            </a:endParaRPr>
          </a:p>
        </p:txBody>
      </p:sp>
      <p:sp>
        <p:nvSpPr>
          <p:cNvPr id="14" name="object 9">
            <a:extLst>
              <a:ext uri="{FF2B5EF4-FFF2-40B4-BE49-F238E27FC236}">
                <a16:creationId xmlns:a16="http://schemas.microsoft.com/office/drawing/2014/main" id="{B3C3DF58-65AC-BC9F-C019-558073E6E97F}"/>
              </a:ext>
            </a:extLst>
          </p:cNvPr>
          <p:cNvSpPr txBox="1"/>
          <p:nvPr/>
        </p:nvSpPr>
        <p:spPr>
          <a:xfrm>
            <a:off x="5469254" y="3143167"/>
            <a:ext cx="1720850" cy="1041952"/>
          </a:xfrm>
          <a:prstGeom prst="rect">
            <a:avLst/>
          </a:prstGeom>
        </p:spPr>
        <p:txBody>
          <a:bodyPr vert="horz" wrap="square" lIns="0" tIns="13335" rIns="0" bIns="0" rtlCol="0">
            <a:spAutoFit/>
          </a:bodyPr>
          <a:lstStyle/>
          <a:p>
            <a:pPr marL="10795" algn="ctr">
              <a:lnSpc>
                <a:spcPct val="100000"/>
              </a:lnSpc>
              <a:spcBef>
                <a:spcPts val="105"/>
              </a:spcBef>
            </a:pPr>
            <a:r>
              <a:rPr sz="3000" spc="-175" dirty="0">
                <a:solidFill>
                  <a:srgbClr val="181818"/>
                </a:solidFill>
                <a:latin typeface="Lucida Sans Unicode"/>
                <a:cs typeface="Lucida Sans Unicode"/>
              </a:rPr>
              <a:t>0</a:t>
            </a:r>
            <a:r>
              <a:rPr lang="en-IN" sz="3000" spc="-175" dirty="0">
                <a:solidFill>
                  <a:srgbClr val="181818"/>
                </a:solidFill>
                <a:latin typeface="Lucida Sans Unicode"/>
                <a:cs typeface="Lucida Sans Unicode"/>
              </a:rPr>
              <a:t>4</a:t>
            </a:r>
          </a:p>
          <a:p>
            <a:pPr marL="10795" algn="ctr">
              <a:lnSpc>
                <a:spcPct val="100000"/>
              </a:lnSpc>
              <a:spcBef>
                <a:spcPts val="105"/>
              </a:spcBef>
            </a:pPr>
            <a:r>
              <a:rPr lang="en-IN" sz="1800" dirty="0">
                <a:latin typeface="Lucida Sans Unicode"/>
                <a:cs typeface="Lucida Sans Unicode"/>
              </a:rPr>
              <a:t>LEARNING AND OUTCOME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59493F97-141F-BE6A-CF38-7AC7947B15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02682"/>
            <a:ext cx="4724400" cy="45074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89A000-A045-497D-1FCF-E7E708306440}"/>
              </a:ext>
            </a:extLst>
          </p:cNvPr>
          <p:cNvSpPr txBox="1"/>
          <p:nvPr/>
        </p:nvSpPr>
        <p:spPr>
          <a:xfrm>
            <a:off x="152400" y="133350"/>
            <a:ext cx="6858000" cy="369332"/>
          </a:xfrm>
          <a:prstGeom prst="rect">
            <a:avLst/>
          </a:prstGeom>
          <a:noFill/>
        </p:spPr>
        <p:txBody>
          <a:bodyPr wrap="square">
            <a:spAutoFit/>
          </a:bodyPr>
          <a:lstStyle/>
          <a:p>
            <a:pPr algn="l"/>
            <a:r>
              <a:rPr lang="en-US" b="1" dirty="0">
                <a:latin typeface="system-ui"/>
              </a:rPr>
              <a:t>Principal Components Analysis </a:t>
            </a:r>
            <a:endParaRPr lang="en-US" b="1" i="0" dirty="0">
              <a:effectLst/>
              <a:latin typeface="system-ui"/>
            </a:endParaRPr>
          </a:p>
        </p:txBody>
      </p:sp>
      <p:pic>
        <p:nvPicPr>
          <p:cNvPr id="4" name="Picture 3">
            <a:extLst>
              <a:ext uri="{FF2B5EF4-FFF2-40B4-BE49-F238E27FC236}">
                <a16:creationId xmlns:a16="http://schemas.microsoft.com/office/drawing/2014/main" id="{51C7E9A6-B6BF-4D37-5D7C-78DF7A149D5D}"/>
              </a:ext>
            </a:extLst>
          </p:cNvPr>
          <p:cNvPicPr>
            <a:picLocks noChangeAspect="1"/>
          </p:cNvPicPr>
          <p:nvPr/>
        </p:nvPicPr>
        <p:blipFill>
          <a:blip r:embed="rId3"/>
          <a:stretch>
            <a:fillRect/>
          </a:stretch>
        </p:blipFill>
        <p:spPr>
          <a:xfrm>
            <a:off x="5029200" y="502682"/>
            <a:ext cx="4038600" cy="1790855"/>
          </a:xfrm>
          <a:prstGeom prst="rect">
            <a:avLst/>
          </a:prstGeom>
        </p:spPr>
      </p:pic>
      <p:sp>
        <p:nvSpPr>
          <p:cNvPr id="6" name="TextBox 5">
            <a:extLst>
              <a:ext uri="{FF2B5EF4-FFF2-40B4-BE49-F238E27FC236}">
                <a16:creationId xmlns:a16="http://schemas.microsoft.com/office/drawing/2014/main" id="{7D5F6219-0A45-C528-66BD-3E062A46ADCE}"/>
              </a:ext>
            </a:extLst>
          </p:cNvPr>
          <p:cNvSpPr txBox="1"/>
          <p:nvPr/>
        </p:nvSpPr>
        <p:spPr>
          <a:xfrm>
            <a:off x="5006340" y="2419350"/>
            <a:ext cx="4038600" cy="1477328"/>
          </a:xfrm>
          <a:prstGeom prst="rect">
            <a:avLst/>
          </a:prstGeom>
          <a:noFill/>
        </p:spPr>
        <p:txBody>
          <a:bodyPr wrap="square">
            <a:spAutoFit/>
          </a:bodyPr>
          <a:lstStyle/>
          <a:p>
            <a:pPr algn="just"/>
            <a:r>
              <a:rPr lang="en-US" b="1" i="0" dirty="0">
                <a:effectLst/>
                <a:latin typeface="system-ui"/>
              </a:rPr>
              <a:t>Observation :</a:t>
            </a:r>
          </a:p>
          <a:p>
            <a:pPr algn="just"/>
            <a:r>
              <a:rPr lang="en-US" b="0" i="0" dirty="0">
                <a:effectLst/>
                <a:latin typeface="system-ui"/>
              </a:rPr>
              <a:t>AS per the graph, we can see that 10 principal components attribute for 90% of variation in the data. We shall pick the first 10 components for our prediction</a:t>
            </a:r>
          </a:p>
        </p:txBody>
      </p:sp>
    </p:spTree>
    <p:extLst>
      <p:ext uri="{BB962C8B-B14F-4D97-AF65-F5344CB8AC3E}">
        <p14:creationId xmlns:p14="http://schemas.microsoft.com/office/powerpoint/2010/main" val="3880207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2571750"/>
            <a:ext cx="8763000" cy="786754"/>
          </a:xfrm>
          <a:prstGeom prst="rect">
            <a:avLst/>
          </a:prstGeom>
        </p:spPr>
        <p:txBody>
          <a:bodyPr vert="horz" wrap="square" lIns="0" tIns="17145" rIns="0" bIns="0" rtlCol="0">
            <a:spAutoFit/>
          </a:bodyPr>
          <a:lstStyle/>
          <a:p>
            <a:pPr marL="12700">
              <a:lnSpc>
                <a:spcPct val="100000"/>
              </a:lnSpc>
              <a:spcBef>
                <a:spcPts val="135"/>
              </a:spcBef>
            </a:pPr>
            <a:r>
              <a:rPr lang="en-IN" spc="100" dirty="0"/>
              <a:t>LEARNING AND OUTCOME</a:t>
            </a:r>
            <a:endParaRPr spc="100" dirty="0"/>
          </a:p>
        </p:txBody>
      </p:sp>
      <p:sp>
        <p:nvSpPr>
          <p:cNvPr id="3" name="object 3"/>
          <p:cNvSpPr txBox="1"/>
          <p:nvPr/>
        </p:nvSpPr>
        <p:spPr>
          <a:xfrm>
            <a:off x="4125340" y="1333753"/>
            <a:ext cx="902969" cy="941705"/>
          </a:xfrm>
          <a:prstGeom prst="rect">
            <a:avLst/>
          </a:prstGeom>
        </p:spPr>
        <p:txBody>
          <a:bodyPr vert="horz" wrap="square" lIns="0" tIns="13970" rIns="0" bIns="0" rtlCol="0">
            <a:spAutoFit/>
          </a:bodyPr>
          <a:lstStyle/>
          <a:p>
            <a:pPr marL="12700">
              <a:lnSpc>
                <a:spcPct val="100000"/>
              </a:lnSpc>
              <a:spcBef>
                <a:spcPts val="110"/>
              </a:spcBef>
            </a:pPr>
            <a:r>
              <a:rPr sz="6000" spc="-345" dirty="0">
                <a:solidFill>
                  <a:srgbClr val="181818"/>
                </a:solidFill>
                <a:latin typeface="Lucida Sans Unicode"/>
                <a:cs typeface="Lucida Sans Unicode"/>
              </a:rPr>
              <a:t>0</a:t>
            </a:r>
            <a:r>
              <a:rPr lang="en-IN" sz="6000" u="heavy" spc="-345" dirty="0">
                <a:solidFill>
                  <a:srgbClr val="181818"/>
                </a:solidFill>
                <a:uFill>
                  <a:solidFill>
                    <a:srgbClr val="181818"/>
                  </a:solidFill>
                </a:uFill>
                <a:latin typeface="Lucida Sans Unicode"/>
                <a:cs typeface="Lucida Sans Unicode"/>
              </a:rPr>
              <a:t>4</a:t>
            </a:r>
            <a:endParaRPr sz="6000" dirty="0">
              <a:latin typeface="Lucida Sans Unicode"/>
              <a:cs typeface="Lucida Sans Unicode"/>
            </a:endParaRPr>
          </a:p>
        </p:txBody>
      </p:sp>
    </p:spTree>
    <p:extLst>
      <p:ext uri="{BB962C8B-B14F-4D97-AF65-F5344CB8AC3E}">
        <p14:creationId xmlns:p14="http://schemas.microsoft.com/office/powerpoint/2010/main" val="4131509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4BF3E1-EAAD-25C6-EFF2-FFF93CE0DD7A}"/>
              </a:ext>
            </a:extLst>
          </p:cNvPr>
          <p:cNvSpPr txBox="1"/>
          <p:nvPr/>
        </p:nvSpPr>
        <p:spPr>
          <a:xfrm>
            <a:off x="152400" y="133350"/>
            <a:ext cx="6858000" cy="369332"/>
          </a:xfrm>
          <a:prstGeom prst="rect">
            <a:avLst/>
          </a:prstGeom>
          <a:noFill/>
        </p:spPr>
        <p:txBody>
          <a:bodyPr wrap="square">
            <a:spAutoFit/>
          </a:bodyPr>
          <a:lstStyle/>
          <a:p>
            <a:pPr algn="l"/>
            <a:r>
              <a:rPr lang="en-US" b="1" i="0" dirty="0">
                <a:effectLst/>
                <a:latin typeface="system-ui"/>
              </a:rPr>
              <a:t>Model </a:t>
            </a:r>
            <a:r>
              <a:rPr lang="en-US" b="1" dirty="0">
                <a:latin typeface="system-ui"/>
              </a:rPr>
              <a:t>Performance</a:t>
            </a:r>
            <a:endParaRPr lang="en-US" b="1" i="0" dirty="0">
              <a:effectLst/>
              <a:latin typeface="system-ui"/>
            </a:endParaRPr>
          </a:p>
        </p:txBody>
      </p:sp>
      <p:pic>
        <p:nvPicPr>
          <p:cNvPr id="6" name="Picture 5">
            <a:extLst>
              <a:ext uri="{FF2B5EF4-FFF2-40B4-BE49-F238E27FC236}">
                <a16:creationId xmlns:a16="http://schemas.microsoft.com/office/drawing/2014/main" id="{17FB8EFE-48C2-7FDD-9A1C-C06F8F0E941D}"/>
              </a:ext>
            </a:extLst>
          </p:cNvPr>
          <p:cNvPicPr>
            <a:picLocks noChangeAspect="1"/>
          </p:cNvPicPr>
          <p:nvPr/>
        </p:nvPicPr>
        <p:blipFill>
          <a:blip r:embed="rId2"/>
          <a:stretch>
            <a:fillRect/>
          </a:stretch>
        </p:blipFill>
        <p:spPr>
          <a:xfrm>
            <a:off x="228600" y="502682"/>
            <a:ext cx="5867908" cy="3059668"/>
          </a:xfrm>
          <a:prstGeom prst="rect">
            <a:avLst/>
          </a:prstGeom>
        </p:spPr>
      </p:pic>
      <p:sp>
        <p:nvSpPr>
          <p:cNvPr id="8" name="TextBox 7">
            <a:extLst>
              <a:ext uri="{FF2B5EF4-FFF2-40B4-BE49-F238E27FC236}">
                <a16:creationId xmlns:a16="http://schemas.microsoft.com/office/drawing/2014/main" id="{213F21D7-1C5B-9D08-8F45-ABC89EA440DB}"/>
              </a:ext>
            </a:extLst>
          </p:cNvPr>
          <p:cNvSpPr txBox="1"/>
          <p:nvPr/>
        </p:nvSpPr>
        <p:spPr>
          <a:xfrm>
            <a:off x="152400" y="3714750"/>
            <a:ext cx="5944108" cy="923330"/>
          </a:xfrm>
          <a:prstGeom prst="rect">
            <a:avLst/>
          </a:prstGeom>
          <a:noFill/>
        </p:spPr>
        <p:txBody>
          <a:bodyPr wrap="square">
            <a:spAutoFit/>
          </a:bodyPr>
          <a:lstStyle/>
          <a:p>
            <a:r>
              <a:rPr lang="en-US" b="0" i="0" dirty="0">
                <a:effectLst/>
                <a:latin typeface="system-ui"/>
              </a:rPr>
              <a:t>Observation:</a:t>
            </a:r>
          </a:p>
          <a:p>
            <a:pPr algn="just"/>
            <a:r>
              <a:rPr lang="en-US" b="0" i="0" dirty="0">
                <a:effectLst/>
                <a:latin typeface="system-ui"/>
              </a:rPr>
              <a:t>The Model random forest classifier giving the best result with the accuracy of 83%.</a:t>
            </a:r>
            <a:endParaRPr lang="en-IN" dirty="0"/>
          </a:p>
        </p:txBody>
      </p:sp>
    </p:spTree>
    <p:extLst>
      <p:ext uri="{BB962C8B-B14F-4D97-AF65-F5344CB8AC3E}">
        <p14:creationId xmlns:p14="http://schemas.microsoft.com/office/powerpoint/2010/main" val="3639941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F24126-F766-3875-6C3C-3D18E74DEFB1}"/>
              </a:ext>
            </a:extLst>
          </p:cNvPr>
          <p:cNvSpPr txBox="1"/>
          <p:nvPr/>
        </p:nvSpPr>
        <p:spPr>
          <a:xfrm>
            <a:off x="152400" y="133350"/>
            <a:ext cx="6858000" cy="369332"/>
          </a:xfrm>
          <a:prstGeom prst="rect">
            <a:avLst/>
          </a:prstGeom>
          <a:noFill/>
        </p:spPr>
        <p:txBody>
          <a:bodyPr wrap="square">
            <a:spAutoFit/>
          </a:bodyPr>
          <a:lstStyle/>
          <a:p>
            <a:pPr algn="l"/>
            <a:r>
              <a:rPr lang="en-US" b="1" i="0" dirty="0">
                <a:effectLst/>
                <a:latin typeface="system-ui"/>
              </a:rPr>
              <a:t>Model Learning : Random forest classifier  </a:t>
            </a:r>
          </a:p>
        </p:txBody>
      </p:sp>
      <p:pic>
        <p:nvPicPr>
          <p:cNvPr id="4" name="Picture 3">
            <a:extLst>
              <a:ext uri="{FF2B5EF4-FFF2-40B4-BE49-F238E27FC236}">
                <a16:creationId xmlns:a16="http://schemas.microsoft.com/office/drawing/2014/main" id="{D1505967-0918-57C2-F159-53557D6F93E6}"/>
              </a:ext>
            </a:extLst>
          </p:cNvPr>
          <p:cNvPicPr>
            <a:picLocks noChangeAspect="1"/>
          </p:cNvPicPr>
          <p:nvPr/>
        </p:nvPicPr>
        <p:blipFill>
          <a:blip r:embed="rId2"/>
          <a:stretch>
            <a:fillRect/>
          </a:stretch>
        </p:blipFill>
        <p:spPr>
          <a:xfrm>
            <a:off x="243465" y="476012"/>
            <a:ext cx="8657070" cy="4583886"/>
          </a:xfrm>
          <a:prstGeom prst="rect">
            <a:avLst/>
          </a:prstGeom>
        </p:spPr>
      </p:pic>
    </p:spTree>
    <p:extLst>
      <p:ext uri="{BB962C8B-B14F-4D97-AF65-F5344CB8AC3E}">
        <p14:creationId xmlns:p14="http://schemas.microsoft.com/office/powerpoint/2010/main" val="1931870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3EACA5-48A6-E3D7-5634-C17E0B7BC005}"/>
              </a:ext>
            </a:extLst>
          </p:cNvPr>
          <p:cNvSpPr txBox="1"/>
          <p:nvPr/>
        </p:nvSpPr>
        <p:spPr>
          <a:xfrm>
            <a:off x="152400" y="133350"/>
            <a:ext cx="6858000" cy="369332"/>
          </a:xfrm>
          <a:prstGeom prst="rect">
            <a:avLst/>
          </a:prstGeom>
          <a:noFill/>
        </p:spPr>
        <p:txBody>
          <a:bodyPr wrap="square">
            <a:spAutoFit/>
          </a:bodyPr>
          <a:lstStyle/>
          <a:p>
            <a:pPr algn="l"/>
            <a:r>
              <a:rPr lang="en-US" b="1" i="0" dirty="0">
                <a:effectLst/>
                <a:latin typeface="system-ui"/>
              </a:rPr>
              <a:t>Model </a:t>
            </a:r>
            <a:r>
              <a:rPr lang="en-US" b="1" dirty="0">
                <a:latin typeface="system-ui"/>
              </a:rPr>
              <a:t>Evaluation </a:t>
            </a:r>
            <a:endParaRPr lang="en-US" b="1" i="0" dirty="0">
              <a:effectLst/>
              <a:latin typeface="system-ui"/>
            </a:endParaRPr>
          </a:p>
        </p:txBody>
      </p:sp>
      <p:pic>
        <p:nvPicPr>
          <p:cNvPr id="4" name="Picture 3">
            <a:extLst>
              <a:ext uri="{FF2B5EF4-FFF2-40B4-BE49-F238E27FC236}">
                <a16:creationId xmlns:a16="http://schemas.microsoft.com/office/drawing/2014/main" id="{F8FB8EB3-EEB2-9569-28A4-A0121B865308}"/>
              </a:ext>
            </a:extLst>
          </p:cNvPr>
          <p:cNvPicPr>
            <a:picLocks noChangeAspect="1"/>
          </p:cNvPicPr>
          <p:nvPr/>
        </p:nvPicPr>
        <p:blipFill>
          <a:blip r:embed="rId2"/>
          <a:stretch>
            <a:fillRect/>
          </a:stretch>
        </p:blipFill>
        <p:spPr>
          <a:xfrm>
            <a:off x="304800" y="1047750"/>
            <a:ext cx="8177025" cy="3505200"/>
          </a:xfrm>
          <a:prstGeom prst="rect">
            <a:avLst/>
          </a:prstGeom>
        </p:spPr>
      </p:pic>
    </p:spTree>
    <p:extLst>
      <p:ext uri="{BB962C8B-B14F-4D97-AF65-F5344CB8AC3E}">
        <p14:creationId xmlns:p14="http://schemas.microsoft.com/office/powerpoint/2010/main" val="3927053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09B874-4DE6-AFE4-0D21-2D1361D5FC66}"/>
              </a:ext>
            </a:extLst>
          </p:cNvPr>
          <p:cNvSpPr txBox="1"/>
          <p:nvPr/>
        </p:nvSpPr>
        <p:spPr>
          <a:xfrm>
            <a:off x="152400" y="133350"/>
            <a:ext cx="6858000" cy="369332"/>
          </a:xfrm>
          <a:prstGeom prst="rect">
            <a:avLst/>
          </a:prstGeom>
          <a:noFill/>
        </p:spPr>
        <p:txBody>
          <a:bodyPr wrap="square">
            <a:spAutoFit/>
          </a:bodyPr>
          <a:lstStyle/>
          <a:p>
            <a:pPr algn="l"/>
            <a:r>
              <a:rPr lang="en-US" b="1" dirty="0">
                <a:latin typeface="system-ui"/>
              </a:rPr>
              <a:t>ROC Curve :</a:t>
            </a:r>
            <a:endParaRPr lang="en-US" b="1" i="0" dirty="0">
              <a:effectLst/>
              <a:latin typeface="system-ui"/>
            </a:endParaRPr>
          </a:p>
        </p:txBody>
      </p:sp>
      <p:pic>
        <p:nvPicPr>
          <p:cNvPr id="9218" name="Picture 2">
            <a:extLst>
              <a:ext uri="{FF2B5EF4-FFF2-40B4-BE49-F238E27FC236}">
                <a16:creationId xmlns:a16="http://schemas.microsoft.com/office/drawing/2014/main" id="{2169D374-BF1B-47A6-C842-5ED57761BD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90550"/>
            <a:ext cx="5400675"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892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09B874-4DE6-AFE4-0D21-2D1361D5FC66}"/>
              </a:ext>
            </a:extLst>
          </p:cNvPr>
          <p:cNvSpPr txBox="1"/>
          <p:nvPr/>
        </p:nvSpPr>
        <p:spPr>
          <a:xfrm>
            <a:off x="304800" y="361950"/>
            <a:ext cx="6858000" cy="369332"/>
          </a:xfrm>
          <a:prstGeom prst="rect">
            <a:avLst/>
          </a:prstGeom>
          <a:noFill/>
        </p:spPr>
        <p:txBody>
          <a:bodyPr wrap="square">
            <a:spAutoFit/>
          </a:bodyPr>
          <a:lstStyle/>
          <a:p>
            <a:pPr algn="l"/>
            <a:r>
              <a:rPr lang="en-US" b="1" dirty="0">
                <a:latin typeface="system-ui"/>
              </a:rPr>
              <a:t>Reduce Customer Churn and Conclusion :</a:t>
            </a:r>
            <a:endParaRPr lang="en-US" b="1" i="0" dirty="0">
              <a:effectLst/>
              <a:latin typeface="system-ui"/>
            </a:endParaRPr>
          </a:p>
        </p:txBody>
      </p:sp>
      <p:sp>
        <p:nvSpPr>
          <p:cNvPr id="3" name="TextBox 2">
            <a:extLst>
              <a:ext uri="{FF2B5EF4-FFF2-40B4-BE49-F238E27FC236}">
                <a16:creationId xmlns:a16="http://schemas.microsoft.com/office/drawing/2014/main" id="{4322F4B9-5724-84D7-AED7-07ED130F3B43}"/>
              </a:ext>
            </a:extLst>
          </p:cNvPr>
          <p:cNvSpPr txBox="1"/>
          <p:nvPr/>
        </p:nvSpPr>
        <p:spPr>
          <a:xfrm>
            <a:off x="381000" y="819150"/>
            <a:ext cx="6858000" cy="2031325"/>
          </a:xfrm>
          <a:prstGeom prst="rect">
            <a:avLst/>
          </a:prstGeom>
          <a:noFill/>
        </p:spPr>
        <p:txBody>
          <a:bodyPr wrap="square" rtlCol="0">
            <a:spAutoFit/>
          </a:bodyPr>
          <a:lstStyle/>
          <a:p>
            <a:pPr marL="285750" indent="-285750">
              <a:buFont typeface="Arial" panose="020B0604020202020204" pitchFamily="34" charset="0"/>
              <a:buChar char="•"/>
            </a:pPr>
            <a:r>
              <a:rPr lang="en-IN" dirty="0"/>
              <a:t>Reduce customer  churn and predictions</a:t>
            </a:r>
          </a:p>
          <a:p>
            <a:pPr marL="285750" indent="-285750">
              <a:buFont typeface="Arial" panose="020B0604020202020204" pitchFamily="34" charset="0"/>
              <a:buChar char="•"/>
            </a:pPr>
            <a:r>
              <a:rPr lang="en-IN" dirty="0"/>
              <a:t>Engage with your customers</a:t>
            </a:r>
          </a:p>
          <a:p>
            <a:pPr marL="285750" indent="-285750">
              <a:buFont typeface="Arial" panose="020B0604020202020204" pitchFamily="34" charset="0"/>
              <a:buChar char="•"/>
            </a:pPr>
            <a:r>
              <a:rPr lang="en-IN" dirty="0"/>
              <a:t>Define your most valuable customers </a:t>
            </a:r>
          </a:p>
          <a:p>
            <a:pPr marL="285750" indent="-285750">
              <a:buFont typeface="Arial" panose="020B0604020202020204" pitchFamily="34" charset="0"/>
              <a:buChar char="•"/>
            </a:pPr>
            <a:r>
              <a:rPr lang="en-IN" dirty="0"/>
              <a:t>Give better services</a:t>
            </a:r>
          </a:p>
          <a:p>
            <a:pPr marL="285750" indent="-285750">
              <a:buFont typeface="Arial" panose="020B0604020202020204" pitchFamily="34" charset="0"/>
              <a:buChar char="•"/>
            </a:pPr>
            <a:r>
              <a:rPr lang="en-IN" dirty="0"/>
              <a:t>Pay attention to the complaints</a:t>
            </a:r>
          </a:p>
          <a:p>
            <a:pPr marL="285750" indent="-285750">
              <a:buFont typeface="Arial" panose="020B0604020202020204" pitchFamily="34" charset="0"/>
              <a:buChar char="•"/>
            </a:pPr>
            <a:r>
              <a:rPr lang="en-IN" dirty="0"/>
              <a:t>Flaunt your competitive advantages </a:t>
            </a:r>
          </a:p>
          <a:p>
            <a:pPr marL="285750" indent="-285750">
              <a:buFont typeface="Arial" panose="020B0604020202020204" pitchFamily="34" charset="0"/>
              <a:buChar char="•"/>
            </a:pPr>
            <a:r>
              <a:rPr lang="en-IN" dirty="0"/>
              <a:t>Offer long term contracts</a:t>
            </a:r>
          </a:p>
        </p:txBody>
      </p:sp>
    </p:spTree>
    <p:extLst>
      <p:ext uri="{BB962C8B-B14F-4D97-AF65-F5344CB8AC3E}">
        <p14:creationId xmlns:p14="http://schemas.microsoft.com/office/powerpoint/2010/main" val="3700820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AEA9E1C-8F87-5ADA-FA62-04DD611C76FB}"/>
              </a:ext>
            </a:extLst>
          </p:cNvPr>
          <p:cNvSpPr/>
          <p:nvPr/>
        </p:nvSpPr>
        <p:spPr>
          <a:xfrm>
            <a:off x="2895600" y="1962150"/>
            <a:ext cx="3069623" cy="923330"/>
          </a:xfrm>
          <a:prstGeom prst="rect">
            <a:avLst/>
          </a:prstGeom>
          <a:noFill/>
        </p:spPr>
        <p:txBody>
          <a:bodyPr wrap="none" lIns="91440" tIns="45720" rIns="91440" bIns="45720">
            <a:prstTxWarp prst="textDeflateTop">
              <a:avLst/>
            </a:prstTxWarp>
            <a:spAutoFit/>
            <a:scene3d>
              <a:camera prst="obliqueTopRight"/>
              <a:lightRig rig="threePt" dir="t"/>
            </a:scene3d>
            <a:sp3d extrusionH="57150">
              <a:bevelT w="50800" h="38100" prst="riblet"/>
            </a:sp3d>
          </a:bodyPr>
          <a:lstStyle/>
          <a:p>
            <a:pPr algn="ctr"/>
            <a:r>
              <a:rPr lang="en-IN"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1245904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179701" y="2732087"/>
            <a:ext cx="4773930" cy="792480"/>
          </a:xfrm>
          <a:prstGeom prst="rect">
            <a:avLst/>
          </a:prstGeom>
        </p:spPr>
        <p:txBody>
          <a:bodyPr vert="horz" wrap="square" lIns="0" tIns="16510" rIns="0" bIns="0" rtlCol="0">
            <a:spAutoFit/>
          </a:bodyPr>
          <a:lstStyle/>
          <a:p>
            <a:pPr marL="12700">
              <a:lnSpc>
                <a:spcPct val="100000"/>
              </a:lnSpc>
              <a:spcBef>
                <a:spcPts val="130"/>
              </a:spcBef>
            </a:pPr>
            <a:r>
              <a:rPr lang="en-IN" spc="-25"/>
              <a:t>I</a:t>
            </a:r>
            <a:r>
              <a:rPr lang="en-IN" spc="130"/>
              <a:t>N</a:t>
            </a:r>
            <a:r>
              <a:rPr lang="en-IN" spc="-220"/>
              <a:t>T</a:t>
            </a:r>
            <a:r>
              <a:rPr lang="en-IN" spc="-260"/>
              <a:t>R</a:t>
            </a:r>
            <a:r>
              <a:rPr lang="en-IN" spc="15"/>
              <a:t>O</a:t>
            </a:r>
            <a:r>
              <a:rPr lang="en-IN" spc="60"/>
              <a:t>D</a:t>
            </a:r>
            <a:r>
              <a:rPr lang="en-IN" spc="75"/>
              <a:t>U</a:t>
            </a:r>
            <a:r>
              <a:rPr lang="en-IN" spc="-310"/>
              <a:t>C</a:t>
            </a:r>
            <a:r>
              <a:rPr lang="en-IN" spc="-290"/>
              <a:t>T</a:t>
            </a:r>
            <a:r>
              <a:rPr lang="en-IN" spc="-125"/>
              <a:t>I</a:t>
            </a:r>
            <a:r>
              <a:rPr lang="en-IN" spc="15"/>
              <a:t>O</a:t>
            </a:r>
            <a:r>
              <a:rPr lang="en-IN" spc="100"/>
              <a:t>N</a:t>
            </a:r>
            <a:endParaRPr lang="en-IN" spc="100" dirty="0"/>
          </a:p>
        </p:txBody>
      </p:sp>
      <p:sp>
        <p:nvSpPr>
          <p:cNvPr id="3" name="object 3"/>
          <p:cNvSpPr txBox="1"/>
          <p:nvPr/>
        </p:nvSpPr>
        <p:spPr>
          <a:xfrm>
            <a:off x="4125340" y="1546859"/>
            <a:ext cx="902969" cy="941705"/>
          </a:xfrm>
          <a:prstGeom prst="rect">
            <a:avLst/>
          </a:prstGeom>
        </p:spPr>
        <p:txBody>
          <a:bodyPr vert="horz" wrap="square" lIns="0" tIns="13970" rIns="0" bIns="0" rtlCol="0">
            <a:spAutoFit/>
          </a:bodyPr>
          <a:lstStyle/>
          <a:p>
            <a:pPr marL="12700">
              <a:lnSpc>
                <a:spcPct val="100000"/>
              </a:lnSpc>
              <a:spcBef>
                <a:spcPts val="110"/>
              </a:spcBef>
            </a:pPr>
            <a:r>
              <a:rPr sz="6000" spc="-345" dirty="0">
                <a:solidFill>
                  <a:srgbClr val="181818"/>
                </a:solidFill>
                <a:latin typeface="Lucida Sans Unicode"/>
                <a:cs typeface="Lucida Sans Unicode"/>
              </a:rPr>
              <a:t>0</a:t>
            </a:r>
            <a:r>
              <a:rPr sz="6000" u="heavy" spc="-345" dirty="0">
                <a:solidFill>
                  <a:srgbClr val="181818"/>
                </a:solidFill>
                <a:uFill>
                  <a:solidFill>
                    <a:srgbClr val="181818"/>
                  </a:solidFill>
                </a:uFill>
                <a:latin typeface="Lucida Sans Unicode"/>
                <a:cs typeface="Lucida Sans Unicode"/>
              </a:rPr>
              <a:t>1</a:t>
            </a:r>
            <a:endParaRPr sz="6000">
              <a:latin typeface="Lucida Sans Unicode"/>
              <a:cs typeface="Lucida Sans Unicod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68325" y="331724"/>
            <a:ext cx="882015" cy="732252"/>
          </a:xfrm>
          <a:prstGeom prst="rect">
            <a:avLst/>
          </a:prstGeom>
        </p:spPr>
        <p:txBody>
          <a:bodyPr vert="horz" wrap="square" lIns="0" tIns="16510" rIns="0" bIns="0" rtlCol="0">
            <a:spAutoFit/>
          </a:bodyPr>
          <a:lstStyle/>
          <a:p>
            <a:pPr marL="12700">
              <a:lnSpc>
                <a:spcPct val="100000"/>
              </a:lnSpc>
              <a:spcBef>
                <a:spcPts val="130"/>
              </a:spcBef>
            </a:pPr>
            <a:br>
              <a:rPr lang="en-IN" sz="1550" b="1" dirty="0">
                <a:latin typeface="Calibri"/>
                <a:cs typeface="Calibri"/>
              </a:rPr>
            </a:br>
            <a:br>
              <a:rPr lang="en-IN" sz="1550" b="1" dirty="0">
                <a:latin typeface="Calibri"/>
                <a:cs typeface="Calibri"/>
              </a:rPr>
            </a:br>
            <a:r>
              <a:rPr sz="1550" b="1" dirty="0">
                <a:latin typeface="Calibri"/>
                <a:cs typeface="Calibri"/>
              </a:rPr>
              <a:t>O</a:t>
            </a:r>
            <a:r>
              <a:rPr sz="1550" b="1" spc="10" dirty="0">
                <a:latin typeface="Calibri"/>
                <a:cs typeface="Calibri"/>
              </a:rPr>
              <a:t>v</a:t>
            </a:r>
            <a:r>
              <a:rPr sz="1550" b="1" spc="45" dirty="0">
                <a:latin typeface="Calibri"/>
                <a:cs typeface="Calibri"/>
              </a:rPr>
              <a:t>e</a:t>
            </a:r>
            <a:r>
              <a:rPr sz="1550" b="1" spc="-25" dirty="0">
                <a:latin typeface="Calibri"/>
                <a:cs typeface="Calibri"/>
              </a:rPr>
              <a:t>r</a:t>
            </a:r>
            <a:r>
              <a:rPr sz="1550" b="1" spc="10" dirty="0">
                <a:latin typeface="Calibri"/>
                <a:cs typeface="Calibri"/>
              </a:rPr>
              <a:t>v</a:t>
            </a:r>
            <a:r>
              <a:rPr sz="1550" b="1" spc="-10" dirty="0">
                <a:latin typeface="Calibri"/>
                <a:cs typeface="Calibri"/>
              </a:rPr>
              <a:t>i</a:t>
            </a:r>
            <a:r>
              <a:rPr sz="1550" b="1" spc="45" dirty="0">
                <a:latin typeface="Calibri"/>
                <a:cs typeface="Calibri"/>
              </a:rPr>
              <a:t>e</a:t>
            </a:r>
            <a:r>
              <a:rPr sz="1550" b="1" spc="40" dirty="0">
                <a:latin typeface="Calibri"/>
                <a:cs typeface="Calibri"/>
              </a:rPr>
              <a:t>w</a:t>
            </a:r>
            <a:r>
              <a:rPr sz="1550" b="1" spc="5" dirty="0">
                <a:latin typeface="Calibri"/>
                <a:cs typeface="Calibri"/>
              </a:rPr>
              <a:t>:</a:t>
            </a:r>
            <a:endParaRPr sz="1550" dirty="0">
              <a:latin typeface="Calibri"/>
              <a:cs typeface="Calibri"/>
            </a:endParaRPr>
          </a:p>
        </p:txBody>
      </p:sp>
      <p:sp>
        <p:nvSpPr>
          <p:cNvPr id="6" name="object 6"/>
          <p:cNvSpPr txBox="1"/>
          <p:nvPr/>
        </p:nvSpPr>
        <p:spPr>
          <a:xfrm>
            <a:off x="568325" y="559625"/>
            <a:ext cx="7964170" cy="2131866"/>
          </a:xfrm>
          <a:prstGeom prst="rect">
            <a:avLst/>
          </a:prstGeom>
        </p:spPr>
        <p:txBody>
          <a:bodyPr vert="horz" wrap="square" lIns="0" tIns="12065" rIns="0" bIns="0" rtlCol="0">
            <a:spAutoFit/>
          </a:bodyPr>
          <a:lstStyle/>
          <a:p>
            <a:pPr marL="756285" marR="9525" indent="-286385">
              <a:lnSpc>
                <a:spcPct val="116199"/>
              </a:lnSpc>
              <a:spcBef>
                <a:spcPts val="95"/>
              </a:spcBef>
              <a:buSzPct val="85714"/>
              <a:buFont typeface="Wingdings"/>
              <a:buChar char=""/>
              <a:tabLst>
                <a:tab pos="756285" algn="l"/>
                <a:tab pos="756920" algn="l"/>
              </a:tabLst>
            </a:pPr>
            <a:endParaRPr lang="en-US" sz="1400" b="0" i="0" dirty="0">
              <a:solidFill>
                <a:srgbClr val="0D0D0D"/>
              </a:solidFill>
              <a:effectLst/>
              <a:latin typeface="Söhne"/>
            </a:endParaRPr>
          </a:p>
          <a:p>
            <a:pPr marL="756285" marR="9525" indent="-286385">
              <a:lnSpc>
                <a:spcPct val="116199"/>
              </a:lnSpc>
              <a:spcBef>
                <a:spcPts val="95"/>
              </a:spcBef>
              <a:buSzPct val="85714"/>
              <a:buFont typeface="Wingdings"/>
              <a:buChar char=""/>
              <a:tabLst>
                <a:tab pos="756285" algn="l"/>
                <a:tab pos="756920" algn="l"/>
              </a:tabLst>
            </a:pPr>
            <a:endParaRPr lang="en-US" sz="1400" dirty="0">
              <a:solidFill>
                <a:srgbClr val="0D0D0D"/>
              </a:solidFill>
              <a:latin typeface="Söhne"/>
            </a:endParaRPr>
          </a:p>
          <a:p>
            <a:pPr marL="756285" marR="9525" indent="-286385">
              <a:lnSpc>
                <a:spcPct val="116199"/>
              </a:lnSpc>
              <a:spcBef>
                <a:spcPts val="95"/>
              </a:spcBef>
              <a:buSzPct val="85714"/>
              <a:buFont typeface="Wingdings"/>
              <a:buChar char=""/>
              <a:tabLst>
                <a:tab pos="756285" algn="l"/>
                <a:tab pos="756920" algn="l"/>
              </a:tabLst>
            </a:pPr>
            <a:endParaRPr lang="en-US" sz="1400" b="0" i="0" dirty="0">
              <a:solidFill>
                <a:srgbClr val="0D0D0D"/>
              </a:solidFill>
              <a:effectLst/>
              <a:latin typeface="Söhne"/>
            </a:endParaRPr>
          </a:p>
          <a:p>
            <a:pPr marL="756285" marR="9525" indent="-286385">
              <a:lnSpc>
                <a:spcPct val="116199"/>
              </a:lnSpc>
              <a:spcBef>
                <a:spcPts val="95"/>
              </a:spcBef>
              <a:buSzPct val="85714"/>
              <a:buFont typeface="Wingdings"/>
              <a:buChar char=""/>
              <a:tabLst>
                <a:tab pos="756285" algn="l"/>
                <a:tab pos="756920" algn="l"/>
              </a:tabLst>
            </a:pPr>
            <a:r>
              <a:rPr lang="en-US" sz="1400" b="0" i="0" dirty="0">
                <a:solidFill>
                  <a:srgbClr val="0D0D0D"/>
                </a:solidFill>
                <a:effectLst/>
                <a:latin typeface="Söhne"/>
              </a:rPr>
              <a:t>Customer churn prediction uses data analysis and machine learning to anticipate which customers may leave a business. By analyzing customer behavior, predictive models forecast churn probabilities, enabling businesses to implement targeted retention strategies and improve customer satisfaction.</a:t>
            </a:r>
          </a:p>
          <a:p>
            <a:pPr marL="469900" marR="9525">
              <a:lnSpc>
                <a:spcPct val="116199"/>
              </a:lnSpc>
              <a:spcBef>
                <a:spcPts val="95"/>
              </a:spcBef>
              <a:buSzPct val="85714"/>
              <a:tabLst>
                <a:tab pos="756285" algn="l"/>
                <a:tab pos="756920" algn="l"/>
              </a:tabLst>
            </a:pPr>
            <a:endParaRPr sz="19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D10BFEC-17E7-7B4F-D267-EF15B64B5878}"/>
              </a:ext>
            </a:extLst>
          </p:cNvPr>
          <p:cNvSpPr>
            <a:spLocks noGrp="1"/>
          </p:cNvSpPr>
          <p:nvPr>
            <p:ph type="body" idx="1"/>
          </p:nvPr>
        </p:nvSpPr>
        <p:spPr>
          <a:xfrm>
            <a:off x="457200" y="1183005"/>
            <a:ext cx="8229600" cy="276999"/>
          </a:xfrm>
        </p:spPr>
        <p:txBody>
          <a:bodyPr/>
          <a:lstStyle/>
          <a:p>
            <a:r>
              <a:rPr lang="en-IN" b="1" dirty="0"/>
              <a:t>Purpose of analysis :</a:t>
            </a:r>
          </a:p>
        </p:txBody>
      </p:sp>
      <p:sp>
        <p:nvSpPr>
          <p:cNvPr id="4" name="Rectangle 1">
            <a:extLst>
              <a:ext uri="{FF2B5EF4-FFF2-40B4-BE49-F238E27FC236}">
                <a16:creationId xmlns:a16="http://schemas.microsoft.com/office/drawing/2014/main" id="{0BB9B4E0-072E-78F8-669D-C7FEB0F817A0}"/>
              </a:ext>
            </a:extLst>
          </p:cNvPr>
          <p:cNvSpPr>
            <a:spLocks noChangeArrowheads="1"/>
          </p:cNvSpPr>
          <p:nvPr/>
        </p:nvSpPr>
        <p:spPr bwMode="auto">
          <a:xfrm flipH="1">
            <a:off x="457265" y="2230319"/>
            <a:ext cx="2362135" cy="754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363380F-E3B7-73FC-9236-80931E29A8C7}"/>
              </a:ext>
            </a:extLst>
          </p:cNvPr>
          <p:cNvSpPr>
            <a:spLocks noChangeArrowheads="1"/>
          </p:cNvSpPr>
          <p:nvPr/>
        </p:nvSpPr>
        <p:spPr bwMode="auto">
          <a:xfrm>
            <a:off x="0" y="0"/>
            <a:ext cx="11477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30D1A923-C139-CE92-25AB-27FA2BF654CB}"/>
              </a:ext>
            </a:extLst>
          </p:cNvPr>
          <p:cNvSpPr txBox="1"/>
          <p:nvPr/>
        </p:nvSpPr>
        <p:spPr>
          <a:xfrm>
            <a:off x="457200" y="1657350"/>
            <a:ext cx="3810000" cy="1754326"/>
          </a:xfrm>
          <a:prstGeom prst="rect">
            <a:avLst/>
          </a:prstGeom>
          <a:noFill/>
        </p:spPr>
        <p:txBody>
          <a:bodyPr wrap="square" rtlCol="0">
            <a:spAutoFit/>
          </a:bodyPr>
          <a:lstStyle/>
          <a:p>
            <a:pPr marL="285750" indent="-285750">
              <a:buFont typeface="Arial" panose="020B0604020202020204" pitchFamily="34" charset="0"/>
              <a:buChar char="•"/>
            </a:pPr>
            <a:r>
              <a:rPr lang="en-IN" dirty="0"/>
              <a:t>Business continuity and Growth</a:t>
            </a:r>
          </a:p>
          <a:p>
            <a:pPr marL="285750" indent="-285750">
              <a:buFont typeface="Arial" panose="020B0604020202020204" pitchFamily="34" charset="0"/>
              <a:buChar char="•"/>
            </a:pPr>
            <a:r>
              <a:rPr lang="en-IN" dirty="0"/>
              <a:t>Resource Allocation</a:t>
            </a:r>
          </a:p>
          <a:p>
            <a:pPr marL="285750" indent="-285750">
              <a:buFont typeface="Arial" panose="020B0604020202020204" pitchFamily="34" charset="0"/>
              <a:buChar char="•"/>
            </a:pPr>
            <a:r>
              <a:rPr lang="en-IN" dirty="0"/>
              <a:t>Strategic Decision Making</a:t>
            </a:r>
          </a:p>
          <a:p>
            <a:pPr marL="285750" indent="-285750">
              <a:buFont typeface="Arial" panose="020B0604020202020204" pitchFamily="34" charset="0"/>
              <a:buChar char="•"/>
            </a:pPr>
            <a:r>
              <a:rPr lang="en-IN" dirty="0"/>
              <a:t>Revenue Impact</a:t>
            </a:r>
          </a:p>
          <a:p>
            <a:pPr marL="285750" indent="-285750">
              <a:buFont typeface="Arial" panose="020B0604020202020204" pitchFamily="34" charset="0"/>
              <a:buChar char="•"/>
            </a:pPr>
            <a:r>
              <a:rPr lang="en-IN" dirty="0"/>
              <a:t>Customer </a:t>
            </a:r>
            <a:r>
              <a:rPr lang="en-IN" dirty="0" err="1"/>
              <a:t>Satisfication</a:t>
            </a: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174040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890905" y="2582544"/>
            <a:ext cx="7533005" cy="793115"/>
          </a:xfrm>
          <a:prstGeom prst="rect">
            <a:avLst/>
          </a:prstGeom>
        </p:spPr>
        <p:txBody>
          <a:bodyPr vert="horz" wrap="square" lIns="0" tIns="17145" rIns="0" bIns="0" rtlCol="0">
            <a:spAutoFit/>
          </a:bodyPr>
          <a:lstStyle/>
          <a:p>
            <a:pPr marL="12700">
              <a:lnSpc>
                <a:spcPct val="100000"/>
              </a:lnSpc>
              <a:spcBef>
                <a:spcPts val="135"/>
              </a:spcBef>
            </a:pPr>
            <a:r>
              <a:rPr spc="-180" dirty="0"/>
              <a:t>D</a:t>
            </a:r>
            <a:r>
              <a:rPr spc="-195" dirty="0"/>
              <a:t>A</a:t>
            </a:r>
            <a:r>
              <a:rPr spc="-315" dirty="0"/>
              <a:t>T</a:t>
            </a:r>
            <a:r>
              <a:rPr spc="-380" dirty="0"/>
              <a:t>A</a:t>
            </a:r>
            <a:r>
              <a:rPr spc="-75" dirty="0"/>
              <a:t>SET</a:t>
            </a:r>
            <a:r>
              <a:rPr spc="-325" dirty="0"/>
              <a:t> </a:t>
            </a:r>
            <a:r>
              <a:rPr spc="185" dirty="0"/>
              <a:t>&amp;</a:t>
            </a:r>
            <a:r>
              <a:rPr spc="-305" dirty="0"/>
              <a:t> </a:t>
            </a:r>
            <a:r>
              <a:rPr spc="-50" dirty="0"/>
              <a:t>DES</a:t>
            </a:r>
            <a:r>
              <a:rPr spc="-85" dirty="0"/>
              <a:t>C</a:t>
            </a:r>
            <a:r>
              <a:rPr spc="-90" dirty="0"/>
              <a:t>R</a:t>
            </a:r>
            <a:r>
              <a:rPr spc="-20" dirty="0"/>
              <a:t>I</a:t>
            </a:r>
            <a:r>
              <a:rPr spc="229" dirty="0"/>
              <a:t>P</a:t>
            </a:r>
            <a:r>
              <a:rPr spc="-290" dirty="0"/>
              <a:t>T</a:t>
            </a:r>
            <a:r>
              <a:rPr spc="-125" dirty="0"/>
              <a:t>I</a:t>
            </a:r>
            <a:r>
              <a:rPr spc="20" dirty="0"/>
              <a:t>O</a:t>
            </a:r>
            <a:r>
              <a:rPr spc="100" dirty="0"/>
              <a:t>N</a:t>
            </a:r>
          </a:p>
        </p:txBody>
      </p:sp>
      <p:sp>
        <p:nvSpPr>
          <p:cNvPr id="3" name="object 3"/>
          <p:cNvSpPr txBox="1"/>
          <p:nvPr/>
        </p:nvSpPr>
        <p:spPr>
          <a:xfrm>
            <a:off x="4125340" y="1333753"/>
            <a:ext cx="902969" cy="941705"/>
          </a:xfrm>
          <a:prstGeom prst="rect">
            <a:avLst/>
          </a:prstGeom>
        </p:spPr>
        <p:txBody>
          <a:bodyPr vert="horz" wrap="square" lIns="0" tIns="13970" rIns="0" bIns="0" rtlCol="0">
            <a:spAutoFit/>
          </a:bodyPr>
          <a:lstStyle/>
          <a:p>
            <a:pPr marL="12700">
              <a:lnSpc>
                <a:spcPct val="100000"/>
              </a:lnSpc>
              <a:spcBef>
                <a:spcPts val="110"/>
              </a:spcBef>
            </a:pPr>
            <a:r>
              <a:rPr sz="6000" spc="-345" dirty="0">
                <a:solidFill>
                  <a:srgbClr val="181818"/>
                </a:solidFill>
                <a:latin typeface="Lucida Sans Unicode"/>
                <a:cs typeface="Lucida Sans Unicode"/>
              </a:rPr>
              <a:t>0</a:t>
            </a:r>
            <a:r>
              <a:rPr sz="6000" u="heavy" spc="-345" dirty="0">
                <a:solidFill>
                  <a:srgbClr val="181818"/>
                </a:solidFill>
                <a:uFill>
                  <a:solidFill>
                    <a:srgbClr val="181818"/>
                  </a:solidFill>
                </a:uFill>
                <a:latin typeface="Lucida Sans Unicode"/>
                <a:cs typeface="Lucida Sans Unicode"/>
              </a:rPr>
              <a:t>2</a:t>
            </a:r>
            <a:endParaRPr sz="6000" dirty="0">
              <a:latin typeface="Lucida Sans Unicode"/>
              <a:cs typeface="Lucida Sans Unicod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AF53C90-BB89-EBD3-39F1-588F8A2BC3CB}"/>
              </a:ext>
            </a:extLst>
          </p:cNvPr>
          <p:cNvSpPr txBox="1"/>
          <p:nvPr/>
        </p:nvSpPr>
        <p:spPr>
          <a:xfrm>
            <a:off x="685800" y="819150"/>
            <a:ext cx="7391400" cy="1754326"/>
          </a:xfrm>
          <a:prstGeom prst="rect">
            <a:avLst/>
          </a:prstGeom>
          <a:noFill/>
        </p:spPr>
        <p:txBody>
          <a:bodyPr wrap="square" rtlCol="0">
            <a:spAutoFit/>
          </a:bodyPr>
          <a:lstStyle/>
          <a:p>
            <a:pPr algn="l"/>
            <a:r>
              <a:rPr lang="en-US" b="1" i="0" dirty="0">
                <a:effectLst/>
                <a:latin typeface="system-ui"/>
              </a:rPr>
              <a:t>Problem Statement:</a:t>
            </a:r>
          </a:p>
          <a:p>
            <a:pPr algn="l"/>
            <a:endParaRPr lang="en-US" b="1" i="0" dirty="0">
              <a:effectLst/>
              <a:latin typeface="system-ui"/>
            </a:endParaRPr>
          </a:p>
          <a:p>
            <a:pPr algn="just"/>
            <a:r>
              <a:rPr lang="en-US" b="0" i="0" dirty="0">
                <a:effectLst/>
                <a:latin typeface="system-ui"/>
              </a:rPr>
              <a:t>Customer churn is a crucial concern for businesses across sectors. Understanding customer behaviors, identifying key factors contributing to churn, and predicting when customers are likely to churn are vital for reducing revenue loss and enhancing customer retention strategies.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69922BD-53A7-4313-86D0-BC6237C81822}"/>
              </a:ext>
            </a:extLst>
          </p:cNvPr>
          <p:cNvPicPr>
            <a:picLocks noChangeAspect="1"/>
          </p:cNvPicPr>
          <p:nvPr/>
        </p:nvPicPr>
        <p:blipFill>
          <a:blip r:embed="rId2"/>
          <a:stretch>
            <a:fillRect/>
          </a:stretch>
        </p:blipFill>
        <p:spPr>
          <a:xfrm>
            <a:off x="1066800" y="438150"/>
            <a:ext cx="6881456" cy="449580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571750"/>
            <a:ext cx="8100695" cy="786754"/>
          </a:xfrm>
          <a:prstGeom prst="rect">
            <a:avLst/>
          </a:prstGeom>
        </p:spPr>
        <p:txBody>
          <a:bodyPr vert="horz" wrap="square" lIns="0" tIns="17145" rIns="0" bIns="0" rtlCol="0">
            <a:spAutoFit/>
          </a:bodyPr>
          <a:lstStyle/>
          <a:p>
            <a:pPr marL="12700">
              <a:lnSpc>
                <a:spcPct val="100000"/>
              </a:lnSpc>
              <a:spcBef>
                <a:spcPts val="135"/>
              </a:spcBef>
            </a:pPr>
            <a:r>
              <a:rPr spc="-180" dirty="0"/>
              <a:t>D</a:t>
            </a:r>
            <a:r>
              <a:rPr spc="-195" dirty="0"/>
              <a:t>A</a:t>
            </a:r>
            <a:r>
              <a:rPr spc="-315" dirty="0"/>
              <a:t>T</a:t>
            </a:r>
            <a:r>
              <a:rPr spc="-380" dirty="0"/>
              <a:t>A</a:t>
            </a:r>
            <a:r>
              <a:rPr lang="en-IN" spc="-75" dirty="0"/>
              <a:t>CLINING</a:t>
            </a:r>
            <a:r>
              <a:rPr spc="-325" dirty="0"/>
              <a:t> </a:t>
            </a:r>
            <a:r>
              <a:rPr spc="185" dirty="0"/>
              <a:t>&amp;</a:t>
            </a:r>
            <a:r>
              <a:rPr spc="-305" dirty="0"/>
              <a:t> </a:t>
            </a:r>
            <a:r>
              <a:rPr lang="en-IN" spc="-50" dirty="0"/>
              <a:t>ANALYSYS</a:t>
            </a:r>
            <a:endParaRPr spc="100" dirty="0"/>
          </a:p>
        </p:txBody>
      </p:sp>
      <p:sp>
        <p:nvSpPr>
          <p:cNvPr id="3" name="object 3"/>
          <p:cNvSpPr txBox="1"/>
          <p:nvPr/>
        </p:nvSpPr>
        <p:spPr>
          <a:xfrm>
            <a:off x="4125340" y="1333753"/>
            <a:ext cx="902969" cy="941705"/>
          </a:xfrm>
          <a:prstGeom prst="rect">
            <a:avLst/>
          </a:prstGeom>
        </p:spPr>
        <p:txBody>
          <a:bodyPr vert="horz" wrap="square" lIns="0" tIns="13970" rIns="0" bIns="0" rtlCol="0">
            <a:spAutoFit/>
          </a:bodyPr>
          <a:lstStyle/>
          <a:p>
            <a:pPr marL="12700">
              <a:lnSpc>
                <a:spcPct val="100000"/>
              </a:lnSpc>
              <a:spcBef>
                <a:spcPts val="110"/>
              </a:spcBef>
            </a:pPr>
            <a:r>
              <a:rPr sz="6000" spc="-345" dirty="0">
                <a:solidFill>
                  <a:srgbClr val="181818"/>
                </a:solidFill>
                <a:latin typeface="Lucida Sans Unicode"/>
                <a:cs typeface="Lucida Sans Unicode"/>
              </a:rPr>
              <a:t>0</a:t>
            </a:r>
            <a:r>
              <a:rPr lang="en-IN" sz="6000" u="heavy" spc="-345" dirty="0">
                <a:solidFill>
                  <a:srgbClr val="181818"/>
                </a:solidFill>
                <a:uFill>
                  <a:solidFill>
                    <a:srgbClr val="181818"/>
                  </a:solidFill>
                </a:uFill>
                <a:latin typeface="Lucida Sans Unicode"/>
                <a:cs typeface="Lucida Sans Unicode"/>
              </a:rPr>
              <a:t>3</a:t>
            </a:r>
            <a:endParaRPr sz="6000" dirty="0">
              <a:latin typeface="Lucida Sans Unicode"/>
              <a:cs typeface="Lucida Sans Unicode"/>
            </a:endParaRPr>
          </a:p>
        </p:txBody>
      </p:sp>
    </p:spTree>
    <p:extLst>
      <p:ext uri="{BB962C8B-B14F-4D97-AF65-F5344CB8AC3E}">
        <p14:creationId xmlns:p14="http://schemas.microsoft.com/office/powerpoint/2010/main" val="1317279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124</TotalTime>
  <Words>887</Words>
  <Application>Microsoft Office PowerPoint</Application>
  <PresentationFormat>On-screen Show (16:9)</PresentationFormat>
  <Paragraphs>102</Paragraphs>
  <Slides>27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Arial Unicode MS</vt:lpstr>
      <vt:lpstr>Calibri</vt:lpstr>
      <vt:lpstr>Consolas</vt:lpstr>
      <vt:lpstr>Lucida Sans Unicode</vt:lpstr>
      <vt:lpstr>Söhne</vt:lpstr>
      <vt:lpstr>system-ui</vt:lpstr>
      <vt:lpstr>Wingdings</vt:lpstr>
      <vt:lpstr>Office Theme</vt:lpstr>
      <vt:lpstr>PROJECT ~ 1</vt:lpstr>
      <vt:lpstr>TABLE OF CONTENTS</vt:lpstr>
      <vt:lpstr>INTRODUCTION</vt:lpstr>
      <vt:lpstr>  Overview:</vt:lpstr>
      <vt:lpstr>PowerPoint Presentation</vt:lpstr>
      <vt:lpstr>DATASET &amp; DESCRIPTION</vt:lpstr>
      <vt:lpstr>PowerPoint Presentation</vt:lpstr>
      <vt:lpstr>PowerPoint Presentation</vt:lpstr>
      <vt:lpstr>DATACLINING &amp; ANALYSYS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LEARNING AND OUTCOME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1</dc:title>
  <dc:creator>Tushar Nagaonkar</dc:creator>
  <cp:lastModifiedBy>Tushar Nagaonkar</cp:lastModifiedBy>
  <cp:revision>10</cp:revision>
  <dcterms:created xsi:type="dcterms:W3CDTF">2024-03-26T06:44:25Z</dcterms:created>
  <dcterms:modified xsi:type="dcterms:W3CDTF">2024-03-26T08:57:09Z</dcterms:modified>
</cp:coreProperties>
</file>