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5" r:id="rId11"/>
    <p:sldId id="264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271C4-67D5-4CD7-CB42-65FC762C2578}" v="362" dt="2024-11-24T18:33:13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3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8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8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58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9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2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8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07" y="1349852"/>
            <a:ext cx="5614993" cy="2978449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ea typeface="+mj-lt"/>
                <a:cs typeface="+mj-lt"/>
              </a:rPr>
              <a:t>Collect speech signals from your groupmates. Build a machine learning model capable of estimating various frequencies and signal-to-noise ratios within the speech signals.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06" y="4657217"/>
            <a:ext cx="5614993" cy="1645834"/>
          </a:xfrm>
        </p:spPr>
        <p:txBody>
          <a:bodyPr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Shusria</a:t>
            </a:r>
            <a:r>
              <a:rPr lang="en-US" dirty="0">
                <a:ea typeface="+mn-lt"/>
                <a:cs typeface="+mn-lt"/>
              </a:rPr>
              <a:t> Sharmin Mithila</a:t>
            </a:r>
          </a:p>
          <a:p>
            <a:r>
              <a:rPr lang="en-US" dirty="0">
                <a:ea typeface="+mn-lt"/>
                <a:cs typeface="+mn-lt"/>
              </a:rPr>
              <a:t>Sakib Reza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Mir Bayazid Protik</a:t>
            </a:r>
            <a:endParaRPr lang="en-US" dirty="0"/>
          </a:p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File:Standing wave.gif - RoboWiki">
            <a:extLst>
              <a:ext uri="{FF2B5EF4-FFF2-40B4-BE49-F238E27FC236}">
                <a16:creationId xmlns:a16="http://schemas.microsoft.com/office/drawing/2014/main" id="{68C4A002-51AF-2345-F7F0-FA1FC52256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17146" y="765014"/>
            <a:ext cx="5393628" cy="258188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Sound Wave Audio - Free GIF on Pixabay">
            <a:extLst>
              <a:ext uri="{FF2B5EF4-FFF2-40B4-BE49-F238E27FC236}">
                <a16:creationId xmlns:a16="http://schemas.microsoft.com/office/drawing/2014/main" id="{1F399E49-E0AD-4CAD-95D1-D94888BE5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552" y="3549411"/>
            <a:ext cx="5302369" cy="27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7AF3B-3175-8965-91F1-D8E51ACD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02870"/>
            <a:ext cx="5614993" cy="30934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RNN model for Sound Classification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A8D1A8B-ED25-1F3E-FE5A-F28060D9D7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34090" y="875274"/>
          <a:ext cx="5019817" cy="510744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585018">
                  <a:extLst>
                    <a:ext uri="{9D8B030D-6E8A-4147-A177-3AD203B41FA5}">
                      <a16:colId xmlns:a16="http://schemas.microsoft.com/office/drawing/2014/main" val="2398114462"/>
                    </a:ext>
                  </a:extLst>
                </a:gridCol>
                <a:gridCol w="2434799">
                  <a:extLst>
                    <a:ext uri="{9D8B030D-6E8A-4147-A177-3AD203B41FA5}">
                      <a16:colId xmlns:a16="http://schemas.microsoft.com/office/drawing/2014/main" val="4232880550"/>
                    </a:ext>
                  </a:extLst>
                </a:gridCol>
              </a:tblGrid>
              <a:tr h="1093594">
                <a:tc>
                  <a:txBody>
                    <a:bodyPr/>
                    <a:lstStyle/>
                    <a:p>
                      <a:pPr indent="0"/>
                      <a:r>
                        <a:rPr lang="en-US" sz="3200" b="0" cap="all" spc="150">
                          <a:solidFill>
                            <a:schemeClr val="lt1"/>
                          </a:solidFill>
                          <a:effectLst/>
                        </a:rPr>
                        <a:t>Metric</a:t>
                      </a:r>
                    </a:p>
                  </a:txBody>
                  <a:tcPr marL="270394" marR="270394" marT="270394" marB="27039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3200" b="0" cap="all" spc="150">
                          <a:solidFill>
                            <a:schemeClr val="lt1"/>
                          </a:solidFill>
                          <a:effectLst/>
                        </a:rPr>
                        <a:t>Score</a:t>
                      </a:r>
                    </a:p>
                  </a:txBody>
                  <a:tcPr marL="270394" marR="270394" marT="270394" marB="27039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385806"/>
                  </a:ext>
                </a:extLst>
              </a:tr>
              <a:tr h="1003463">
                <a:tc>
                  <a:txBody>
                    <a:bodyPr/>
                    <a:lstStyle/>
                    <a:p>
                      <a:pPr indent="0"/>
                      <a:r>
                        <a:rPr lang="en-US" sz="2600" b="1" cap="none" spc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270394" marR="270394" marT="270394" marB="2703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x-none" sz="2600" cap="none" spc="0">
                          <a:solidFill>
                            <a:schemeClr val="tx1"/>
                          </a:solidFill>
                          <a:effectLst/>
                        </a:rPr>
                        <a:t>0.8050</a:t>
                      </a:r>
                    </a:p>
                  </a:txBody>
                  <a:tcPr marL="270394" marR="270394" marT="270394" marB="2703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374500"/>
                  </a:ext>
                </a:extLst>
              </a:tr>
              <a:tr h="1003463">
                <a:tc>
                  <a:txBody>
                    <a:bodyPr/>
                    <a:lstStyle/>
                    <a:p>
                      <a:pPr indent="0"/>
                      <a:r>
                        <a:rPr lang="en-US" sz="2600" b="1" cap="none" spc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270394" marR="270394" marT="270394" marB="2703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x-none" sz="2600" cap="none" spc="0">
                          <a:solidFill>
                            <a:schemeClr val="tx1"/>
                          </a:solidFill>
                          <a:effectLst/>
                        </a:rPr>
                        <a:t>0.8789</a:t>
                      </a:r>
                    </a:p>
                  </a:txBody>
                  <a:tcPr marL="270394" marR="270394" marT="270394" marB="2703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19466"/>
                  </a:ext>
                </a:extLst>
              </a:tr>
              <a:tr h="1003463">
                <a:tc>
                  <a:txBody>
                    <a:bodyPr/>
                    <a:lstStyle/>
                    <a:p>
                      <a:pPr indent="0"/>
                      <a:r>
                        <a:rPr lang="en-US" sz="2600" b="1" cap="none" spc="0">
                          <a:solidFill>
                            <a:schemeClr val="tx1"/>
                          </a:solidFill>
                          <a:effectLst/>
                        </a:rPr>
                        <a:t>Recall  </a:t>
                      </a:r>
                    </a:p>
                  </a:txBody>
                  <a:tcPr marL="270394" marR="270394" marT="270394" marB="2703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x-none" sz="2600" cap="none" spc="0">
                          <a:solidFill>
                            <a:schemeClr val="tx1"/>
                          </a:solidFill>
                          <a:effectLst/>
                        </a:rPr>
                        <a:t>0.8321</a:t>
                      </a:r>
                    </a:p>
                  </a:txBody>
                  <a:tcPr marL="270394" marR="270394" marT="270394" marB="2703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38095"/>
                  </a:ext>
                </a:extLst>
              </a:tr>
              <a:tr h="1003463">
                <a:tc>
                  <a:txBody>
                    <a:bodyPr/>
                    <a:lstStyle/>
                    <a:p>
                      <a:pPr indent="0"/>
                      <a:r>
                        <a:rPr lang="en-US" sz="2600" b="1" cap="none" spc="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</a:p>
                  </a:txBody>
                  <a:tcPr marL="270394" marR="270394" marT="270394" marB="2703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x-none" sz="2600" cap="none" spc="0">
                          <a:solidFill>
                            <a:schemeClr val="tx1"/>
                          </a:solidFill>
                          <a:effectLst/>
                        </a:rPr>
                        <a:t>0.8449</a:t>
                      </a:r>
                    </a:p>
                  </a:txBody>
                  <a:tcPr marL="270394" marR="270394" marT="270394" marB="2703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6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9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9535-CA5F-EEF1-B8A4-8B219896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1" y="403314"/>
            <a:ext cx="10634472" cy="128096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RNN  for sound Denoising </a:t>
            </a:r>
            <a:endParaRPr lang="en-US" dirty="0"/>
          </a:p>
        </p:txBody>
      </p:sp>
      <p:pic>
        <p:nvPicPr>
          <p:cNvPr id="4" name="Content Placeholder 3" descr="A graph of loss and model loss&#10;&#10;Description automatically generated">
            <a:extLst>
              <a:ext uri="{FF2B5EF4-FFF2-40B4-BE49-F238E27FC236}">
                <a16:creationId xmlns:a16="http://schemas.microsoft.com/office/drawing/2014/main" id="{3C7DC61C-7A93-35F7-47C9-19B034CFC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35" y="1686937"/>
            <a:ext cx="11190436" cy="4446737"/>
          </a:xfrm>
        </p:spPr>
      </p:pic>
    </p:spTree>
    <p:extLst>
      <p:ext uri="{BB962C8B-B14F-4D97-AF65-F5344CB8AC3E}">
        <p14:creationId xmlns:p14="http://schemas.microsoft.com/office/powerpoint/2010/main" val="331473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01296-8198-AF7A-DCC0-E83C7B01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02870"/>
            <a:ext cx="5614993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RNN model for Denoising sound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7FF94A-FE34-F467-F614-2A14773D87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34090" y="875274"/>
          <a:ext cx="5019817" cy="510744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585018">
                  <a:extLst>
                    <a:ext uri="{9D8B030D-6E8A-4147-A177-3AD203B41FA5}">
                      <a16:colId xmlns:a16="http://schemas.microsoft.com/office/drawing/2014/main" val="1410625444"/>
                    </a:ext>
                  </a:extLst>
                </a:gridCol>
                <a:gridCol w="2434799">
                  <a:extLst>
                    <a:ext uri="{9D8B030D-6E8A-4147-A177-3AD203B41FA5}">
                      <a16:colId xmlns:a16="http://schemas.microsoft.com/office/drawing/2014/main" val="3368128522"/>
                    </a:ext>
                  </a:extLst>
                </a:gridCol>
              </a:tblGrid>
              <a:tr h="1093594">
                <a:tc>
                  <a:txBody>
                    <a:bodyPr/>
                    <a:lstStyle/>
                    <a:p>
                      <a:pPr indent="0"/>
                      <a:r>
                        <a:rPr lang="en-US" sz="3200" b="0" cap="all" spc="150">
                          <a:solidFill>
                            <a:schemeClr val="lt1"/>
                          </a:solidFill>
                          <a:effectLst/>
                        </a:rPr>
                        <a:t>Metric</a:t>
                      </a:r>
                    </a:p>
                  </a:txBody>
                  <a:tcPr marL="270394" marR="270394" marT="270394" marB="2703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3200" b="0" cap="all" spc="150">
                          <a:solidFill>
                            <a:schemeClr val="lt1"/>
                          </a:solidFill>
                          <a:effectLst/>
                        </a:rPr>
                        <a:t>Score</a:t>
                      </a:r>
                    </a:p>
                  </a:txBody>
                  <a:tcPr marL="270394" marR="270394" marT="270394" marB="2703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163132"/>
                  </a:ext>
                </a:extLst>
              </a:tr>
              <a:tr h="1003463">
                <a:tc>
                  <a:txBody>
                    <a:bodyPr/>
                    <a:lstStyle/>
                    <a:p>
                      <a:pPr indent="0"/>
                      <a:r>
                        <a:rPr lang="en-US" sz="2600" b="1" cap="none" spc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270394" marR="270394" marT="270394" marB="2703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x-none" sz="2600" cap="none" spc="0">
                          <a:solidFill>
                            <a:schemeClr val="tx1"/>
                          </a:solidFill>
                          <a:effectLst/>
                        </a:rPr>
                        <a:t>0.8750</a:t>
                      </a:r>
                    </a:p>
                  </a:txBody>
                  <a:tcPr marL="270394" marR="270394" marT="270394" marB="2703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523059"/>
                  </a:ext>
                </a:extLst>
              </a:tr>
              <a:tr h="1003463">
                <a:tc>
                  <a:txBody>
                    <a:bodyPr/>
                    <a:lstStyle/>
                    <a:p>
                      <a:pPr indent="0"/>
                      <a:r>
                        <a:rPr lang="en-US" sz="2600" b="1" cap="none" spc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270394" marR="270394" marT="270394" marB="2703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x-none" sz="2600" cap="none" spc="0">
                          <a:solidFill>
                            <a:schemeClr val="tx1"/>
                          </a:solidFill>
                          <a:effectLst/>
                        </a:rPr>
                        <a:t>0.8589</a:t>
                      </a:r>
                    </a:p>
                  </a:txBody>
                  <a:tcPr marL="270394" marR="270394" marT="270394" marB="2703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243724"/>
                  </a:ext>
                </a:extLst>
              </a:tr>
              <a:tr h="1003463">
                <a:tc>
                  <a:txBody>
                    <a:bodyPr/>
                    <a:lstStyle/>
                    <a:p>
                      <a:pPr indent="0"/>
                      <a:r>
                        <a:rPr lang="en-US" sz="2600" b="1" cap="none" spc="0">
                          <a:solidFill>
                            <a:schemeClr val="tx1"/>
                          </a:solidFill>
                          <a:effectLst/>
                        </a:rPr>
                        <a:t>Recall  </a:t>
                      </a:r>
                    </a:p>
                  </a:txBody>
                  <a:tcPr marL="270394" marR="270394" marT="270394" marB="2703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x-none" sz="2600" cap="none" spc="0">
                          <a:solidFill>
                            <a:schemeClr val="tx1"/>
                          </a:solidFill>
                          <a:effectLst/>
                        </a:rPr>
                        <a:t>0.8321</a:t>
                      </a:r>
                    </a:p>
                  </a:txBody>
                  <a:tcPr marL="270394" marR="270394" marT="270394" marB="2703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086077"/>
                  </a:ext>
                </a:extLst>
              </a:tr>
              <a:tr h="1003463">
                <a:tc>
                  <a:txBody>
                    <a:bodyPr/>
                    <a:lstStyle/>
                    <a:p>
                      <a:pPr indent="0"/>
                      <a:r>
                        <a:rPr lang="en-US" sz="2600" b="1" cap="none" spc="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</a:p>
                  </a:txBody>
                  <a:tcPr marL="270394" marR="270394" marT="270394" marB="2703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x-none" sz="2600" cap="none" spc="0">
                          <a:solidFill>
                            <a:schemeClr val="tx1"/>
                          </a:solidFill>
                          <a:effectLst/>
                        </a:rPr>
                        <a:t>0.849</a:t>
                      </a:r>
                    </a:p>
                  </a:txBody>
                  <a:tcPr marL="270394" marR="270394" marT="270394" marB="2703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95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91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Aerial view of a highway near the ocean">
            <a:extLst>
              <a:ext uri="{FF2B5EF4-FFF2-40B4-BE49-F238E27FC236}">
                <a16:creationId xmlns:a16="http://schemas.microsoft.com/office/drawing/2014/main" id="{A5877A1F-0DBF-F437-C223-1C103E7953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7709" r="6" b="17228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43C0B-76EF-1A96-00BA-57CD4564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53" y="1122363"/>
            <a:ext cx="6975896" cy="33077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3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3342-32DC-4B23-35E1-8C473DFB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90219"/>
            <a:ext cx="10433189" cy="1122815"/>
          </a:xfrm>
        </p:spPr>
        <p:txBody>
          <a:bodyPr/>
          <a:lstStyle/>
          <a:p>
            <a:r>
              <a:rPr lang="en-US" sz="4400" dirty="0">
                <a:ea typeface="+mj-lt"/>
                <a:cs typeface="+mj-lt"/>
              </a:rPr>
              <a:t>Classify sounds and reduce noise in audio signals. 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B06A-05E7-F72F-7B58-282E2095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69776"/>
            <a:ext cx="10895179" cy="3909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Techniques Used:</a:t>
            </a:r>
            <a:endParaRPr lang="en-US" b="1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LSTM and </a:t>
            </a:r>
            <a:r>
              <a:rPr lang="en-US" dirty="0" err="1">
                <a:ea typeface="+mn-lt"/>
                <a:cs typeface="+mn-lt"/>
              </a:rPr>
              <a:t>HuggingFace</a:t>
            </a:r>
            <a:r>
              <a:rPr lang="en-US" dirty="0">
                <a:ea typeface="+mn-lt"/>
                <a:cs typeface="+mn-lt"/>
              </a:rPr>
              <a:t> for sound classification and noise reduction.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RNN with Fourier Transformation for sound classification and noise reduction.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Key Metric: Signal-to-Noise Ratio (SNR) for evaluating audio quality.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Outcome:</a:t>
            </a:r>
            <a:endParaRPr lang="en-US" b="1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High classification accuracy.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Effective noise suppression.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Improved sound clarity.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3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1F01-BD9A-7860-C2CA-E8BCE94E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18974"/>
            <a:ext cx="10634472" cy="864022"/>
          </a:xfrm>
        </p:spPr>
        <p:txBody>
          <a:bodyPr/>
          <a:lstStyle/>
          <a:p>
            <a:r>
              <a:rPr lang="en-US" sz="6000" dirty="0">
                <a:ea typeface="+mj-lt"/>
                <a:cs typeface="+mj-lt"/>
              </a:rPr>
              <a:t>Our Work Novelty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2F9C-9F20-351F-42C9-6D4D1F28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10983"/>
            <a:ext cx="11225858" cy="45280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ea typeface="+mn-lt"/>
                <a:cs typeface="+mn-lt"/>
              </a:rPr>
              <a:t>1. Dual Approach: </a:t>
            </a:r>
            <a:r>
              <a:rPr lang="en-US" dirty="0">
                <a:ea typeface="+mn-lt"/>
                <a:cs typeface="+mn-lt"/>
              </a:rPr>
              <a:t>Combines LSTM for sound classification and RNN with Fourier Transformation for noise reduction, unlike prior single-model methods .  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2. Focus on SNR:</a:t>
            </a:r>
            <a:r>
              <a:rPr lang="en-US" dirty="0">
                <a:ea typeface="+mn-lt"/>
                <a:cs typeface="+mn-lt"/>
              </a:rPr>
              <a:t> Improves audio clarity by enhancing SNR, extending beyond the methods in .  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3. Unique Framework:</a:t>
            </a:r>
            <a:r>
              <a:rPr lang="en-US" dirty="0">
                <a:ea typeface="+mn-lt"/>
                <a:cs typeface="+mn-lt"/>
              </a:rPr>
              <a:t> Modular design integrates preprocessing, training, and evaluation for flexibility, unlike fast but less flexible approaches .  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4. Comprehensive Metrics:</a:t>
            </a:r>
            <a:r>
              <a:rPr lang="en-US" dirty="0">
                <a:ea typeface="+mn-lt"/>
                <a:cs typeface="+mn-lt"/>
              </a:rPr>
              <a:t> Evaluates models using classification accuracy, SNR improvement, and noise suppression, unlike isolated metrics in previous works.   effectiveness, unlike prior works that focus on isolated metrics.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8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58F7-323A-200D-3D47-B14DECF4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90219"/>
            <a:ext cx="10634472" cy="734626"/>
          </a:xfrm>
        </p:spPr>
        <p:txBody>
          <a:bodyPr/>
          <a:lstStyle/>
          <a:p>
            <a:r>
              <a:rPr lang="en-US" sz="6000" dirty="0">
                <a:ea typeface="+mj-lt"/>
                <a:cs typeface="+mj-lt"/>
              </a:rPr>
              <a:t>Methodology</a:t>
            </a:r>
            <a:r>
              <a:rPr lang="en-US" dirty="0">
                <a:ea typeface="+mj-lt"/>
                <a:cs typeface="+mj-lt"/>
              </a:rPr>
              <a:t> 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77EB-CFAA-352C-3C34-B1F55D6C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610342"/>
            <a:ext cx="11398387" cy="46574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1. </a:t>
            </a:r>
            <a:r>
              <a:rPr lang="en-US" b="1" dirty="0">
                <a:ea typeface="+mn-lt"/>
                <a:cs typeface="+mn-lt"/>
              </a:rPr>
              <a:t>Objective: </a:t>
            </a:r>
            <a:r>
              <a:rPr lang="en-US" dirty="0">
                <a:ea typeface="+mn-lt"/>
                <a:cs typeface="+mn-lt"/>
              </a:rPr>
              <a:t>Improve sound quality using LSTM, RNN, and Fourier transformation, measured by SNR.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2. </a:t>
            </a:r>
            <a:r>
              <a:rPr lang="en-US" b="1" dirty="0">
                <a:ea typeface="+mn-lt"/>
                <a:cs typeface="+mn-lt"/>
              </a:rPr>
              <a:t>Data Preprocessing:</a:t>
            </a:r>
            <a:r>
              <a:rPr lang="en-US" dirty="0">
                <a:ea typeface="+mn-lt"/>
                <a:cs typeface="+mn-lt"/>
              </a:rPr>
              <a:t> Transform audio to the frequency domain for feature extraction.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 </a:t>
            </a:r>
            <a:r>
              <a:rPr lang="en-US" b="1" dirty="0">
                <a:ea typeface="+mn-lt"/>
                <a:cs typeface="+mn-lt"/>
              </a:rPr>
              <a:t>Noise Reduction (RNN): </a:t>
            </a:r>
            <a:r>
              <a:rPr lang="en-US" dirty="0">
                <a:ea typeface="+mn-lt"/>
                <a:cs typeface="+mn-lt"/>
              </a:rPr>
              <a:t>Suppresses noise while preserving essential sound features, enhancing SNR.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4. </a:t>
            </a:r>
            <a:r>
              <a:rPr lang="en-US" b="1" dirty="0">
                <a:ea typeface="+mn-lt"/>
                <a:cs typeface="+mn-lt"/>
              </a:rPr>
              <a:t>Sound Classification (LSTM):</a:t>
            </a:r>
            <a:r>
              <a:rPr lang="en-US" dirty="0">
                <a:ea typeface="+mn-lt"/>
                <a:cs typeface="+mn-lt"/>
              </a:rPr>
              <a:t> Classifies audio types with temporal patterns; evaluated via accuracy and F1-score.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5. </a:t>
            </a:r>
            <a:r>
              <a:rPr lang="en-US" b="1" dirty="0">
                <a:ea typeface="+mn-lt"/>
                <a:cs typeface="+mn-lt"/>
              </a:rPr>
              <a:t>Deployment:</a:t>
            </a:r>
            <a:r>
              <a:rPr lang="en-US" dirty="0">
                <a:ea typeface="+mn-lt"/>
                <a:cs typeface="+mn-lt"/>
              </a:rPr>
              <a:t> Real-time pipeline delivers clear, categorized sound outputs.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6. </a:t>
            </a:r>
            <a:r>
              <a:rPr lang="en-US" b="1" dirty="0">
                <a:ea typeface="+mn-lt"/>
                <a:cs typeface="+mn-lt"/>
              </a:rPr>
              <a:t>Data Analysis:  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  - </a:t>
            </a:r>
            <a:r>
              <a:rPr lang="en-US" b="1" dirty="0">
                <a:ea typeface="+mn-lt"/>
                <a:cs typeface="+mn-lt"/>
              </a:rPr>
              <a:t>Waveform: </a:t>
            </a:r>
            <a:r>
              <a:rPr lang="en-US" dirty="0">
                <a:ea typeface="+mn-lt"/>
                <a:cs typeface="+mn-lt"/>
              </a:rPr>
              <a:t>Amplitude over time indicates sound intensity.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 - </a:t>
            </a:r>
            <a:r>
              <a:rPr lang="en-US" b="1" dirty="0">
                <a:ea typeface="+mn-lt"/>
                <a:cs typeface="+mn-lt"/>
              </a:rPr>
              <a:t>Spectrogram:</a:t>
            </a:r>
            <a:r>
              <a:rPr lang="en-US" dirty="0">
                <a:ea typeface="+mn-lt"/>
                <a:cs typeface="+mn-lt"/>
              </a:rPr>
              <a:t> Frequency components visualized to differentiate noise from structured sounds.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4A50-1BDD-5415-318A-68C8662D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33351"/>
            <a:ext cx="11928434" cy="892777"/>
          </a:xfrm>
        </p:spPr>
        <p:txBody>
          <a:bodyPr/>
          <a:lstStyle/>
          <a:p>
            <a:r>
              <a:rPr lang="en-US" sz="5400" dirty="0">
                <a:ea typeface="+mj-lt"/>
                <a:cs typeface="+mj-lt"/>
              </a:rPr>
              <a:t>LSTM for sound classification  </a:t>
            </a:r>
            <a:endParaRPr lang="en-US" sz="5400" dirty="0"/>
          </a:p>
        </p:txBody>
      </p:sp>
      <p:pic>
        <p:nvPicPr>
          <p:cNvPr id="4" name="Content Placeholder 3" descr="A graph of loss and loss">
            <a:extLst>
              <a:ext uri="{FF2B5EF4-FFF2-40B4-BE49-F238E27FC236}">
                <a16:creationId xmlns:a16="http://schemas.microsoft.com/office/drawing/2014/main" id="{F6889E09-13CC-46F2-55B8-93B158645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39" y="1520339"/>
            <a:ext cx="10667640" cy="4578649"/>
          </a:xfrm>
        </p:spPr>
      </p:pic>
    </p:spTree>
    <p:extLst>
      <p:ext uri="{BB962C8B-B14F-4D97-AF65-F5344CB8AC3E}">
        <p14:creationId xmlns:p14="http://schemas.microsoft.com/office/powerpoint/2010/main" val="426376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4AA16-634E-46F4-E8A5-3354DABB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143" y="1953820"/>
            <a:ext cx="5526527" cy="2237925"/>
          </a:xfrm>
        </p:spPr>
        <p:txBody>
          <a:bodyPr>
            <a:normAutofit/>
          </a:bodyPr>
          <a:lstStyle/>
          <a:p>
            <a:r>
              <a:rPr lang="en-US" sz="6100">
                <a:latin typeface="Times New Roman"/>
                <a:cs typeface="Times New Roman"/>
              </a:rPr>
              <a:t>LSTM for Sound Classification.</a:t>
            </a:r>
            <a:endParaRPr lang="en-US" sz="61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71AF9D-C565-4DF8-BDC9-EE1451B02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C553349-AA86-7D49-799C-4826BF3C4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145" y="4817235"/>
            <a:ext cx="5512149" cy="1061050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661F5C-3018-4F57-B263-B9267D4DE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A953949D-F8B0-33D4-10F5-6FA35993836C}"/>
              </a:ext>
            </a:extLst>
          </p:cNvPr>
          <p:cNvGraphicFramePr>
            <a:graphicFrameLocks/>
          </p:cNvGraphicFramePr>
          <p:nvPr/>
        </p:nvGraphicFramePr>
        <p:xfrm>
          <a:off x="625333" y="767616"/>
          <a:ext cx="4817209" cy="5322570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2557036">
                  <a:extLst>
                    <a:ext uri="{9D8B030D-6E8A-4147-A177-3AD203B41FA5}">
                      <a16:colId xmlns:a16="http://schemas.microsoft.com/office/drawing/2014/main" val="3800324653"/>
                    </a:ext>
                  </a:extLst>
                </a:gridCol>
                <a:gridCol w="2260173">
                  <a:extLst>
                    <a:ext uri="{9D8B030D-6E8A-4147-A177-3AD203B41FA5}">
                      <a16:colId xmlns:a16="http://schemas.microsoft.com/office/drawing/2014/main" val="2310777140"/>
                    </a:ext>
                  </a:extLst>
                </a:gridCol>
              </a:tblGrid>
              <a:tr h="1198626">
                <a:tc>
                  <a:txBody>
                    <a:bodyPr/>
                    <a:lstStyle/>
                    <a:p>
                      <a:pPr indent="0"/>
                      <a:r>
                        <a:rPr lang="en-US" sz="4400" b="1" cap="none" spc="0">
                          <a:solidFill>
                            <a:schemeClr val="bg1"/>
                          </a:solidFill>
                          <a:effectLst/>
                        </a:rPr>
                        <a:t>Metric</a:t>
                      </a:r>
                    </a:p>
                  </a:txBody>
                  <a:tcPr marL="176022" marR="188595" marT="50292" marB="3771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400" b="1" cap="none" spc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</a:p>
                  </a:txBody>
                  <a:tcPr marL="176022" marR="188595" marT="50292" marB="3771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582051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pPr indent="0"/>
                      <a:r>
                        <a:rPr lang="en-US" sz="3300" b="1" cap="none" spc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176022" marR="188595" marT="50292" marB="37719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x-none" sz="3300" cap="none" spc="0">
                          <a:solidFill>
                            <a:schemeClr val="bg1"/>
                          </a:solidFill>
                          <a:effectLst/>
                        </a:rPr>
                        <a:t>0.8750</a:t>
                      </a:r>
                    </a:p>
                  </a:txBody>
                  <a:tcPr marL="176022" marR="188595" marT="50292" marB="377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04611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pPr indent="0"/>
                      <a:r>
                        <a:rPr lang="en-US" sz="3300" b="1" cap="none" spc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176022" marR="188595" marT="50292" marB="37719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x-none" sz="3300" cap="none" spc="0">
                          <a:solidFill>
                            <a:schemeClr val="bg1"/>
                          </a:solidFill>
                          <a:effectLst/>
                        </a:rPr>
                        <a:t>0.8859</a:t>
                      </a:r>
                    </a:p>
                  </a:txBody>
                  <a:tcPr marL="176022" marR="188595" marT="50292" marB="377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65723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pPr indent="0"/>
                      <a:r>
                        <a:rPr lang="en-US" sz="3300" b="1" cap="none" spc="0">
                          <a:solidFill>
                            <a:schemeClr val="bg1"/>
                          </a:solidFill>
                          <a:effectLst/>
                        </a:rPr>
                        <a:t>Recall  </a:t>
                      </a:r>
                    </a:p>
                  </a:txBody>
                  <a:tcPr marL="176022" marR="188595" marT="50292" marB="37719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x-none" sz="3300" cap="none" spc="0">
                          <a:solidFill>
                            <a:schemeClr val="bg1"/>
                          </a:solidFill>
                          <a:effectLst/>
                        </a:rPr>
                        <a:t>0.8521</a:t>
                      </a:r>
                    </a:p>
                  </a:txBody>
                  <a:tcPr marL="176022" marR="188595" marT="50292" marB="377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191551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pPr indent="0"/>
                      <a:r>
                        <a:rPr lang="en-US" sz="3300" b="1" cap="none" spc="0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</a:p>
                  </a:txBody>
                  <a:tcPr marL="176022" marR="188595" marT="50292" marB="37719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x-none" sz="3300" cap="none" spc="0">
                          <a:solidFill>
                            <a:schemeClr val="bg1"/>
                          </a:solidFill>
                          <a:effectLst/>
                        </a:rPr>
                        <a:t>0.8649</a:t>
                      </a:r>
                    </a:p>
                  </a:txBody>
                  <a:tcPr marL="176022" marR="188595" marT="50292" marB="377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9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82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79BA-259F-90A1-E635-DA0F868B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1" y="503955"/>
            <a:ext cx="11525868" cy="1209079"/>
          </a:xfrm>
        </p:spPr>
        <p:txBody>
          <a:bodyPr/>
          <a:lstStyle/>
          <a:p>
            <a:r>
              <a:rPr lang="en-US" sz="5400" dirty="0">
                <a:ea typeface="+mj-lt"/>
                <a:cs typeface="+mj-lt"/>
              </a:rPr>
              <a:t>LSTM for sound Denoising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5A845C-2FFF-CC5B-2AFA-68B1F9D62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659" y="1714436"/>
            <a:ext cx="11169589" cy="4650534"/>
          </a:xfrm>
        </p:spPr>
      </p:pic>
    </p:spTree>
    <p:extLst>
      <p:ext uri="{BB962C8B-B14F-4D97-AF65-F5344CB8AC3E}">
        <p14:creationId xmlns:p14="http://schemas.microsoft.com/office/powerpoint/2010/main" val="64473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F67B0-5B47-7E6F-112E-87F22D87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036" y="1321096"/>
            <a:ext cx="5859408" cy="33522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LSTM for Sound Denoising.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E3B19C-5EF6-492A-AA6F-EC0C2F236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2DB647E-7779-454B-9098-17E6CE33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617D18-8524-A17F-879B-78C763F08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255193"/>
              </p:ext>
            </p:extLst>
          </p:nvPr>
        </p:nvGraphicFramePr>
        <p:xfrm>
          <a:off x="842118" y="984675"/>
          <a:ext cx="4329457" cy="400767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404693">
                  <a:extLst>
                    <a:ext uri="{9D8B030D-6E8A-4147-A177-3AD203B41FA5}">
                      <a16:colId xmlns:a16="http://schemas.microsoft.com/office/drawing/2014/main" val="3588278303"/>
                    </a:ext>
                  </a:extLst>
                </a:gridCol>
                <a:gridCol w="1924764">
                  <a:extLst>
                    <a:ext uri="{9D8B030D-6E8A-4147-A177-3AD203B41FA5}">
                      <a16:colId xmlns:a16="http://schemas.microsoft.com/office/drawing/2014/main" val="3048932082"/>
                    </a:ext>
                  </a:extLst>
                </a:gridCol>
              </a:tblGrid>
              <a:tr h="801535">
                <a:tc>
                  <a:txBody>
                    <a:bodyPr/>
                    <a:lstStyle/>
                    <a:p>
                      <a:pPr indent="0"/>
                      <a:r>
                        <a:rPr lang="en-US" sz="3300" b="1">
                          <a:effectLst/>
                        </a:rPr>
                        <a:t>Metric</a:t>
                      </a:r>
                      <a:endParaRPr lang="en-US" sz="3300">
                        <a:effectLst/>
                      </a:endParaRPr>
                    </a:p>
                  </a:txBody>
                  <a:tcPr marL="125730" marR="12573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3300" b="1">
                          <a:effectLst/>
                        </a:rPr>
                        <a:t>Score</a:t>
                      </a:r>
                      <a:endParaRPr lang="en-US" sz="3300">
                        <a:effectLst/>
                      </a:endParaRPr>
                    </a:p>
                  </a:txBody>
                  <a:tcPr marL="125730" marR="125730" marT="0" marB="0"/>
                </a:tc>
                <a:extLst>
                  <a:ext uri="{0D108BD9-81ED-4DB2-BD59-A6C34878D82A}">
                    <a16:rowId xmlns:a16="http://schemas.microsoft.com/office/drawing/2014/main" val="4048716344"/>
                  </a:ext>
                </a:extLst>
              </a:tr>
              <a:tr h="801535">
                <a:tc>
                  <a:txBody>
                    <a:bodyPr/>
                    <a:lstStyle/>
                    <a:p>
                      <a:pPr indent="0"/>
                      <a:r>
                        <a:rPr lang="en-US" sz="3300">
                          <a:effectLst/>
                        </a:rPr>
                        <a:t>Accuracy</a:t>
                      </a:r>
                    </a:p>
                  </a:txBody>
                  <a:tcPr marL="125730" marR="12573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x-none" sz="3300">
                          <a:effectLst/>
                        </a:rPr>
                        <a:t>0.7750</a:t>
                      </a:r>
                    </a:p>
                  </a:txBody>
                  <a:tcPr marL="125730" marR="125730" marT="0" marB="0"/>
                </a:tc>
                <a:extLst>
                  <a:ext uri="{0D108BD9-81ED-4DB2-BD59-A6C34878D82A}">
                    <a16:rowId xmlns:a16="http://schemas.microsoft.com/office/drawing/2014/main" val="1841258201"/>
                  </a:ext>
                </a:extLst>
              </a:tr>
              <a:tr h="801535">
                <a:tc>
                  <a:txBody>
                    <a:bodyPr/>
                    <a:lstStyle/>
                    <a:p>
                      <a:pPr indent="0"/>
                      <a:r>
                        <a:rPr lang="en-US" sz="3300">
                          <a:effectLst/>
                        </a:rPr>
                        <a:t>Precision</a:t>
                      </a:r>
                    </a:p>
                  </a:txBody>
                  <a:tcPr marL="125730" marR="12573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x-none" sz="3300">
                          <a:effectLst/>
                        </a:rPr>
                        <a:t>0.7889</a:t>
                      </a:r>
                    </a:p>
                  </a:txBody>
                  <a:tcPr marL="125730" marR="125730" marT="0" marB="0"/>
                </a:tc>
                <a:extLst>
                  <a:ext uri="{0D108BD9-81ED-4DB2-BD59-A6C34878D82A}">
                    <a16:rowId xmlns:a16="http://schemas.microsoft.com/office/drawing/2014/main" val="1880045403"/>
                  </a:ext>
                </a:extLst>
              </a:tr>
              <a:tr h="801535">
                <a:tc>
                  <a:txBody>
                    <a:bodyPr/>
                    <a:lstStyle/>
                    <a:p>
                      <a:pPr indent="0"/>
                      <a:r>
                        <a:rPr lang="en-US" sz="3300">
                          <a:effectLst/>
                        </a:rPr>
                        <a:t>Recall  </a:t>
                      </a:r>
                    </a:p>
                  </a:txBody>
                  <a:tcPr marL="125730" marR="12573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x-none" sz="3300">
                          <a:effectLst/>
                        </a:rPr>
                        <a:t>0.6421</a:t>
                      </a:r>
                    </a:p>
                  </a:txBody>
                  <a:tcPr marL="125730" marR="125730" marT="0" marB="0"/>
                </a:tc>
                <a:extLst>
                  <a:ext uri="{0D108BD9-81ED-4DB2-BD59-A6C34878D82A}">
                    <a16:rowId xmlns:a16="http://schemas.microsoft.com/office/drawing/2014/main" val="699287813"/>
                  </a:ext>
                </a:extLst>
              </a:tr>
              <a:tr h="801535">
                <a:tc>
                  <a:txBody>
                    <a:bodyPr/>
                    <a:lstStyle/>
                    <a:p>
                      <a:pPr indent="0"/>
                      <a:r>
                        <a:rPr lang="en-US" sz="3300">
                          <a:effectLst/>
                        </a:rPr>
                        <a:t>F1-score</a:t>
                      </a:r>
                    </a:p>
                  </a:txBody>
                  <a:tcPr marL="125730" marR="12573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x-none" sz="3300">
                          <a:effectLst/>
                        </a:rPr>
                        <a:t>0.6649</a:t>
                      </a:r>
                    </a:p>
                  </a:txBody>
                  <a:tcPr marL="125730" marR="125730" marT="0" marB="0"/>
                </a:tc>
                <a:extLst>
                  <a:ext uri="{0D108BD9-81ED-4DB2-BD59-A6C34878D82A}">
                    <a16:rowId xmlns:a16="http://schemas.microsoft.com/office/drawing/2014/main" val="304836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61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830F-31B2-9079-DE4A-5B9D11ED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04596"/>
            <a:ext cx="11223943" cy="921532"/>
          </a:xfrm>
        </p:spPr>
        <p:txBody>
          <a:bodyPr/>
          <a:lstStyle/>
          <a:p>
            <a:r>
              <a:rPr lang="en-US" sz="4800" dirty="0">
                <a:ea typeface="+mj-lt"/>
                <a:cs typeface="+mj-lt"/>
              </a:rPr>
              <a:t>RNN  for sound classification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B8D3F8-A20F-7C29-692D-8226173E1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359" y="1518991"/>
            <a:ext cx="10682377" cy="4969533"/>
          </a:xfrm>
        </p:spPr>
      </p:pic>
    </p:spTree>
    <p:extLst>
      <p:ext uri="{BB962C8B-B14F-4D97-AF65-F5344CB8AC3E}">
        <p14:creationId xmlns:p14="http://schemas.microsoft.com/office/powerpoint/2010/main" val="403298646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LevelVTI</vt:lpstr>
      <vt:lpstr>Collect speech signals from your groupmates. Build a machine learning model capable of estimating various frequencies and signal-to-noise ratios within the speech signals. </vt:lpstr>
      <vt:lpstr>Classify sounds and reduce noise in audio signals. </vt:lpstr>
      <vt:lpstr>Our Work Novelty</vt:lpstr>
      <vt:lpstr>Methodology  </vt:lpstr>
      <vt:lpstr>LSTM for sound classification  </vt:lpstr>
      <vt:lpstr>LSTM for Sound Classification.</vt:lpstr>
      <vt:lpstr>LSTM for sound Denoising</vt:lpstr>
      <vt:lpstr>LSTM for Sound Denoising.</vt:lpstr>
      <vt:lpstr>RNN  for sound classification </vt:lpstr>
      <vt:lpstr>RNN model for Sound Classification </vt:lpstr>
      <vt:lpstr>RNN  for sound Denoising </vt:lpstr>
      <vt:lpstr>RNN model for Denoising sound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2024-11-24T17:08:32Z</dcterms:created>
  <dcterms:modified xsi:type="dcterms:W3CDTF">2024-11-24T18:34:01Z</dcterms:modified>
</cp:coreProperties>
</file>