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570B9-3671-40B5-B8AF-B426AE838F09}" type="doc">
      <dgm:prSet loTypeId="urn:microsoft.com/office/officeart/2005/8/layout/l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7C25F6-0567-449E-AA82-598FEA196AAA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</a:rPr>
            <a:t>Updating the weight matrix</a:t>
          </a:r>
        </a:p>
      </dgm:t>
    </dgm:pt>
    <dgm:pt modelId="{3B073BED-07FE-4408-9361-50C07CFE4964}" type="parTrans" cxnId="{A0D75662-923D-4FD3-A722-2424DA21D2B3}">
      <dgm:prSet/>
      <dgm:spPr/>
      <dgm:t>
        <a:bodyPr/>
        <a:lstStyle/>
        <a:p>
          <a:endParaRPr lang="en-US"/>
        </a:p>
      </dgm:t>
    </dgm:pt>
    <dgm:pt modelId="{450211EE-30F1-4ECF-A61C-E27AFE80E756}" type="sibTrans" cxnId="{A0D75662-923D-4FD3-A722-2424DA21D2B3}">
      <dgm:prSet/>
      <dgm:spPr/>
      <dgm:t>
        <a:bodyPr/>
        <a:lstStyle/>
        <a:p>
          <a:endParaRPr lang="en-US"/>
        </a:p>
      </dgm:t>
    </dgm:pt>
    <dgm:pt modelId="{AE151DE7-58C4-49FE-8549-85E36A87BB4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Calculating the weighted input</a:t>
          </a:r>
        </a:p>
      </dgm:t>
    </dgm:pt>
    <dgm:pt modelId="{A01CF123-3D35-43DD-A148-F7911BA45C48}" type="parTrans" cxnId="{C1F23E2A-3906-4D08-81CB-70953EFFA5A3}">
      <dgm:prSet/>
      <dgm:spPr/>
      <dgm:t>
        <a:bodyPr/>
        <a:lstStyle/>
        <a:p>
          <a:endParaRPr lang="en-US"/>
        </a:p>
      </dgm:t>
    </dgm:pt>
    <dgm:pt modelId="{D82F3774-DA9E-48C7-8C0B-9EC045A47E80}" type="sibTrans" cxnId="{C1F23E2A-3906-4D08-81CB-70953EFFA5A3}">
      <dgm:prSet/>
      <dgm:spPr/>
      <dgm:t>
        <a:bodyPr/>
        <a:lstStyle/>
        <a:p>
          <a:endParaRPr lang="en-US"/>
        </a:p>
      </dgm:t>
    </dgm:pt>
    <dgm:pt modelId="{91218E5E-33A4-4DFF-AF4E-5908CCB8171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Passing the input through an activation function</a:t>
          </a:r>
        </a:p>
      </dgm:t>
    </dgm:pt>
    <dgm:pt modelId="{D971F49E-0762-4DC5-A8FD-19E308905749}" type="parTrans" cxnId="{091BD50E-3EB0-470F-AB35-4352387A3891}">
      <dgm:prSet/>
      <dgm:spPr/>
      <dgm:t>
        <a:bodyPr/>
        <a:lstStyle/>
        <a:p>
          <a:endParaRPr lang="en-US"/>
        </a:p>
      </dgm:t>
    </dgm:pt>
    <dgm:pt modelId="{18107601-2DF5-44E4-838E-421A0F2780BD}" type="sibTrans" cxnId="{091BD50E-3EB0-470F-AB35-4352387A3891}">
      <dgm:prSet/>
      <dgm:spPr/>
      <dgm:t>
        <a:bodyPr/>
        <a:lstStyle/>
        <a:p>
          <a:endParaRPr lang="en-US"/>
        </a:p>
      </dgm:t>
    </dgm:pt>
    <dgm:pt modelId="{616046EE-6163-406B-B50F-DA72A842A6E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nl-NL" sz="2400" dirty="0">
              <a:solidFill>
                <a:schemeClr val="tx1"/>
              </a:solidFill>
            </a:rPr>
            <a:t>w</a:t>
          </a:r>
          <a:r>
            <a:rPr lang="nl-NL" sz="2400" baseline="-25000" dirty="0">
              <a:solidFill>
                <a:schemeClr val="tx1"/>
              </a:solidFill>
            </a:rPr>
            <a:t>ij</a:t>
          </a:r>
          <a:r>
            <a:rPr lang="nl-NL" sz="2400" baseline="30000" dirty="0">
              <a:solidFill>
                <a:schemeClr val="tx1"/>
              </a:solidFill>
            </a:rPr>
            <a:t>(k+1) </a:t>
          </a:r>
          <a:r>
            <a:rPr lang="nl-NL" sz="2400" dirty="0">
              <a:solidFill>
                <a:schemeClr val="tx1"/>
              </a:solidFill>
            </a:rPr>
            <a:t>= ɣw</a:t>
          </a:r>
          <a:r>
            <a:rPr lang="nl-NL" sz="2400" baseline="-25000" dirty="0">
              <a:solidFill>
                <a:schemeClr val="tx1"/>
              </a:solidFill>
            </a:rPr>
            <a:t>ij</a:t>
          </a:r>
          <a:r>
            <a:rPr lang="nl-NL" sz="2400" baseline="30000" dirty="0">
              <a:solidFill>
                <a:schemeClr val="tx1"/>
              </a:solidFill>
            </a:rPr>
            <a:t>(k) </a:t>
          </a:r>
          <a:r>
            <a:rPr lang="nl-NL" sz="2400" dirty="0">
              <a:solidFill>
                <a:schemeClr val="tx1"/>
              </a:solidFill>
            </a:rPr>
            <a:t>+ η</a:t>
          </a:r>
          <a:r>
            <a:rPr lang="nl-NL" sz="2400" baseline="-25000" dirty="0">
              <a:solidFill>
                <a:schemeClr val="tx1"/>
              </a:solidFill>
            </a:rPr>
            <a:t>k</a:t>
          </a:r>
          <a:r>
            <a:rPr lang="nl-NL" sz="2400" dirty="0">
              <a:solidFill>
                <a:schemeClr val="tx1"/>
              </a:solidFill>
            </a:rPr>
            <a:t>A</a:t>
          </a:r>
          <a:r>
            <a:rPr lang="nl-NL" sz="2400" baseline="-25000" dirty="0">
              <a:solidFill>
                <a:schemeClr val="tx1"/>
              </a:solidFill>
            </a:rPr>
            <a:t>i</a:t>
          </a:r>
          <a:r>
            <a:rPr lang="nl-NL" sz="2400" baseline="30000" dirty="0">
              <a:solidFill>
                <a:schemeClr val="tx1"/>
              </a:solidFill>
            </a:rPr>
            <a:t>(k) </a:t>
          </a:r>
          <a:r>
            <a:rPr lang="nl-NL" sz="2400" dirty="0">
              <a:solidFill>
                <a:schemeClr val="tx1"/>
              </a:solidFill>
            </a:rPr>
            <a:t>[ A</a:t>
          </a:r>
          <a:r>
            <a:rPr lang="nl-NL" sz="2400" baseline="-25000" dirty="0">
              <a:solidFill>
                <a:schemeClr val="tx1"/>
              </a:solidFill>
            </a:rPr>
            <a:t>j</a:t>
          </a:r>
          <a:r>
            <a:rPr lang="nl-NL" sz="2400" baseline="30000" dirty="0">
              <a:solidFill>
                <a:schemeClr val="tx1"/>
              </a:solidFill>
            </a:rPr>
            <a:t>(k) </a:t>
          </a:r>
          <a:r>
            <a:rPr lang="nl-NL" sz="2400" dirty="0">
              <a:solidFill>
                <a:schemeClr val="tx1"/>
              </a:solidFill>
            </a:rPr>
            <a:t>–sgn(w</a:t>
          </a:r>
          <a:r>
            <a:rPr lang="nl-NL" sz="2400" baseline="-25000" dirty="0">
              <a:solidFill>
                <a:schemeClr val="tx1"/>
              </a:solidFill>
            </a:rPr>
            <a:t>ij</a:t>
          </a:r>
          <a:r>
            <a:rPr lang="nl-NL" sz="2400" baseline="30000" dirty="0">
              <a:solidFill>
                <a:schemeClr val="tx1"/>
              </a:solidFill>
            </a:rPr>
            <a:t>(k)</a:t>
          </a:r>
          <a:r>
            <a:rPr lang="nl-NL" sz="2400" dirty="0">
              <a:solidFill>
                <a:schemeClr val="tx1"/>
              </a:solidFill>
            </a:rPr>
            <a:t>) w</a:t>
          </a:r>
          <a:r>
            <a:rPr lang="nl-NL" sz="2400" baseline="-25000" dirty="0">
              <a:solidFill>
                <a:schemeClr val="tx1"/>
              </a:solidFill>
            </a:rPr>
            <a:t>ij</a:t>
          </a:r>
          <a:r>
            <a:rPr lang="nl-NL" sz="2400" baseline="30000" dirty="0">
              <a:solidFill>
                <a:schemeClr val="tx1"/>
              </a:solidFill>
            </a:rPr>
            <a:t>(k)</a:t>
          </a:r>
          <a:r>
            <a:rPr lang="nl-NL" sz="2400" dirty="0">
              <a:solidFill>
                <a:schemeClr val="tx1"/>
              </a:solidFill>
            </a:rPr>
            <a:t>A</a:t>
          </a:r>
          <a:r>
            <a:rPr lang="nl-NL" sz="2400" baseline="-25000" dirty="0">
              <a:solidFill>
                <a:schemeClr val="tx1"/>
              </a:solidFill>
            </a:rPr>
            <a:t>i</a:t>
          </a:r>
          <a:r>
            <a:rPr lang="nl-NL" sz="2400" baseline="30000" dirty="0">
              <a:solidFill>
                <a:schemeClr val="tx1"/>
              </a:solidFill>
            </a:rPr>
            <a:t>(k)</a:t>
          </a:r>
          <a:r>
            <a:rPr lang="nl-NL" sz="2400" dirty="0">
              <a:solidFill>
                <a:schemeClr val="tx1"/>
              </a:solidFill>
            </a:rPr>
            <a:t>]</a:t>
          </a:r>
          <a:endParaRPr lang="en-US" sz="2400" baseline="30000" dirty="0">
            <a:solidFill>
              <a:schemeClr val="tx1"/>
            </a:solidFill>
          </a:endParaRPr>
        </a:p>
      </dgm:t>
    </dgm:pt>
    <dgm:pt modelId="{D98D8600-ED42-4E36-AC9C-393C2772721B}" type="parTrans" cxnId="{25BDB6B7-C342-4892-BAED-DCBC184AFC1B}">
      <dgm:prSet/>
      <dgm:spPr/>
      <dgm:t>
        <a:bodyPr/>
        <a:lstStyle/>
        <a:p>
          <a:endParaRPr lang="en-US"/>
        </a:p>
      </dgm:t>
    </dgm:pt>
    <dgm:pt modelId="{DF872B97-8F95-494B-ADBF-9EEDC1EFC244}" type="sibTrans" cxnId="{25BDB6B7-C342-4892-BAED-DCBC184AFC1B}">
      <dgm:prSet/>
      <dgm:spPr/>
      <dgm:t>
        <a:bodyPr/>
        <a:lstStyle/>
        <a:p>
          <a:endParaRPr lang="en-US"/>
        </a:p>
      </dgm:t>
    </dgm:pt>
    <dgm:pt modelId="{D9B8A7CE-9EAE-4194-A5D6-0CB5964A4A36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</a:t>
          </a:r>
          <a:r>
            <a:rPr lang="en-US" baseline="30000" dirty="0">
              <a:solidFill>
                <a:schemeClr val="tx1"/>
              </a:solidFill>
            </a:rPr>
            <a:t>(k) </a:t>
          </a:r>
          <a:r>
            <a:rPr lang="en-US" dirty="0">
              <a:solidFill>
                <a:schemeClr val="tx1"/>
              </a:solidFill>
            </a:rPr>
            <a:t>+ </a:t>
          </a:r>
          <a:r>
            <a:rPr lang="el-GR" dirty="0">
              <a:solidFill>
                <a:schemeClr val="tx1"/>
              </a:solidFill>
            </a:rPr>
            <a:t>Σ𝑨</a:t>
          </a:r>
          <a:r>
            <a:rPr lang="el-GR" baseline="30000" dirty="0">
              <a:solidFill>
                <a:schemeClr val="tx1"/>
              </a:solidFill>
            </a:rPr>
            <a:t>(𝒌)</a:t>
          </a:r>
          <a:r>
            <a:rPr lang="el-GR" dirty="0">
              <a:solidFill>
                <a:schemeClr val="tx1"/>
              </a:solidFill>
            </a:rPr>
            <a:t>.𝒘</a:t>
          </a:r>
          <a:r>
            <a:rPr lang="el-GR" baseline="30000" dirty="0">
              <a:solidFill>
                <a:schemeClr val="tx1"/>
              </a:solidFill>
            </a:rPr>
            <a:t>(𝒌)</a:t>
          </a:r>
          <a:endParaRPr lang="en-US" dirty="0">
            <a:solidFill>
              <a:schemeClr val="tx1"/>
            </a:solidFill>
          </a:endParaRPr>
        </a:p>
      </dgm:t>
    </dgm:pt>
    <dgm:pt modelId="{0501FF4B-47E8-44AC-A004-48F13EB4D984}" type="parTrans" cxnId="{7DBF9879-5839-49E4-96C0-419EB8D22A69}">
      <dgm:prSet/>
      <dgm:spPr/>
      <dgm:t>
        <a:bodyPr/>
        <a:lstStyle/>
        <a:p>
          <a:endParaRPr lang="en-US"/>
        </a:p>
      </dgm:t>
    </dgm:pt>
    <dgm:pt modelId="{E243E9F4-E7C6-42F0-A4EF-2B17DB443D14}" type="sibTrans" cxnId="{7DBF9879-5839-49E4-96C0-419EB8D22A6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9925058-6E9F-41C8-8999-2575AA19A09F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en-US" dirty="0">
                  <a:solidFill>
                    <a:schemeClr val="tx1"/>
                  </a:solidFill>
                </a:rPr>
                <a:t>f(x)=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</m:sup>
                      </m:sSup>
                    </m:den>
                  </m:f>
                </m:oMath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>
        <dgm:pt modelId="{D9925058-6E9F-41C8-8999-2575AA19A09F}">
          <dgm:prSet phldrT="[Text]"/>
          <dgm:spPr>
            <a:solidFill>
              <a:schemeClr val="accent2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en-US" dirty="0">
                  <a:solidFill>
                    <a:schemeClr val="tx1"/>
                  </a:solidFill>
                </a:rPr>
                <a:t>f(x)=</a:t>
              </a:r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1/(1+𝑒^(−𝑚𝑥)</a:t>
              </a:r>
              <a:r>
                <a:rPr lang="en-US" b="0" i="0" baseline="30000">
                  <a:solidFill>
                    <a:schemeClr val="tx1"/>
                  </a:solidFill>
                  <a:latin typeface="Cambria Math" panose="02040503050406030204" pitchFamily="18" charset="0"/>
                </a:rPr>
                <a:t> )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0AFEC562-7EF1-4BA1-AB30-71421B31FFB3}" type="parTrans" cxnId="{7BCB9817-1B1C-4C73-BA7A-E6B4977C023F}">
      <dgm:prSet/>
      <dgm:spPr/>
      <dgm:t>
        <a:bodyPr/>
        <a:lstStyle/>
        <a:p>
          <a:endParaRPr lang="en-US"/>
        </a:p>
      </dgm:t>
    </dgm:pt>
    <dgm:pt modelId="{7F1CE57E-6635-43CB-A307-A480C1F5A0C7}" type="sibTrans" cxnId="{7BCB9817-1B1C-4C73-BA7A-E6B4977C023F}">
      <dgm:prSet/>
      <dgm:spPr/>
      <dgm:t>
        <a:bodyPr/>
        <a:lstStyle/>
        <a:p>
          <a:endParaRPr lang="en-US"/>
        </a:p>
      </dgm:t>
    </dgm:pt>
    <dgm:pt modelId="{3DDA9365-6D08-4518-99F8-A0FBCB743576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Checking the error of prediction</a:t>
          </a:r>
        </a:p>
      </dgm:t>
    </dgm:pt>
    <dgm:pt modelId="{21EB24DA-9E5D-4B7C-8B3B-30A0F32B4B09}" type="parTrans" cxnId="{02AFBC6E-8C7A-4EE5-93DA-EFB9612B033D}">
      <dgm:prSet/>
      <dgm:spPr/>
      <dgm:t>
        <a:bodyPr/>
        <a:lstStyle/>
        <a:p>
          <a:endParaRPr lang="en-US"/>
        </a:p>
      </dgm:t>
    </dgm:pt>
    <dgm:pt modelId="{98A71A85-E62E-4310-8E63-982526A21A2E}" type="sibTrans" cxnId="{02AFBC6E-8C7A-4EE5-93DA-EFB9612B033D}">
      <dgm:prSet/>
      <dgm:spPr/>
      <dgm:t>
        <a:bodyPr/>
        <a:lstStyle/>
        <a:p>
          <a:endParaRPr lang="en-US"/>
        </a:p>
      </dgm:t>
    </dgm:pt>
    <dgm:pt modelId="{2B172046-74B1-44A0-B44C-EA18F375B7CC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|A</a:t>
          </a:r>
          <a:r>
            <a:rPr lang="it-IT" baseline="-25000" dirty="0">
              <a:solidFill>
                <a:schemeClr val="tx1"/>
              </a:solidFill>
            </a:rPr>
            <a:t>i</a:t>
          </a:r>
          <a:r>
            <a:rPr lang="it-IT" baseline="30000" dirty="0">
              <a:solidFill>
                <a:schemeClr val="tx1"/>
              </a:solidFill>
            </a:rPr>
            <a:t>(k+1)- </a:t>
          </a:r>
          <a:r>
            <a:rPr lang="it-IT" dirty="0">
              <a:solidFill>
                <a:schemeClr val="tx1"/>
              </a:solidFill>
            </a:rPr>
            <a:t>A</a:t>
          </a:r>
          <a:r>
            <a:rPr lang="it-IT" baseline="-25000" dirty="0">
              <a:solidFill>
                <a:schemeClr val="tx1"/>
              </a:solidFill>
            </a:rPr>
            <a:t>i</a:t>
          </a:r>
          <a:r>
            <a:rPr lang="it-IT" baseline="30000" dirty="0">
              <a:solidFill>
                <a:schemeClr val="tx1"/>
              </a:solidFill>
            </a:rPr>
            <a:t>(k)</a:t>
          </a:r>
          <a:r>
            <a:rPr lang="it-IT" dirty="0">
              <a:solidFill>
                <a:schemeClr val="tx1"/>
              </a:solidFill>
            </a:rPr>
            <a:t>| &lt; e</a:t>
          </a:r>
          <a:endParaRPr lang="en-US" dirty="0">
            <a:solidFill>
              <a:schemeClr val="tx1"/>
            </a:solidFill>
          </a:endParaRPr>
        </a:p>
      </dgm:t>
    </dgm:pt>
    <dgm:pt modelId="{0FAFAAC2-5B2E-4915-B68F-8A44493BFB95}" type="parTrans" cxnId="{3AD23966-56BC-47C1-842E-5BD7A0976211}">
      <dgm:prSet/>
      <dgm:spPr/>
      <dgm:t>
        <a:bodyPr/>
        <a:lstStyle/>
        <a:p>
          <a:endParaRPr lang="en-US"/>
        </a:p>
      </dgm:t>
    </dgm:pt>
    <dgm:pt modelId="{014F99C5-A530-4B13-A3C1-63DAFB54283D}" type="sibTrans" cxnId="{3AD23966-56BC-47C1-842E-5BD7A0976211}">
      <dgm:prSet/>
      <dgm:spPr/>
      <dgm:t>
        <a:bodyPr/>
        <a:lstStyle/>
        <a:p>
          <a:endParaRPr lang="en-US"/>
        </a:p>
      </dgm:t>
    </dgm:pt>
    <dgm:pt modelId="{491ED6F3-2D7F-4F0E-8FB5-C10172F3D364}" type="pres">
      <dgm:prSet presAssocID="{B64570B9-3671-40B5-B8AF-B426AE838F09}" presName="Name0" presStyleCnt="0">
        <dgm:presLayoutVars>
          <dgm:dir/>
          <dgm:animLvl val="lvl"/>
          <dgm:resizeHandles val="exact"/>
        </dgm:presLayoutVars>
      </dgm:prSet>
      <dgm:spPr/>
    </dgm:pt>
    <dgm:pt modelId="{5DBAC8FA-9FB6-45A1-A15C-3A1B79C06BC3}" type="pres">
      <dgm:prSet presAssocID="{387C25F6-0567-449E-AA82-598FEA196AAA}" presName="vertFlow" presStyleCnt="0"/>
      <dgm:spPr/>
    </dgm:pt>
    <dgm:pt modelId="{48494331-3D73-4836-88C5-BF146D5BA66D}" type="pres">
      <dgm:prSet presAssocID="{387C25F6-0567-449E-AA82-598FEA196AAA}" presName="header" presStyleLbl="node1" presStyleIdx="0" presStyleCnt="2" custScaleY="122337"/>
      <dgm:spPr/>
    </dgm:pt>
    <dgm:pt modelId="{151D19CE-FBAF-463A-9A29-3A6A4517FB99}" type="pres">
      <dgm:prSet presAssocID="{A01CF123-3D35-43DD-A148-F7911BA45C48}" presName="parTrans" presStyleLbl="sibTrans2D1" presStyleIdx="0" presStyleCnt="6"/>
      <dgm:spPr/>
    </dgm:pt>
    <dgm:pt modelId="{2023BB67-18AA-4CD2-AE3E-504475CACE32}" type="pres">
      <dgm:prSet presAssocID="{AE151DE7-58C4-49FE-8549-85E36A87BB47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96903A17-DAAE-46A3-B9D7-E20AB32525B8}" type="pres">
      <dgm:prSet presAssocID="{D82F3774-DA9E-48C7-8C0B-9EC045A47E80}" presName="sibTrans" presStyleLbl="sibTrans2D1" presStyleIdx="1" presStyleCnt="6"/>
      <dgm:spPr/>
    </dgm:pt>
    <dgm:pt modelId="{CDFC989F-A8B9-4CE9-ABBC-135F875BC58D}" type="pres">
      <dgm:prSet presAssocID="{91218E5E-33A4-4DFF-AF4E-5908CCB8171B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D03F4199-2C84-4955-AEEE-877B4905318A}" type="pres">
      <dgm:prSet presAssocID="{18107601-2DF5-44E4-838E-421A0F2780BD}" presName="sibTrans" presStyleLbl="sibTrans2D1" presStyleIdx="2" presStyleCnt="6"/>
      <dgm:spPr/>
    </dgm:pt>
    <dgm:pt modelId="{11308AD1-D31F-4185-A71E-1A9C3ABE38E6}" type="pres">
      <dgm:prSet presAssocID="{3DDA9365-6D08-4518-99F8-A0FBCB743576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00A71A55-0084-4980-9151-C723902A5938}" type="pres">
      <dgm:prSet presAssocID="{387C25F6-0567-449E-AA82-598FEA196AAA}" presName="hSp" presStyleCnt="0"/>
      <dgm:spPr/>
    </dgm:pt>
    <dgm:pt modelId="{7AF60CD4-E05A-4009-8BB7-4678949A19FB}" type="pres">
      <dgm:prSet presAssocID="{616046EE-6163-406B-B50F-DA72A842A6EA}" presName="vertFlow" presStyleCnt="0"/>
      <dgm:spPr/>
    </dgm:pt>
    <dgm:pt modelId="{FCBFCCF0-EC1A-40B7-B456-1457ACECEB59}" type="pres">
      <dgm:prSet presAssocID="{616046EE-6163-406B-B50F-DA72A842A6EA}" presName="header" presStyleLbl="node1" presStyleIdx="1" presStyleCnt="2" custScaleX="142977" custScaleY="125167"/>
      <dgm:spPr/>
    </dgm:pt>
    <dgm:pt modelId="{3F04F4CA-535B-4930-909C-FE639E0AD4D8}" type="pres">
      <dgm:prSet presAssocID="{0501FF4B-47E8-44AC-A004-48F13EB4D984}" presName="parTrans" presStyleLbl="sibTrans2D1" presStyleIdx="3" presStyleCnt="6"/>
      <dgm:spPr/>
    </dgm:pt>
    <dgm:pt modelId="{3393C851-15F4-4731-BCA1-1D3F78FCC844}" type="pres">
      <dgm:prSet presAssocID="{D9B8A7CE-9EAE-4194-A5D6-0CB5964A4A36}" presName="child" presStyleLbl="alignAccFollowNode1" presStyleIdx="3" presStyleCnt="6" custScaleX="142593">
        <dgm:presLayoutVars>
          <dgm:chMax val="0"/>
          <dgm:bulletEnabled val="1"/>
        </dgm:presLayoutVars>
      </dgm:prSet>
      <dgm:spPr/>
    </dgm:pt>
    <dgm:pt modelId="{1389498D-91DE-4B9E-8501-F50567B4712D}" type="pres">
      <dgm:prSet presAssocID="{E243E9F4-E7C6-42F0-A4EF-2B17DB443D14}" presName="sibTrans" presStyleLbl="sibTrans2D1" presStyleIdx="4" presStyleCnt="6"/>
      <dgm:spPr/>
    </dgm:pt>
    <dgm:pt modelId="{579DAF34-4FD5-40E7-A0B7-C66768C20ABE}" type="pres">
      <dgm:prSet presAssocID="{D9925058-6E9F-41C8-8999-2575AA19A09F}" presName="child" presStyleLbl="alignAccFollowNode1" presStyleIdx="4" presStyleCnt="6" custScaleX="142593">
        <dgm:presLayoutVars>
          <dgm:chMax val="0"/>
          <dgm:bulletEnabled val="1"/>
        </dgm:presLayoutVars>
      </dgm:prSet>
      <dgm:spPr/>
    </dgm:pt>
    <dgm:pt modelId="{587FF4BE-4BF7-47E8-A388-5C2E2FE7D1E7}" type="pres">
      <dgm:prSet presAssocID="{7F1CE57E-6635-43CB-A307-A480C1F5A0C7}" presName="sibTrans" presStyleLbl="sibTrans2D1" presStyleIdx="5" presStyleCnt="6"/>
      <dgm:spPr/>
    </dgm:pt>
    <dgm:pt modelId="{933452DB-8360-453D-B56E-2F3855ABE4B3}" type="pres">
      <dgm:prSet presAssocID="{2B172046-74B1-44A0-B44C-EA18F375B7CC}" presName="child" presStyleLbl="alignAccFollowNode1" presStyleIdx="5" presStyleCnt="6" custScaleX="142593">
        <dgm:presLayoutVars>
          <dgm:chMax val="0"/>
          <dgm:bulletEnabled val="1"/>
        </dgm:presLayoutVars>
      </dgm:prSet>
      <dgm:spPr/>
    </dgm:pt>
  </dgm:ptLst>
  <dgm:cxnLst>
    <dgm:cxn modelId="{091BD50E-3EB0-470F-AB35-4352387A3891}" srcId="{387C25F6-0567-449E-AA82-598FEA196AAA}" destId="{91218E5E-33A4-4DFF-AF4E-5908CCB8171B}" srcOrd="1" destOrd="0" parTransId="{D971F49E-0762-4DC5-A8FD-19E308905749}" sibTransId="{18107601-2DF5-44E4-838E-421A0F2780BD}"/>
    <dgm:cxn modelId="{7BCB9817-1B1C-4C73-BA7A-E6B4977C023F}" srcId="{616046EE-6163-406B-B50F-DA72A842A6EA}" destId="{D9925058-6E9F-41C8-8999-2575AA19A09F}" srcOrd="1" destOrd="0" parTransId="{0AFEC562-7EF1-4BA1-AB30-71421B31FFB3}" sibTransId="{7F1CE57E-6635-43CB-A307-A480C1F5A0C7}"/>
    <dgm:cxn modelId="{65656918-2C2E-4142-9713-B400D3B9AD2E}" type="presOf" srcId="{3DDA9365-6D08-4518-99F8-A0FBCB743576}" destId="{11308AD1-D31F-4185-A71E-1A9C3ABE38E6}" srcOrd="0" destOrd="0" presId="urn:microsoft.com/office/officeart/2005/8/layout/lProcess1"/>
    <dgm:cxn modelId="{C1F23E2A-3906-4D08-81CB-70953EFFA5A3}" srcId="{387C25F6-0567-449E-AA82-598FEA196AAA}" destId="{AE151DE7-58C4-49FE-8549-85E36A87BB47}" srcOrd="0" destOrd="0" parTransId="{A01CF123-3D35-43DD-A148-F7911BA45C48}" sibTransId="{D82F3774-DA9E-48C7-8C0B-9EC045A47E80}"/>
    <dgm:cxn modelId="{90C80E2D-4444-445A-A75D-400D007C01E4}" type="presOf" srcId="{E243E9F4-E7C6-42F0-A4EF-2B17DB443D14}" destId="{1389498D-91DE-4B9E-8501-F50567B4712D}" srcOrd="0" destOrd="0" presId="urn:microsoft.com/office/officeart/2005/8/layout/lProcess1"/>
    <dgm:cxn modelId="{6BC96A35-C8BA-4743-B7A9-81A6DFDD644D}" type="presOf" srcId="{7F1CE57E-6635-43CB-A307-A480C1F5A0C7}" destId="{587FF4BE-4BF7-47E8-A388-5C2E2FE7D1E7}" srcOrd="0" destOrd="0" presId="urn:microsoft.com/office/officeart/2005/8/layout/lProcess1"/>
    <dgm:cxn modelId="{092BB65C-7061-48E9-A3CB-E30D59F4934A}" type="presOf" srcId="{D9925058-6E9F-41C8-8999-2575AA19A09F}" destId="{579DAF34-4FD5-40E7-A0B7-C66768C20ABE}" srcOrd="0" destOrd="0" presId="urn:microsoft.com/office/officeart/2005/8/layout/lProcess1"/>
    <dgm:cxn modelId="{22ACD95F-25DF-4BEA-B6DB-215505A6301A}" type="presOf" srcId="{2B172046-74B1-44A0-B44C-EA18F375B7CC}" destId="{933452DB-8360-453D-B56E-2F3855ABE4B3}" srcOrd="0" destOrd="0" presId="urn:microsoft.com/office/officeart/2005/8/layout/lProcess1"/>
    <dgm:cxn modelId="{A6AA3E42-FFD7-440D-AC3E-7202311BF7A9}" type="presOf" srcId="{D82F3774-DA9E-48C7-8C0B-9EC045A47E80}" destId="{96903A17-DAAE-46A3-B9D7-E20AB32525B8}" srcOrd="0" destOrd="0" presId="urn:microsoft.com/office/officeart/2005/8/layout/lProcess1"/>
    <dgm:cxn modelId="{A0D75662-923D-4FD3-A722-2424DA21D2B3}" srcId="{B64570B9-3671-40B5-B8AF-B426AE838F09}" destId="{387C25F6-0567-449E-AA82-598FEA196AAA}" srcOrd="0" destOrd="0" parTransId="{3B073BED-07FE-4408-9361-50C07CFE4964}" sibTransId="{450211EE-30F1-4ECF-A61C-E27AFE80E756}"/>
    <dgm:cxn modelId="{D3438C42-2353-4BDA-93FC-6520DEDB85F5}" type="presOf" srcId="{616046EE-6163-406B-B50F-DA72A842A6EA}" destId="{FCBFCCF0-EC1A-40B7-B456-1457ACECEB59}" srcOrd="0" destOrd="0" presId="urn:microsoft.com/office/officeart/2005/8/layout/lProcess1"/>
    <dgm:cxn modelId="{3AD23966-56BC-47C1-842E-5BD7A0976211}" srcId="{616046EE-6163-406B-B50F-DA72A842A6EA}" destId="{2B172046-74B1-44A0-B44C-EA18F375B7CC}" srcOrd="2" destOrd="0" parTransId="{0FAFAAC2-5B2E-4915-B68F-8A44493BFB95}" sibTransId="{014F99C5-A530-4B13-A3C1-63DAFB54283D}"/>
    <dgm:cxn modelId="{203E5C66-DDF9-4576-8242-04F59F839CDF}" type="presOf" srcId="{18107601-2DF5-44E4-838E-421A0F2780BD}" destId="{D03F4199-2C84-4955-AEEE-877B4905318A}" srcOrd="0" destOrd="0" presId="urn:microsoft.com/office/officeart/2005/8/layout/lProcess1"/>
    <dgm:cxn modelId="{02AFBC6E-8C7A-4EE5-93DA-EFB9612B033D}" srcId="{387C25F6-0567-449E-AA82-598FEA196AAA}" destId="{3DDA9365-6D08-4518-99F8-A0FBCB743576}" srcOrd="2" destOrd="0" parTransId="{21EB24DA-9E5D-4B7C-8B3B-30A0F32B4B09}" sibTransId="{98A71A85-E62E-4310-8E63-982526A21A2E}"/>
    <dgm:cxn modelId="{2F3F4D4F-6870-43DF-B633-1C177EE91738}" type="presOf" srcId="{B64570B9-3671-40B5-B8AF-B426AE838F09}" destId="{491ED6F3-2D7F-4F0E-8FB5-C10172F3D364}" srcOrd="0" destOrd="0" presId="urn:microsoft.com/office/officeart/2005/8/layout/lProcess1"/>
    <dgm:cxn modelId="{B5E9C374-DC22-43E4-AA3B-D77E13EEC5C4}" type="presOf" srcId="{AE151DE7-58C4-49FE-8549-85E36A87BB47}" destId="{2023BB67-18AA-4CD2-AE3E-504475CACE32}" srcOrd="0" destOrd="0" presId="urn:microsoft.com/office/officeart/2005/8/layout/lProcess1"/>
    <dgm:cxn modelId="{67861F58-131F-4C17-8155-38958E627250}" type="presOf" srcId="{387C25F6-0567-449E-AA82-598FEA196AAA}" destId="{48494331-3D73-4836-88C5-BF146D5BA66D}" srcOrd="0" destOrd="0" presId="urn:microsoft.com/office/officeart/2005/8/layout/lProcess1"/>
    <dgm:cxn modelId="{7DBF9879-5839-49E4-96C0-419EB8D22A69}" srcId="{616046EE-6163-406B-B50F-DA72A842A6EA}" destId="{D9B8A7CE-9EAE-4194-A5D6-0CB5964A4A36}" srcOrd="0" destOrd="0" parTransId="{0501FF4B-47E8-44AC-A004-48F13EB4D984}" sibTransId="{E243E9F4-E7C6-42F0-A4EF-2B17DB443D14}"/>
    <dgm:cxn modelId="{9453268E-8AC3-4912-AE45-24215A44690B}" type="presOf" srcId="{D9B8A7CE-9EAE-4194-A5D6-0CB5964A4A36}" destId="{3393C851-15F4-4731-BCA1-1D3F78FCC844}" srcOrd="0" destOrd="0" presId="urn:microsoft.com/office/officeart/2005/8/layout/lProcess1"/>
    <dgm:cxn modelId="{25BDB6B7-C342-4892-BAED-DCBC184AFC1B}" srcId="{B64570B9-3671-40B5-B8AF-B426AE838F09}" destId="{616046EE-6163-406B-B50F-DA72A842A6EA}" srcOrd="1" destOrd="0" parTransId="{D98D8600-ED42-4E36-AC9C-393C2772721B}" sibTransId="{DF872B97-8F95-494B-ADBF-9EEDC1EFC244}"/>
    <dgm:cxn modelId="{46EE4EC6-0E7A-4648-B344-EEB68E6A238C}" type="presOf" srcId="{91218E5E-33A4-4DFF-AF4E-5908CCB8171B}" destId="{CDFC989F-A8B9-4CE9-ABBC-135F875BC58D}" srcOrd="0" destOrd="0" presId="urn:microsoft.com/office/officeart/2005/8/layout/lProcess1"/>
    <dgm:cxn modelId="{B0893CCB-4A43-4B26-9AFA-90468C889740}" type="presOf" srcId="{A01CF123-3D35-43DD-A148-F7911BA45C48}" destId="{151D19CE-FBAF-463A-9A29-3A6A4517FB99}" srcOrd="0" destOrd="0" presId="urn:microsoft.com/office/officeart/2005/8/layout/lProcess1"/>
    <dgm:cxn modelId="{4C2838E9-B0A2-4A09-995E-FB8F254E72AC}" type="presOf" srcId="{0501FF4B-47E8-44AC-A004-48F13EB4D984}" destId="{3F04F4CA-535B-4930-909C-FE639E0AD4D8}" srcOrd="0" destOrd="0" presId="urn:microsoft.com/office/officeart/2005/8/layout/lProcess1"/>
    <dgm:cxn modelId="{080340CF-941D-4F5D-9996-4C565C3E100F}" type="presParOf" srcId="{491ED6F3-2D7F-4F0E-8FB5-C10172F3D364}" destId="{5DBAC8FA-9FB6-45A1-A15C-3A1B79C06BC3}" srcOrd="0" destOrd="0" presId="urn:microsoft.com/office/officeart/2005/8/layout/lProcess1"/>
    <dgm:cxn modelId="{E7E3F23F-011D-40E3-A686-00A705CFBF52}" type="presParOf" srcId="{5DBAC8FA-9FB6-45A1-A15C-3A1B79C06BC3}" destId="{48494331-3D73-4836-88C5-BF146D5BA66D}" srcOrd="0" destOrd="0" presId="urn:microsoft.com/office/officeart/2005/8/layout/lProcess1"/>
    <dgm:cxn modelId="{3903B28B-D996-48CB-A1FC-C395EAA74B17}" type="presParOf" srcId="{5DBAC8FA-9FB6-45A1-A15C-3A1B79C06BC3}" destId="{151D19CE-FBAF-463A-9A29-3A6A4517FB99}" srcOrd="1" destOrd="0" presId="urn:microsoft.com/office/officeart/2005/8/layout/lProcess1"/>
    <dgm:cxn modelId="{3AC82714-5D45-4FDA-839F-8D407540BB74}" type="presParOf" srcId="{5DBAC8FA-9FB6-45A1-A15C-3A1B79C06BC3}" destId="{2023BB67-18AA-4CD2-AE3E-504475CACE32}" srcOrd="2" destOrd="0" presId="urn:microsoft.com/office/officeart/2005/8/layout/lProcess1"/>
    <dgm:cxn modelId="{6F4FBC6A-0190-4E89-90EF-01FD0FDBAFD3}" type="presParOf" srcId="{5DBAC8FA-9FB6-45A1-A15C-3A1B79C06BC3}" destId="{96903A17-DAAE-46A3-B9D7-E20AB32525B8}" srcOrd="3" destOrd="0" presId="urn:microsoft.com/office/officeart/2005/8/layout/lProcess1"/>
    <dgm:cxn modelId="{DFED7754-2F5F-4AA8-8B5C-1D5092B56DCA}" type="presParOf" srcId="{5DBAC8FA-9FB6-45A1-A15C-3A1B79C06BC3}" destId="{CDFC989F-A8B9-4CE9-ABBC-135F875BC58D}" srcOrd="4" destOrd="0" presId="urn:microsoft.com/office/officeart/2005/8/layout/lProcess1"/>
    <dgm:cxn modelId="{A665FEB5-2882-4A9E-A720-4F56A783F05C}" type="presParOf" srcId="{5DBAC8FA-9FB6-45A1-A15C-3A1B79C06BC3}" destId="{D03F4199-2C84-4955-AEEE-877B4905318A}" srcOrd="5" destOrd="0" presId="urn:microsoft.com/office/officeart/2005/8/layout/lProcess1"/>
    <dgm:cxn modelId="{680BA30A-A282-4630-A140-2281A79D0D3C}" type="presParOf" srcId="{5DBAC8FA-9FB6-45A1-A15C-3A1B79C06BC3}" destId="{11308AD1-D31F-4185-A71E-1A9C3ABE38E6}" srcOrd="6" destOrd="0" presId="urn:microsoft.com/office/officeart/2005/8/layout/lProcess1"/>
    <dgm:cxn modelId="{212DC692-2737-4B9B-B355-DA65540867D0}" type="presParOf" srcId="{491ED6F3-2D7F-4F0E-8FB5-C10172F3D364}" destId="{00A71A55-0084-4980-9151-C723902A5938}" srcOrd="1" destOrd="0" presId="urn:microsoft.com/office/officeart/2005/8/layout/lProcess1"/>
    <dgm:cxn modelId="{8D210570-CF8D-45E0-B1A0-9504BAC1B6E3}" type="presParOf" srcId="{491ED6F3-2D7F-4F0E-8FB5-C10172F3D364}" destId="{7AF60CD4-E05A-4009-8BB7-4678949A19FB}" srcOrd="2" destOrd="0" presId="urn:microsoft.com/office/officeart/2005/8/layout/lProcess1"/>
    <dgm:cxn modelId="{46DB4462-4FB4-440E-82AC-C05D17001AD6}" type="presParOf" srcId="{7AF60CD4-E05A-4009-8BB7-4678949A19FB}" destId="{FCBFCCF0-EC1A-40B7-B456-1457ACECEB59}" srcOrd="0" destOrd="0" presId="urn:microsoft.com/office/officeart/2005/8/layout/lProcess1"/>
    <dgm:cxn modelId="{5C16F1E1-7707-4AB8-B92B-C215CF42D9FF}" type="presParOf" srcId="{7AF60CD4-E05A-4009-8BB7-4678949A19FB}" destId="{3F04F4CA-535B-4930-909C-FE639E0AD4D8}" srcOrd="1" destOrd="0" presId="urn:microsoft.com/office/officeart/2005/8/layout/lProcess1"/>
    <dgm:cxn modelId="{B56EF8CA-8A6A-4460-BD12-F8E915C679B9}" type="presParOf" srcId="{7AF60CD4-E05A-4009-8BB7-4678949A19FB}" destId="{3393C851-15F4-4731-BCA1-1D3F78FCC844}" srcOrd="2" destOrd="0" presId="urn:microsoft.com/office/officeart/2005/8/layout/lProcess1"/>
    <dgm:cxn modelId="{2839185E-9A22-4AA6-A048-83347513FB88}" type="presParOf" srcId="{7AF60CD4-E05A-4009-8BB7-4678949A19FB}" destId="{1389498D-91DE-4B9E-8501-F50567B4712D}" srcOrd="3" destOrd="0" presId="urn:microsoft.com/office/officeart/2005/8/layout/lProcess1"/>
    <dgm:cxn modelId="{26C4724E-E7AB-4656-985D-CDC53E4AF6F2}" type="presParOf" srcId="{7AF60CD4-E05A-4009-8BB7-4678949A19FB}" destId="{579DAF34-4FD5-40E7-A0B7-C66768C20ABE}" srcOrd="4" destOrd="0" presId="urn:microsoft.com/office/officeart/2005/8/layout/lProcess1"/>
    <dgm:cxn modelId="{50BF3044-7945-4997-9499-AC62FFBB9ED8}" type="presParOf" srcId="{7AF60CD4-E05A-4009-8BB7-4678949A19FB}" destId="{587FF4BE-4BF7-47E8-A388-5C2E2FE7D1E7}" srcOrd="5" destOrd="0" presId="urn:microsoft.com/office/officeart/2005/8/layout/lProcess1"/>
    <dgm:cxn modelId="{176B2027-A829-41A2-A720-8994CEE9EEF2}" type="presParOf" srcId="{7AF60CD4-E05A-4009-8BB7-4678949A19FB}" destId="{933452DB-8360-453D-B56E-2F3855ABE4B3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570B9-3671-40B5-B8AF-B426AE838F09}" type="doc">
      <dgm:prSet loTypeId="urn:microsoft.com/office/officeart/2005/8/layout/l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7C25F6-0567-449E-AA82-598FEA196AAA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</a:rPr>
            <a:t>Updating the weight matrix</a:t>
          </a:r>
        </a:p>
      </dgm:t>
    </dgm:pt>
    <dgm:pt modelId="{3B073BED-07FE-4408-9361-50C07CFE4964}" type="parTrans" cxnId="{A0D75662-923D-4FD3-A722-2424DA21D2B3}">
      <dgm:prSet/>
      <dgm:spPr/>
      <dgm:t>
        <a:bodyPr/>
        <a:lstStyle/>
        <a:p>
          <a:endParaRPr lang="en-US"/>
        </a:p>
      </dgm:t>
    </dgm:pt>
    <dgm:pt modelId="{450211EE-30F1-4ECF-A61C-E27AFE80E756}" type="sibTrans" cxnId="{A0D75662-923D-4FD3-A722-2424DA21D2B3}">
      <dgm:prSet/>
      <dgm:spPr/>
      <dgm:t>
        <a:bodyPr/>
        <a:lstStyle/>
        <a:p>
          <a:endParaRPr lang="en-US"/>
        </a:p>
      </dgm:t>
    </dgm:pt>
    <dgm:pt modelId="{AE151DE7-58C4-49FE-8549-85E36A87BB4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Calculating the weighted input</a:t>
          </a:r>
        </a:p>
      </dgm:t>
    </dgm:pt>
    <dgm:pt modelId="{A01CF123-3D35-43DD-A148-F7911BA45C48}" type="parTrans" cxnId="{C1F23E2A-3906-4D08-81CB-70953EFFA5A3}">
      <dgm:prSet/>
      <dgm:spPr/>
      <dgm:t>
        <a:bodyPr/>
        <a:lstStyle/>
        <a:p>
          <a:endParaRPr lang="en-US"/>
        </a:p>
      </dgm:t>
    </dgm:pt>
    <dgm:pt modelId="{D82F3774-DA9E-48C7-8C0B-9EC045A47E80}" type="sibTrans" cxnId="{C1F23E2A-3906-4D08-81CB-70953EFFA5A3}">
      <dgm:prSet/>
      <dgm:spPr/>
      <dgm:t>
        <a:bodyPr/>
        <a:lstStyle/>
        <a:p>
          <a:endParaRPr lang="en-US"/>
        </a:p>
      </dgm:t>
    </dgm:pt>
    <dgm:pt modelId="{91218E5E-33A4-4DFF-AF4E-5908CCB8171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Passing the input through an activation function</a:t>
          </a:r>
        </a:p>
      </dgm:t>
    </dgm:pt>
    <dgm:pt modelId="{D971F49E-0762-4DC5-A8FD-19E308905749}" type="parTrans" cxnId="{091BD50E-3EB0-470F-AB35-4352387A3891}">
      <dgm:prSet/>
      <dgm:spPr/>
      <dgm:t>
        <a:bodyPr/>
        <a:lstStyle/>
        <a:p>
          <a:endParaRPr lang="en-US"/>
        </a:p>
      </dgm:t>
    </dgm:pt>
    <dgm:pt modelId="{18107601-2DF5-44E4-838E-421A0F2780BD}" type="sibTrans" cxnId="{091BD50E-3EB0-470F-AB35-4352387A3891}">
      <dgm:prSet/>
      <dgm:spPr/>
      <dgm:t>
        <a:bodyPr/>
        <a:lstStyle/>
        <a:p>
          <a:endParaRPr lang="en-US"/>
        </a:p>
      </dgm:t>
    </dgm:pt>
    <dgm:pt modelId="{616046EE-6163-406B-B50F-DA72A842A6E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nl-NL" sz="2400" dirty="0">
              <a:solidFill>
                <a:schemeClr val="tx1"/>
              </a:solidFill>
            </a:rPr>
            <a:t>w</a:t>
          </a:r>
          <a:r>
            <a:rPr lang="nl-NL" sz="2400" baseline="-25000" dirty="0">
              <a:solidFill>
                <a:schemeClr val="tx1"/>
              </a:solidFill>
            </a:rPr>
            <a:t>ij</a:t>
          </a:r>
          <a:r>
            <a:rPr lang="nl-NL" sz="2400" baseline="30000" dirty="0">
              <a:solidFill>
                <a:schemeClr val="tx1"/>
              </a:solidFill>
            </a:rPr>
            <a:t>(k+1) </a:t>
          </a:r>
          <a:r>
            <a:rPr lang="nl-NL" sz="2400" dirty="0">
              <a:solidFill>
                <a:schemeClr val="tx1"/>
              </a:solidFill>
            </a:rPr>
            <a:t>= ɣw</a:t>
          </a:r>
          <a:r>
            <a:rPr lang="nl-NL" sz="2400" baseline="-25000" dirty="0">
              <a:solidFill>
                <a:schemeClr val="tx1"/>
              </a:solidFill>
            </a:rPr>
            <a:t>ij</a:t>
          </a:r>
          <a:r>
            <a:rPr lang="nl-NL" sz="2400" baseline="30000" dirty="0">
              <a:solidFill>
                <a:schemeClr val="tx1"/>
              </a:solidFill>
            </a:rPr>
            <a:t>(k) </a:t>
          </a:r>
          <a:r>
            <a:rPr lang="nl-NL" sz="2400" dirty="0">
              <a:solidFill>
                <a:schemeClr val="tx1"/>
              </a:solidFill>
            </a:rPr>
            <a:t>+ η</a:t>
          </a:r>
          <a:r>
            <a:rPr lang="nl-NL" sz="2400" baseline="-25000" dirty="0">
              <a:solidFill>
                <a:schemeClr val="tx1"/>
              </a:solidFill>
            </a:rPr>
            <a:t>k</a:t>
          </a:r>
          <a:r>
            <a:rPr lang="nl-NL" sz="2400" dirty="0">
              <a:solidFill>
                <a:schemeClr val="tx1"/>
              </a:solidFill>
            </a:rPr>
            <a:t>A</a:t>
          </a:r>
          <a:r>
            <a:rPr lang="nl-NL" sz="2400" baseline="-25000" dirty="0">
              <a:solidFill>
                <a:schemeClr val="tx1"/>
              </a:solidFill>
            </a:rPr>
            <a:t>i</a:t>
          </a:r>
          <a:r>
            <a:rPr lang="nl-NL" sz="2400" baseline="30000" dirty="0">
              <a:solidFill>
                <a:schemeClr val="tx1"/>
              </a:solidFill>
            </a:rPr>
            <a:t>(k) </a:t>
          </a:r>
          <a:r>
            <a:rPr lang="nl-NL" sz="2400" dirty="0">
              <a:solidFill>
                <a:schemeClr val="tx1"/>
              </a:solidFill>
            </a:rPr>
            <a:t>[ A</a:t>
          </a:r>
          <a:r>
            <a:rPr lang="nl-NL" sz="2400" baseline="-25000" dirty="0">
              <a:solidFill>
                <a:schemeClr val="tx1"/>
              </a:solidFill>
            </a:rPr>
            <a:t>j</a:t>
          </a:r>
          <a:r>
            <a:rPr lang="nl-NL" sz="2400" baseline="30000" dirty="0">
              <a:solidFill>
                <a:schemeClr val="tx1"/>
              </a:solidFill>
            </a:rPr>
            <a:t>(k) </a:t>
          </a:r>
          <a:r>
            <a:rPr lang="nl-NL" sz="2400" dirty="0">
              <a:solidFill>
                <a:schemeClr val="tx1"/>
              </a:solidFill>
            </a:rPr>
            <a:t>–sgn(w</a:t>
          </a:r>
          <a:r>
            <a:rPr lang="nl-NL" sz="2400" baseline="-25000" dirty="0">
              <a:solidFill>
                <a:schemeClr val="tx1"/>
              </a:solidFill>
            </a:rPr>
            <a:t>ij</a:t>
          </a:r>
          <a:r>
            <a:rPr lang="nl-NL" sz="2400" baseline="30000" dirty="0">
              <a:solidFill>
                <a:schemeClr val="tx1"/>
              </a:solidFill>
            </a:rPr>
            <a:t>(k)</a:t>
          </a:r>
          <a:r>
            <a:rPr lang="nl-NL" sz="2400" dirty="0">
              <a:solidFill>
                <a:schemeClr val="tx1"/>
              </a:solidFill>
            </a:rPr>
            <a:t>) w</a:t>
          </a:r>
          <a:r>
            <a:rPr lang="nl-NL" sz="2400" baseline="-25000" dirty="0">
              <a:solidFill>
                <a:schemeClr val="tx1"/>
              </a:solidFill>
            </a:rPr>
            <a:t>ij</a:t>
          </a:r>
          <a:r>
            <a:rPr lang="nl-NL" sz="2400" baseline="30000" dirty="0">
              <a:solidFill>
                <a:schemeClr val="tx1"/>
              </a:solidFill>
            </a:rPr>
            <a:t>(k)</a:t>
          </a:r>
          <a:r>
            <a:rPr lang="nl-NL" sz="2400" dirty="0">
              <a:solidFill>
                <a:schemeClr val="tx1"/>
              </a:solidFill>
            </a:rPr>
            <a:t>A</a:t>
          </a:r>
          <a:r>
            <a:rPr lang="nl-NL" sz="2400" baseline="-25000" dirty="0">
              <a:solidFill>
                <a:schemeClr val="tx1"/>
              </a:solidFill>
            </a:rPr>
            <a:t>i</a:t>
          </a:r>
          <a:r>
            <a:rPr lang="nl-NL" sz="2400" baseline="30000" dirty="0">
              <a:solidFill>
                <a:schemeClr val="tx1"/>
              </a:solidFill>
            </a:rPr>
            <a:t>(k)</a:t>
          </a:r>
          <a:r>
            <a:rPr lang="nl-NL" sz="2400" dirty="0">
              <a:solidFill>
                <a:schemeClr val="tx1"/>
              </a:solidFill>
            </a:rPr>
            <a:t>]</a:t>
          </a:r>
          <a:endParaRPr lang="en-US" sz="2400" baseline="30000" dirty="0">
            <a:solidFill>
              <a:schemeClr val="tx1"/>
            </a:solidFill>
          </a:endParaRPr>
        </a:p>
      </dgm:t>
    </dgm:pt>
    <dgm:pt modelId="{D98D8600-ED42-4E36-AC9C-393C2772721B}" type="parTrans" cxnId="{25BDB6B7-C342-4892-BAED-DCBC184AFC1B}">
      <dgm:prSet/>
      <dgm:spPr/>
      <dgm:t>
        <a:bodyPr/>
        <a:lstStyle/>
        <a:p>
          <a:endParaRPr lang="en-US"/>
        </a:p>
      </dgm:t>
    </dgm:pt>
    <dgm:pt modelId="{DF872B97-8F95-494B-ADBF-9EEDC1EFC244}" type="sibTrans" cxnId="{25BDB6B7-C342-4892-BAED-DCBC184AFC1B}">
      <dgm:prSet/>
      <dgm:spPr/>
      <dgm:t>
        <a:bodyPr/>
        <a:lstStyle/>
        <a:p>
          <a:endParaRPr lang="en-US"/>
        </a:p>
      </dgm:t>
    </dgm:pt>
    <dgm:pt modelId="{D9B8A7CE-9EAE-4194-A5D6-0CB5964A4A36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</a:t>
          </a:r>
          <a:r>
            <a:rPr lang="en-US" baseline="30000" dirty="0">
              <a:solidFill>
                <a:schemeClr val="tx1"/>
              </a:solidFill>
            </a:rPr>
            <a:t>(k) </a:t>
          </a:r>
          <a:r>
            <a:rPr lang="en-US" dirty="0">
              <a:solidFill>
                <a:schemeClr val="tx1"/>
              </a:solidFill>
            </a:rPr>
            <a:t>+ </a:t>
          </a:r>
          <a:r>
            <a:rPr lang="el-GR" dirty="0">
              <a:solidFill>
                <a:schemeClr val="tx1"/>
              </a:solidFill>
            </a:rPr>
            <a:t>Σ𝑨</a:t>
          </a:r>
          <a:r>
            <a:rPr lang="el-GR" baseline="30000" dirty="0">
              <a:solidFill>
                <a:schemeClr val="tx1"/>
              </a:solidFill>
            </a:rPr>
            <a:t>(𝒌)</a:t>
          </a:r>
          <a:r>
            <a:rPr lang="el-GR" dirty="0">
              <a:solidFill>
                <a:schemeClr val="tx1"/>
              </a:solidFill>
            </a:rPr>
            <a:t>.𝒘</a:t>
          </a:r>
          <a:r>
            <a:rPr lang="el-GR" baseline="30000" dirty="0">
              <a:solidFill>
                <a:schemeClr val="tx1"/>
              </a:solidFill>
            </a:rPr>
            <a:t>(𝒌)</a:t>
          </a:r>
          <a:endParaRPr lang="en-US" dirty="0">
            <a:solidFill>
              <a:schemeClr val="tx1"/>
            </a:solidFill>
          </a:endParaRPr>
        </a:p>
      </dgm:t>
    </dgm:pt>
    <dgm:pt modelId="{0501FF4B-47E8-44AC-A004-48F13EB4D984}" type="parTrans" cxnId="{7DBF9879-5839-49E4-96C0-419EB8D22A69}">
      <dgm:prSet/>
      <dgm:spPr/>
      <dgm:t>
        <a:bodyPr/>
        <a:lstStyle/>
        <a:p>
          <a:endParaRPr lang="en-US"/>
        </a:p>
      </dgm:t>
    </dgm:pt>
    <dgm:pt modelId="{E243E9F4-E7C6-42F0-A4EF-2B17DB443D14}" type="sibTrans" cxnId="{7DBF9879-5839-49E4-96C0-419EB8D22A69}">
      <dgm:prSet/>
      <dgm:spPr/>
      <dgm:t>
        <a:bodyPr/>
        <a:lstStyle/>
        <a:p>
          <a:endParaRPr lang="en-US"/>
        </a:p>
      </dgm:t>
    </dgm:pt>
    <dgm:pt modelId="{D9925058-6E9F-41C8-8999-2575AA19A09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AFEC562-7EF1-4BA1-AB30-71421B31FFB3}" type="parTrans" cxnId="{7BCB9817-1B1C-4C73-BA7A-E6B4977C023F}">
      <dgm:prSet/>
      <dgm:spPr/>
      <dgm:t>
        <a:bodyPr/>
        <a:lstStyle/>
        <a:p>
          <a:endParaRPr lang="en-US"/>
        </a:p>
      </dgm:t>
    </dgm:pt>
    <dgm:pt modelId="{7F1CE57E-6635-43CB-A307-A480C1F5A0C7}" type="sibTrans" cxnId="{7BCB9817-1B1C-4C73-BA7A-E6B4977C023F}">
      <dgm:prSet/>
      <dgm:spPr/>
      <dgm:t>
        <a:bodyPr/>
        <a:lstStyle/>
        <a:p>
          <a:endParaRPr lang="en-US"/>
        </a:p>
      </dgm:t>
    </dgm:pt>
    <dgm:pt modelId="{3DDA9365-6D08-4518-99F8-A0FBCB743576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Checking the error of prediction</a:t>
          </a:r>
        </a:p>
      </dgm:t>
    </dgm:pt>
    <dgm:pt modelId="{21EB24DA-9E5D-4B7C-8B3B-30A0F32B4B09}" type="parTrans" cxnId="{02AFBC6E-8C7A-4EE5-93DA-EFB9612B033D}">
      <dgm:prSet/>
      <dgm:spPr/>
      <dgm:t>
        <a:bodyPr/>
        <a:lstStyle/>
        <a:p>
          <a:endParaRPr lang="en-US"/>
        </a:p>
      </dgm:t>
    </dgm:pt>
    <dgm:pt modelId="{98A71A85-E62E-4310-8E63-982526A21A2E}" type="sibTrans" cxnId="{02AFBC6E-8C7A-4EE5-93DA-EFB9612B033D}">
      <dgm:prSet/>
      <dgm:spPr/>
      <dgm:t>
        <a:bodyPr/>
        <a:lstStyle/>
        <a:p>
          <a:endParaRPr lang="en-US"/>
        </a:p>
      </dgm:t>
    </dgm:pt>
    <dgm:pt modelId="{2B172046-74B1-44A0-B44C-EA18F375B7CC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|A</a:t>
          </a:r>
          <a:r>
            <a:rPr lang="it-IT" baseline="-25000" dirty="0">
              <a:solidFill>
                <a:schemeClr val="tx1"/>
              </a:solidFill>
            </a:rPr>
            <a:t>i</a:t>
          </a:r>
          <a:r>
            <a:rPr lang="it-IT" baseline="30000" dirty="0">
              <a:solidFill>
                <a:schemeClr val="tx1"/>
              </a:solidFill>
            </a:rPr>
            <a:t>(k+1)- </a:t>
          </a:r>
          <a:r>
            <a:rPr lang="it-IT" dirty="0">
              <a:solidFill>
                <a:schemeClr val="tx1"/>
              </a:solidFill>
            </a:rPr>
            <a:t>A</a:t>
          </a:r>
          <a:r>
            <a:rPr lang="it-IT" baseline="-25000" dirty="0">
              <a:solidFill>
                <a:schemeClr val="tx1"/>
              </a:solidFill>
            </a:rPr>
            <a:t>i</a:t>
          </a:r>
          <a:r>
            <a:rPr lang="it-IT" baseline="30000" dirty="0">
              <a:solidFill>
                <a:schemeClr val="tx1"/>
              </a:solidFill>
            </a:rPr>
            <a:t>(k)</a:t>
          </a:r>
          <a:r>
            <a:rPr lang="it-IT" dirty="0">
              <a:solidFill>
                <a:schemeClr val="tx1"/>
              </a:solidFill>
            </a:rPr>
            <a:t>| &lt; e</a:t>
          </a:r>
          <a:endParaRPr lang="en-US" dirty="0">
            <a:solidFill>
              <a:schemeClr val="tx1"/>
            </a:solidFill>
          </a:endParaRPr>
        </a:p>
      </dgm:t>
    </dgm:pt>
    <dgm:pt modelId="{0FAFAAC2-5B2E-4915-B68F-8A44493BFB95}" type="parTrans" cxnId="{3AD23966-56BC-47C1-842E-5BD7A0976211}">
      <dgm:prSet/>
      <dgm:spPr/>
      <dgm:t>
        <a:bodyPr/>
        <a:lstStyle/>
        <a:p>
          <a:endParaRPr lang="en-US"/>
        </a:p>
      </dgm:t>
    </dgm:pt>
    <dgm:pt modelId="{014F99C5-A530-4B13-A3C1-63DAFB54283D}" type="sibTrans" cxnId="{3AD23966-56BC-47C1-842E-5BD7A0976211}">
      <dgm:prSet/>
      <dgm:spPr/>
      <dgm:t>
        <a:bodyPr/>
        <a:lstStyle/>
        <a:p>
          <a:endParaRPr lang="en-US"/>
        </a:p>
      </dgm:t>
    </dgm:pt>
    <dgm:pt modelId="{491ED6F3-2D7F-4F0E-8FB5-C10172F3D364}" type="pres">
      <dgm:prSet presAssocID="{B64570B9-3671-40B5-B8AF-B426AE838F09}" presName="Name0" presStyleCnt="0">
        <dgm:presLayoutVars>
          <dgm:dir/>
          <dgm:animLvl val="lvl"/>
          <dgm:resizeHandles val="exact"/>
        </dgm:presLayoutVars>
      </dgm:prSet>
      <dgm:spPr/>
    </dgm:pt>
    <dgm:pt modelId="{5DBAC8FA-9FB6-45A1-A15C-3A1B79C06BC3}" type="pres">
      <dgm:prSet presAssocID="{387C25F6-0567-449E-AA82-598FEA196AAA}" presName="vertFlow" presStyleCnt="0"/>
      <dgm:spPr/>
    </dgm:pt>
    <dgm:pt modelId="{48494331-3D73-4836-88C5-BF146D5BA66D}" type="pres">
      <dgm:prSet presAssocID="{387C25F6-0567-449E-AA82-598FEA196AAA}" presName="header" presStyleLbl="node1" presStyleIdx="0" presStyleCnt="2" custScaleY="122337"/>
      <dgm:spPr/>
    </dgm:pt>
    <dgm:pt modelId="{151D19CE-FBAF-463A-9A29-3A6A4517FB99}" type="pres">
      <dgm:prSet presAssocID="{A01CF123-3D35-43DD-A148-F7911BA45C48}" presName="parTrans" presStyleLbl="sibTrans2D1" presStyleIdx="0" presStyleCnt="6"/>
      <dgm:spPr/>
    </dgm:pt>
    <dgm:pt modelId="{2023BB67-18AA-4CD2-AE3E-504475CACE32}" type="pres">
      <dgm:prSet presAssocID="{AE151DE7-58C4-49FE-8549-85E36A87BB47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96903A17-DAAE-46A3-B9D7-E20AB32525B8}" type="pres">
      <dgm:prSet presAssocID="{D82F3774-DA9E-48C7-8C0B-9EC045A47E80}" presName="sibTrans" presStyleLbl="sibTrans2D1" presStyleIdx="1" presStyleCnt="6"/>
      <dgm:spPr/>
    </dgm:pt>
    <dgm:pt modelId="{CDFC989F-A8B9-4CE9-ABBC-135F875BC58D}" type="pres">
      <dgm:prSet presAssocID="{91218E5E-33A4-4DFF-AF4E-5908CCB8171B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D03F4199-2C84-4955-AEEE-877B4905318A}" type="pres">
      <dgm:prSet presAssocID="{18107601-2DF5-44E4-838E-421A0F2780BD}" presName="sibTrans" presStyleLbl="sibTrans2D1" presStyleIdx="2" presStyleCnt="6"/>
      <dgm:spPr/>
    </dgm:pt>
    <dgm:pt modelId="{11308AD1-D31F-4185-A71E-1A9C3ABE38E6}" type="pres">
      <dgm:prSet presAssocID="{3DDA9365-6D08-4518-99F8-A0FBCB743576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00A71A55-0084-4980-9151-C723902A5938}" type="pres">
      <dgm:prSet presAssocID="{387C25F6-0567-449E-AA82-598FEA196AAA}" presName="hSp" presStyleCnt="0"/>
      <dgm:spPr/>
    </dgm:pt>
    <dgm:pt modelId="{7AF60CD4-E05A-4009-8BB7-4678949A19FB}" type="pres">
      <dgm:prSet presAssocID="{616046EE-6163-406B-B50F-DA72A842A6EA}" presName="vertFlow" presStyleCnt="0"/>
      <dgm:spPr/>
    </dgm:pt>
    <dgm:pt modelId="{FCBFCCF0-EC1A-40B7-B456-1457ACECEB59}" type="pres">
      <dgm:prSet presAssocID="{616046EE-6163-406B-B50F-DA72A842A6EA}" presName="header" presStyleLbl="node1" presStyleIdx="1" presStyleCnt="2" custScaleX="142977" custScaleY="125167"/>
      <dgm:spPr/>
    </dgm:pt>
    <dgm:pt modelId="{3F04F4CA-535B-4930-909C-FE639E0AD4D8}" type="pres">
      <dgm:prSet presAssocID="{0501FF4B-47E8-44AC-A004-48F13EB4D984}" presName="parTrans" presStyleLbl="sibTrans2D1" presStyleIdx="3" presStyleCnt="6"/>
      <dgm:spPr/>
    </dgm:pt>
    <dgm:pt modelId="{3393C851-15F4-4731-BCA1-1D3F78FCC844}" type="pres">
      <dgm:prSet presAssocID="{D9B8A7CE-9EAE-4194-A5D6-0CB5964A4A36}" presName="child" presStyleLbl="alignAccFollowNode1" presStyleIdx="3" presStyleCnt="6" custScaleX="142593">
        <dgm:presLayoutVars>
          <dgm:chMax val="0"/>
          <dgm:bulletEnabled val="1"/>
        </dgm:presLayoutVars>
      </dgm:prSet>
      <dgm:spPr/>
    </dgm:pt>
    <dgm:pt modelId="{1389498D-91DE-4B9E-8501-F50567B4712D}" type="pres">
      <dgm:prSet presAssocID="{E243E9F4-E7C6-42F0-A4EF-2B17DB443D14}" presName="sibTrans" presStyleLbl="sibTrans2D1" presStyleIdx="4" presStyleCnt="6"/>
      <dgm:spPr/>
    </dgm:pt>
    <dgm:pt modelId="{579DAF34-4FD5-40E7-A0B7-C66768C20ABE}" type="pres">
      <dgm:prSet presAssocID="{D9925058-6E9F-41C8-8999-2575AA19A09F}" presName="child" presStyleLbl="alignAccFollowNode1" presStyleIdx="4" presStyleCnt="6" custScaleX="142593">
        <dgm:presLayoutVars>
          <dgm:chMax val="0"/>
          <dgm:bulletEnabled val="1"/>
        </dgm:presLayoutVars>
      </dgm:prSet>
      <dgm:spPr/>
    </dgm:pt>
    <dgm:pt modelId="{587FF4BE-4BF7-47E8-A388-5C2E2FE7D1E7}" type="pres">
      <dgm:prSet presAssocID="{7F1CE57E-6635-43CB-A307-A480C1F5A0C7}" presName="sibTrans" presStyleLbl="sibTrans2D1" presStyleIdx="5" presStyleCnt="6"/>
      <dgm:spPr/>
    </dgm:pt>
    <dgm:pt modelId="{933452DB-8360-453D-B56E-2F3855ABE4B3}" type="pres">
      <dgm:prSet presAssocID="{2B172046-74B1-44A0-B44C-EA18F375B7CC}" presName="child" presStyleLbl="alignAccFollowNode1" presStyleIdx="5" presStyleCnt="6" custScaleX="142593">
        <dgm:presLayoutVars>
          <dgm:chMax val="0"/>
          <dgm:bulletEnabled val="1"/>
        </dgm:presLayoutVars>
      </dgm:prSet>
      <dgm:spPr/>
    </dgm:pt>
  </dgm:ptLst>
  <dgm:cxnLst>
    <dgm:cxn modelId="{091BD50E-3EB0-470F-AB35-4352387A3891}" srcId="{387C25F6-0567-449E-AA82-598FEA196AAA}" destId="{91218E5E-33A4-4DFF-AF4E-5908CCB8171B}" srcOrd="1" destOrd="0" parTransId="{D971F49E-0762-4DC5-A8FD-19E308905749}" sibTransId="{18107601-2DF5-44E4-838E-421A0F2780BD}"/>
    <dgm:cxn modelId="{7BCB9817-1B1C-4C73-BA7A-E6B4977C023F}" srcId="{616046EE-6163-406B-B50F-DA72A842A6EA}" destId="{D9925058-6E9F-41C8-8999-2575AA19A09F}" srcOrd="1" destOrd="0" parTransId="{0AFEC562-7EF1-4BA1-AB30-71421B31FFB3}" sibTransId="{7F1CE57E-6635-43CB-A307-A480C1F5A0C7}"/>
    <dgm:cxn modelId="{65656918-2C2E-4142-9713-B400D3B9AD2E}" type="presOf" srcId="{3DDA9365-6D08-4518-99F8-A0FBCB743576}" destId="{11308AD1-D31F-4185-A71E-1A9C3ABE38E6}" srcOrd="0" destOrd="0" presId="urn:microsoft.com/office/officeart/2005/8/layout/lProcess1"/>
    <dgm:cxn modelId="{C1F23E2A-3906-4D08-81CB-70953EFFA5A3}" srcId="{387C25F6-0567-449E-AA82-598FEA196AAA}" destId="{AE151DE7-58C4-49FE-8549-85E36A87BB47}" srcOrd="0" destOrd="0" parTransId="{A01CF123-3D35-43DD-A148-F7911BA45C48}" sibTransId="{D82F3774-DA9E-48C7-8C0B-9EC045A47E80}"/>
    <dgm:cxn modelId="{90C80E2D-4444-445A-A75D-400D007C01E4}" type="presOf" srcId="{E243E9F4-E7C6-42F0-A4EF-2B17DB443D14}" destId="{1389498D-91DE-4B9E-8501-F50567B4712D}" srcOrd="0" destOrd="0" presId="urn:microsoft.com/office/officeart/2005/8/layout/lProcess1"/>
    <dgm:cxn modelId="{6BC96A35-C8BA-4743-B7A9-81A6DFDD644D}" type="presOf" srcId="{7F1CE57E-6635-43CB-A307-A480C1F5A0C7}" destId="{587FF4BE-4BF7-47E8-A388-5C2E2FE7D1E7}" srcOrd="0" destOrd="0" presId="urn:microsoft.com/office/officeart/2005/8/layout/lProcess1"/>
    <dgm:cxn modelId="{092BB65C-7061-48E9-A3CB-E30D59F4934A}" type="presOf" srcId="{D9925058-6E9F-41C8-8999-2575AA19A09F}" destId="{579DAF34-4FD5-40E7-A0B7-C66768C20ABE}" srcOrd="0" destOrd="0" presId="urn:microsoft.com/office/officeart/2005/8/layout/lProcess1"/>
    <dgm:cxn modelId="{22ACD95F-25DF-4BEA-B6DB-215505A6301A}" type="presOf" srcId="{2B172046-74B1-44A0-B44C-EA18F375B7CC}" destId="{933452DB-8360-453D-B56E-2F3855ABE4B3}" srcOrd="0" destOrd="0" presId="urn:microsoft.com/office/officeart/2005/8/layout/lProcess1"/>
    <dgm:cxn modelId="{A6AA3E42-FFD7-440D-AC3E-7202311BF7A9}" type="presOf" srcId="{D82F3774-DA9E-48C7-8C0B-9EC045A47E80}" destId="{96903A17-DAAE-46A3-B9D7-E20AB32525B8}" srcOrd="0" destOrd="0" presId="urn:microsoft.com/office/officeart/2005/8/layout/lProcess1"/>
    <dgm:cxn modelId="{A0D75662-923D-4FD3-A722-2424DA21D2B3}" srcId="{B64570B9-3671-40B5-B8AF-B426AE838F09}" destId="{387C25F6-0567-449E-AA82-598FEA196AAA}" srcOrd="0" destOrd="0" parTransId="{3B073BED-07FE-4408-9361-50C07CFE4964}" sibTransId="{450211EE-30F1-4ECF-A61C-E27AFE80E756}"/>
    <dgm:cxn modelId="{D3438C42-2353-4BDA-93FC-6520DEDB85F5}" type="presOf" srcId="{616046EE-6163-406B-B50F-DA72A842A6EA}" destId="{FCBFCCF0-EC1A-40B7-B456-1457ACECEB59}" srcOrd="0" destOrd="0" presId="urn:microsoft.com/office/officeart/2005/8/layout/lProcess1"/>
    <dgm:cxn modelId="{3AD23966-56BC-47C1-842E-5BD7A0976211}" srcId="{616046EE-6163-406B-B50F-DA72A842A6EA}" destId="{2B172046-74B1-44A0-B44C-EA18F375B7CC}" srcOrd="2" destOrd="0" parTransId="{0FAFAAC2-5B2E-4915-B68F-8A44493BFB95}" sibTransId="{014F99C5-A530-4B13-A3C1-63DAFB54283D}"/>
    <dgm:cxn modelId="{203E5C66-DDF9-4576-8242-04F59F839CDF}" type="presOf" srcId="{18107601-2DF5-44E4-838E-421A0F2780BD}" destId="{D03F4199-2C84-4955-AEEE-877B4905318A}" srcOrd="0" destOrd="0" presId="urn:microsoft.com/office/officeart/2005/8/layout/lProcess1"/>
    <dgm:cxn modelId="{02AFBC6E-8C7A-4EE5-93DA-EFB9612B033D}" srcId="{387C25F6-0567-449E-AA82-598FEA196AAA}" destId="{3DDA9365-6D08-4518-99F8-A0FBCB743576}" srcOrd="2" destOrd="0" parTransId="{21EB24DA-9E5D-4B7C-8B3B-30A0F32B4B09}" sibTransId="{98A71A85-E62E-4310-8E63-982526A21A2E}"/>
    <dgm:cxn modelId="{2F3F4D4F-6870-43DF-B633-1C177EE91738}" type="presOf" srcId="{B64570B9-3671-40B5-B8AF-B426AE838F09}" destId="{491ED6F3-2D7F-4F0E-8FB5-C10172F3D364}" srcOrd="0" destOrd="0" presId="urn:microsoft.com/office/officeart/2005/8/layout/lProcess1"/>
    <dgm:cxn modelId="{B5E9C374-DC22-43E4-AA3B-D77E13EEC5C4}" type="presOf" srcId="{AE151DE7-58C4-49FE-8549-85E36A87BB47}" destId="{2023BB67-18AA-4CD2-AE3E-504475CACE32}" srcOrd="0" destOrd="0" presId="urn:microsoft.com/office/officeart/2005/8/layout/lProcess1"/>
    <dgm:cxn modelId="{67861F58-131F-4C17-8155-38958E627250}" type="presOf" srcId="{387C25F6-0567-449E-AA82-598FEA196AAA}" destId="{48494331-3D73-4836-88C5-BF146D5BA66D}" srcOrd="0" destOrd="0" presId="urn:microsoft.com/office/officeart/2005/8/layout/lProcess1"/>
    <dgm:cxn modelId="{7DBF9879-5839-49E4-96C0-419EB8D22A69}" srcId="{616046EE-6163-406B-B50F-DA72A842A6EA}" destId="{D9B8A7CE-9EAE-4194-A5D6-0CB5964A4A36}" srcOrd="0" destOrd="0" parTransId="{0501FF4B-47E8-44AC-A004-48F13EB4D984}" sibTransId="{E243E9F4-E7C6-42F0-A4EF-2B17DB443D14}"/>
    <dgm:cxn modelId="{9453268E-8AC3-4912-AE45-24215A44690B}" type="presOf" srcId="{D9B8A7CE-9EAE-4194-A5D6-0CB5964A4A36}" destId="{3393C851-15F4-4731-BCA1-1D3F78FCC844}" srcOrd="0" destOrd="0" presId="urn:microsoft.com/office/officeart/2005/8/layout/lProcess1"/>
    <dgm:cxn modelId="{25BDB6B7-C342-4892-BAED-DCBC184AFC1B}" srcId="{B64570B9-3671-40B5-B8AF-B426AE838F09}" destId="{616046EE-6163-406B-B50F-DA72A842A6EA}" srcOrd="1" destOrd="0" parTransId="{D98D8600-ED42-4E36-AC9C-393C2772721B}" sibTransId="{DF872B97-8F95-494B-ADBF-9EEDC1EFC244}"/>
    <dgm:cxn modelId="{46EE4EC6-0E7A-4648-B344-EEB68E6A238C}" type="presOf" srcId="{91218E5E-33A4-4DFF-AF4E-5908CCB8171B}" destId="{CDFC989F-A8B9-4CE9-ABBC-135F875BC58D}" srcOrd="0" destOrd="0" presId="urn:microsoft.com/office/officeart/2005/8/layout/lProcess1"/>
    <dgm:cxn modelId="{B0893CCB-4A43-4B26-9AFA-90468C889740}" type="presOf" srcId="{A01CF123-3D35-43DD-A148-F7911BA45C48}" destId="{151D19CE-FBAF-463A-9A29-3A6A4517FB99}" srcOrd="0" destOrd="0" presId="urn:microsoft.com/office/officeart/2005/8/layout/lProcess1"/>
    <dgm:cxn modelId="{4C2838E9-B0A2-4A09-995E-FB8F254E72AC}" type="presOf" srcId="{0501FF4B-47E8-44AC-A004-48F13EB4D984}" destId="{3F04F4CA-535B-4930-909C-FE639E0AD4D8}" srcOrd="0" destOrd="0" presId="urn:microsoft.com/office/officeart/2005/8/layout/lProcess1"/>
    <dgm:cxn modelId="{080340CF-941D-4F5D-9996-4C565C3E100F}" type="presParOf" srcId="{491ED6F3-2D7F-4F0E-8FB5-C10172F3D364}" destId="{5DBAC8FA-9FB6-45A1-A15C-3A1B79C06BC3}" srcOrd="0" destOrd="0" presId="urn:microsoft.com/office/officeart/2005/8/layout/lProcess1"/>
    <dgm:cxn modelId="{E7E3F23F-011D-40E3-A686-00A705CFBF52}" type="presParOf" srcId="{5DBAC8FA-9FB6-45A1-A15C-3A1B79C06BC3}" destId="{48494331-3D73-4836-88C5-BF146D5BA66D}" srcOrd="0" destOrd="0" presId="urn:microsoft.com/office/officeart/2005/8/layout/lProcess1"/>
    <dgm:cxn modelId="{3903B28B-D996-48CB-A1FC-C395EAA74B17}" type="presParOf" srcId="{5DBAC8FA-9FB6-45A1-A15C-3A1B79C06BC3}" destId="{151D19CE-FBAF-463A-9A29-3A6A4517FB99}" srcOrd="1" destOrd="0" presId="urn:microsoft.com/office/officeart/2005/8/layout/lProcess1"/>
    <dgm:cxn modelId="{3AC82714-5D45-4FDA-839F-8D407540BB74}" type="presParOf" srcId="{5DBAC8FA-9FB6-45A1-A15C-3A1B79C06BC3}" destId="{2023BB67-18AA-4CD2-AE3E-504475CACE32}" srcOrd="2" destOrd="0" presId="urn:microsoft.com/office/officeart/2005/8/layout/lProcess1"/>
    <dgm:cxn modelId="{6F4FBC6A-0190-4E89-90EF-01FD0FDBAFD3}" type="presParOf" srcId="{5DBAC8FA-9FB6-45A1-A15C-3A1B79C06BC3}" destId="{96903A17-DAAE-46A3-B9D7-E20AB32525B8}" srcOrd="3" destOrd="0" presId="urn:microsoft.com/office/officeart/2005/8/layout/lProcess1"/>
    <dgm:cxn modelId="{DFED7754-2F5F-4AA8-8B5C-1D5092B56DCA}" type="presParOf" srcId="{5DBAC8FA-9FB6-45A1-A15C-3A1B79C06BC3}" destId="{CDFC989F-A8B9-4CE9-ABBC-135F875BC58D}" srcOrd="4" destOrd="0" presId="urn:microsoft.com/office/officeart/2005/8/layout/lProcess1"/>
    <dgm:cxn modelId="{A665FEB5-2882-4A9E-A720-4F56A783F05C}" type="presParOf" srcId="{5DBAC8FA-9FB6-45A1-A15C-3A1B79C06BC3}" destId="{D03F4199-2C84-4955-AEEE-877B4905318A}" srcOrd="5" destOrd="0" presId="urn:microsoft.com/office/officeart/2005/8/layout/lProcess1"/>
    <dgm:cxn modelId="{680BA30A-A282-4630-A140-2281A79D0D3C}" type="presParOf" srcId="{5DBAC8FA-9FB6-45A1-A15C-3A1B79C06BC3}" destId="{11308AD1-D31F-4185-A71E-1A9C3ABE38E6}" srcOrd="6" destOrd="0" presId="urn:microsoft.com/office/officeart/2005/8/layout/lProcess1"/>
    <dgm:cxn modelId="{212DC692-2737-4B9B-B355-DA65540867D0}" type="presParOf" srcId="{491ED6F3-2D7F-4F0E-8FB5-C10172F3D364}" destId="{00A71A55-0084-4980-9151-C723902A5938}" srcOrd="1" destOrd="0" presId="urn:microsoft.com/office/officeart/2005/8/layout/lProcess1"/>
    <dgm:cxn modelId="{8D210570-CF8D-45E0-B1A0-9504BAC1B6E3}" type="presParOf" srcId="{491ED6F3-2D7F-4F0E-8FB5-C10172F3D364}" destId="{7AF60CD4-E05A-4009-8BB7-4678949A19FB}" srcOrd="2" destOrd="0" presId="urn:microsoft.com/office/officeart/2005/8/layout/lProcess1"/>
    <dgm:cxn modelId="{46DB4462-4FB4-440E-82AC-C05D17001AD6}" type="presParOf" srcId="{7AF60CD4-E05A-4009-8BB7-4678949A19FB}" destId="{FCBFCCF0-EC1A-40B7-B456-1457ACECEB59}" srcOrd="0" destOrd="0" presId="urn:microsoft.com/office/officeart/2005/8/layout/lProcess1"/>
    <dgm:cxn modelId="{5C16F1E1-7707-4AB8-B92B-C215CF42D9FF}" type="presParOf" srcId="{7AF60CD4-E05A-4009-8BB7-4678949A19FB}" destId="{3F04F4CA-535B-4930-909C-FE639E0AD4D8}" srcOrd="1" destOrd="0" presId="urn:microsoft.com/office/officeart/2005/8/layout/lProcess1"/>
    <dgm:cxn modelId="{B56EF8CA-8A6A-4460-BD12-F8E915C679B9}" type="presParOf" srcId="{7AF60CD4-E05A-4009-8BB7-4678949A19FB}" destId="{3393C851-15F4-4731-BCA1-1D3F78FCC844}" srcOrd="2" destOrd="0" presId="urn:microsoft.com/office/officeart/2005/8/layout/lProcess1"/>
    <dgm:cxn modelId="{2839185E-9A22-4AA6-A048-83347513FB88}" type="presParOf" srcId="{7AF60CD4-E05A-4009-8BB7-4678949A19FB}" destId="{1389498D-91DE-4B9E-8501-F50567B4712D}" srcOrd="3" destOrd="0" presId="urn:microsoft.com/office/officeart/2005/8/layout/lProcess1"/>
    <dgm:cxn modelId="{26C4724E-E7AB-4656-985D-CDC53E4AF6F2}" type="presParOf" srcId="{7AF60CD4-E05A-4009-8BB7-4678949A19FB}" destId="{579DAF34-4FD5-40E7-A0B7-C66768C20ABE}" srcOrd="4" destOrd="0" presId="urn:microsoft.com/office/officeart/2005/8/layout/lProcess1"/>
    <dgm:cxn modelId="{50BF3044-7945-4997-9499-AC62FFBB9ED8}" type="presParOf" srcId="{7AF60CD4-E05A-4009-8BB7-4678949A19FB}" destId="{587FF4BE-4BF7-47E8-A388-5C2E2FE7D1E7}" srcOrd="5" destOrd="0" presId="urn:microsoft.com/office/officeart/2005/8/layout/lProcess1"/>
    <dgm:cxn modelId="{176B2027-A829-41A2-A720-8994CEE9EEF2}" type="presParOf" srcId="{7AF60CD4-E05A-4009-8BB7-4678949A19FB}" destId="{933452DB-8360-453D-B56E-2F3855ABE4B3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94331-3D73-4836-88C5-BF146D5BA66D}">
      <dsp:nvSpPr>
        <dsp:cNvPr id="0" name=""/>
        <dsp:cNvSpPr/>
      </dsp:nvSpPr>
      <dsp:spPr>
        <a:xfrm>
          <a:off x="1132455" y="1527"/>
          <a:ext cx="3032757" cy="92754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Updating the weight matrix</a:t>
          </a:r>
        </a:p>
      </dsp:txBody>
      <dsp:txXfrm>
        <a:off x="1159622" y="28694"/>
        <a:ext cx="2978423" cy="873212"/>
      </dsp:txXfrm>
    </dsp:sp>
    <dsp:sp modelId="{151D19CE-FBAF-463A-9A29-3A6A4517FB99}">
      <dsp:nvSpPr>
        <dsp:cNvPr id="0" name=""/>
        <dsp:cNvSpPr/>
      </dsp:nvSpPr>
      <dsp:spPr>
        <a:xfrm rot="5400000">
          <a:off x="2582492" y="995415"/>
          <a:ext cx="132683" cy="1326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3BB67-18AA-4CD2-AE3E-504475CACE32}">
      <dsp:nvSpPr>
        <dsp:cNvPr id="0" name=""/>
        <dsp:cNvSpPr/>
      </dsp:nvSpPr>
      <dsp:spPr>
        <a:xfrm>
          <a:off x="1132455" y="1194439"/>
          <a:ext cx="3032757" cy="75818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Calculating the weighted input</a:t>
          </a:r>
        </a:p>
      </dsp:txBody>
      <dsp:txXfrm>
        <a:off x="1154662" y="1216646"/>
        <a:ext cx="2988343" cy="713775"/>
      </dsp:txXfrm>
    </dsp:sp>
    <dsp:sp modelId="{96903A17-DAAE-46A3-B9D7-E20AB32525B8}">
      <dsp:nvSpPr>
        <dsp:cNvPr id="0" name=""/>
        <dsp:cNvSpPr/>
      </dsp:nvSpPr>
      <dsp:spPr>
        <a:xfrm rot="5400000">
          <a:off x="2582492" y="2018970"/>
          <a:ext cx="132683" cy="1326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425424"/>
            <a:satOff val="-4778"/>
            <a:lumOff val="-1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C989F-A8B9-4CE9-ABBC-135F875BC58D}">
      <dsp:nvSpPr>
        <dsp:cNvPr id="0" name=""/>
        <dsp:cNvSpPr/>
      </dsp:nvSpPr>
      <dsp:spPr>
        <a:xfrm>
          <a:off x="1132455" y="2217995"/>
          <a:ext cx="3032757" cy="75818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5875" cap="flat" cmpd="sng" algn="ctr">
          <a:solidFill>
            <a:schemeClr val="accent5">
              <a:tint val="40000"/>
              <a:alpha val="90000"/>
              <a:hueOff val="453333"/>
              <a:satOff val="-3976"/>
              <a:lumOff val="-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Passing the input through an activation function</a:t>
          </a:r>
        </a:p>
      </dsp:txBody>
      <dsp:txXfrm>
        <a:off x="1154662" y="2240202"/>
        <a:ext cx="2988343" cy="713775"/>
      </dsp:txXfrm>
    </dsp:sp>
    <dsp:sp modelId="{D03F4199-2C84-4955-AEEE-877B4905318A}">
      <dsp:nvSpPr>
        <dsp:cNvPr id="0" name=""/>
        <dsp:cNvSpPr/>
      </dsp:nvSpPr>
      <dsp:spPr>
        <a:xfrm rot="5400000">
          <a:off x="2582492" y="3042526"/>
          <a:ext cx="132683" cy="1326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850848"/>
            <a:satOff val="-9556"/>
            <a:lumOff val="-2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08AD1-D31F-4185-A71E-1A9C3ABE38E6}">
      <dsp:nvSpPr>
        <dsp:cNvPr id="0" name=""/>
        <dsp:cNvSpPr/>
      </dsp:nvSpPr>
      <dsp:spPr>
        <a:xfrm>
          <a:off x="1132455" y="3241551"/>
          <a:ext cx="3032757" cy="75818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5875" cap="flat" cmpd="sng" algn="ctr">
          <a:solidFill>
            <a:schemeClr val="accent5">
              <a:tint val="40000"/>
              <a:alpha val="90000"/>
              <a:hueOff val="906665"/>
              <a:satOff val="-7953"/>
              <a:lumOff val="-6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Checking the error of prediction</a:t>
          </a:r>
        </a:p>
      </dsp:txBody>
      <dsp:txXfrm>
        <a:off x="1154662" y="3263758"/>
        <a:ext cx="2988343" cy="713775"/>
      </dsp:txXfrm>
    </dsp:sp>
    <dsp:sp modelId="{FCBFCCF0-EC1A-40B7-B456-1457ACECEB59}">
      <dsp:nvSpPr>
        <dsp:cNvPr id="0" name=""/>
        <dsp:cNvSpPr/>
      </dsp:nvSpPr>
      <dsp:spPr>
        <a:xfrm>
          <a:off x="4589798" y="1527"/>
          <a:ext cx="4336145" cy="949002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>
              <a:solidFill>
                <a:schemeClr val="tx1"/>
              </a:solidFill>
            </a:rPr>
            <a:t>w</a:t>
          </a:r>
          <a:r>
            <a:rPr lang="nl-NL" sz="2400" kern="1200" baseline="-25000" dirty="0">
              <a:solidFill>
                <a:schemeClr val="tx1"/>
              </a:solidFill>
            </a:rPr>
            <a:t>ij</a:t>
          </a:r>
          <a:r>
            <a:rPr lang="nl-NL" sz="2400" kern="1200" baseline="30000" dirty="0">
              <a:solidFill>
                <a:schemeClr val="tx1"/>
              </a:solidFill>
            </a:rPr>
            <a:t>(k+1) </a:t>
          </a:r>
          <a:r>
            <a:rPr lang="nl-NL" sz="2400" kern="1200" dirty="0">
              <a:solidFill>
                <a:schemeClr val="tx1"/>
              </a:solidFill>
            </a:rPr>
            <a:t>= ɣw</a:t>
          </a:r>
          <a:r>
            <a:rPr lang="nl-NL" sz="2400" kern="1200" baseline="-25000" dirty="0">
              <a:solidFill>
                <a:schemeClr val="tx1"/>
              </a:solidFill>
            </a:rPr>
            <a:t>ij</a:t>
          </a:r>
          <a:r>
            <a:rPr lang="nl-NL" sz="2400" kern="1200" baseline="30000" dirty="0">
              <a:solidFill>
                <a:schemeClr val="tx1"/>
              </a:solidFill>
            </a:rPr>
            <a:t>(k) </a:t>
          </a:r>
          <a:r>
            <a:rPr lang="nl-NL" sz="2400" kern="1200" dirty="0">
              <a:solidFill>
                <a:schemeClr val="tx1"/>
              </a:solidFill>
            </a:rPr>
            <a:t>+ η</a:t>
          </a:r>
          <a:r>
            <a:rPr lang="nl-NL" sz="2400" kern="1200" baseline="-25000" dirty="0">
              <a:solidFill>
                <a:schemeClr val="tx1"/>
              </a:solidFill>
            </a:rPr>
            <a:t>k</a:t>
          </a:r>
          <a:r>
            <a:rPr lang="nl-NL" sz="2400" kern="1200" dirty="0">
              <a:solidFill>
                <a:schemeClr val="tx1"/>
              </a:solidFill>
            </a:rPr>
            <a:t>A</a:t>
          </a:r>
          <a:r>
            <a:rPr lang="nl-NL" sz="2400" kern="1200" baseline="-25000" dirty="0">
              <a:solidFill>
                <a:schemeClr val="tx1"/>
              </a:solidFill>
            </a:rPr>
            <a:t>i</a:t>
          </a:r>
          <a:r>
            <a:rPr lang="nl-NL" sz="2400" kern="1200" baseline="30000" dirty="0">
              <a:solidFill>
                <a:schemeClr val="tx1"/>
              </a:solidFill>
            </a:rPr>
            <a:t>(k) </a:t>
          </a:r>
          <a:r>
            <a:rPr lang="nl-NL" sz="2400" kern="1200" dirty="0">
              <a:solidFill>
                <a:schemeClr val="tx1"/>
              </a:solidFill>
            </a:rPr>
            <a:t>[ A</a:t>
          </a:r>
          <a:r>
            <a:rPr lang="nl-NL" sz="2400" kern="1200" baseline="-25000" dirty="0">
              <a:solidFill>
                <a:schemeClr val="tx1"/>
              </a:solidFill>
            </a:rPr>
            <a:t>j</a:t>
          </a:r>
          <a:r>
            <a:rPr lang="nl-NL" sz="2400" kern="1200" baseline="30000" dirty="0">
              <a:solidFill>
                <a:schemeClr val="tx1"/>
              </a:solidFill>
            </a:rPr>
            <a:t>(k) </a:t>
          </a:r>
          <a:r>
            <a:rPr lang="nl-NL" sz="2400" kern="1200" dirty="0">
              <a:solidFill>
                <a:schemeClr val="tx1"/>
              </a:solidFill>
            </a:rPr>
            <a:t>–sgn(w</a:t>
          </a:r>
          <a:r>
            <a:rPr lang="nl-NL" sz="2400" kern="1200" baseline="-25000" dirty="0">
              <a:solidFill>
                <a:schemeClr val="tx1"/>
              </a:solidFill>
            </a:rPr>
            <a:t>ij</a:t>
          </a:r>
          <a:r>
            <a:rPr lang="nl-NL" sz="2400" kern="1200" baseline="30000" dirty="0">
              <a:solidFill>
                <a:schemeClr val="tx1"/>
              </a:solidFill>
            </a:rPr>
            <a:t>(k)</a:t>
          </a:r>
          <a:r>
            <a:rPr lang="nl-NL" sz="2400" kern="1200" dirty="0">
              <a:solidFill>
                <a:schemeClr val="tx1"/>
              </a:solidFill>
            </a:rPr>
            <a:t>) w</a:t>
          </a:r>
          <a:r>
            <a:rPr lang="nl-NL" sz="2400" kern="1200" baseline="-25000" dirty="0">
              <a:solidFill>
                <a:schemeClr val="tx1"/>
              </a:solidFill>
            </a:rPr>
            <a:t>ij</a:t>
          </a:r>
          <a:r>
            <a:rPr lang="nl-NL" sz="2400" kern="1200" baseline="30000" dirty="0">
              <a:solidFill>
                <a:schemeClr val="tx1"/>
              </a:solidFill>
            </a:rPr>
            <a:t>(k)</a:t>
          </a:r>
          <a:r>
            <a:rPr lang="nl-NL" sz="2400" kern="1200" dirty="0">
              <a:solidFill>
                <a:schemeClr val="tx1"/>
              </a:solidFill>
            </a:rPr>
            <a:t>A</a:t>
          </a:r>
          <a:r>
            <a:rPr lang="nl-NL" sz="2400" kern="1200" baseline="-25000" dirty="0">
              <a:solidFill>
                <a:schemeClr val="tx1"/>
              </a:solidFill>
            </a:rPr>
            <a:t>i</a:t>
          </a:r>
          <a:r>
            <a:rPr lang="nl-NL" sz="2400" kern="1200" baseline="30000" dirty="0">
              <a:solidFill>
                <a:schemeClr val="tx1"/>
              </a:solidFill>
            </a:rPr>
            <a:t>(k)</a:t>
          </a:r>
          <a:r>
            <a:rPr lang="nl-NL" sz="2400" kern="1200" dirty="0">
              <a:solidFill>
                <a:schemeClr val="tx1"/>
              </a:solidFill>
            </a:rPr>
            <a:t>]</a:t>
          </a:r>
          <a:endParaRPr lang="en-US" sz="2400" kern="1200" baseline="30000" dirty="0">
            <a:solidFill>
              <a:schemeClr val="tx1"/>
            </a:solidFill>
          </a:endParaRPr>
        </a:p>
      </dsp:txBody>
      <dsp:txXfrm>
        <a:off x="4617593" y="29322"/>
        <a:ext cx="4280555" cy="893412"/>
      </dsp:txXfrm>
    </dsp:sp>
    <dsp:sp modelId="{3F04F4CA-535B-4930-909C-FE639E0AD4D8}">
      <dsp:nvSpPr>
        <dsp:cNvPr id="0" name=""/>
        <dsp:cNvSpPr/>
      </dsp:nvSpPr>
      <dsp:spPr>
        <a:xfrm rot="5400000">
          <a:off x="6691530" y="1016872"/>
          <a:ext cx="132683" cy="1326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1276272"/>
            <a:satOff val="-14335"/>
            <a:lumOff val="-3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3C851-15F4-4731-BCA1-1D3F78FCC844}">
      <dsp:nvSpPr>
        <dsp:cNvPr id="0" name=""/>
        <dsp:cNvSpPr/>
      </dsp:nvSpPr>
      <dsp:spPr>
        <a:xfrm>
          <a:off x="4595621" y="1215896"/>
          <a:ext cx="4324499" cy="75818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accent5">
              <a:tint val="40000"/>
              <a:alpha val="90000"/>
              <a:hueOff val="1359998"/>
              <a:satOff val="-11929"/>
              <a:lumOff val="-9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A</a:t>
          </a:r>
          <a:r>
            <a:rPr lang="en-US" sz="2200" kern="1200" baseline="30000" dirty="0">
              <a:solidFill>
                <a:schemeClr val="tx1"/>
              </a:solidFill>
            </a:rPr>
            <a:t>(k) </a:t>
          </a:r>
          <a:r>
            <a:rPr lang="en-US" sz="2200" kern="1200" dirty="0">
              <a:solidFill>
                <a:schemeClr val="tx1"/>
              </a:solidFill>
            </a:rPr>
            <a:t>+ </a:t>
          </a:r>
          <a:r>
            <a:rPr lang="el-GR" sz="2200" kern="1200" dirty="0">
              <a:solidFill>
                <a:schemeClr val="tx1"/>
              </a:solidFill>
            </a:rPr>
            <a:t>Σ𝑨</a:t>
          </a:r>
          <a:r>
            <a:rPr lang="el-GR" sz="2200" kern="1200" baseline="30000" dirty="0">
              <a:solidFill>
                <a:schemeClr val="tx1"/>
              </a:solidFill>
            </a:rPr>
            <a:t>(𝒌)</a:t>
          </a:r>
          <a:r>
            <a:rPr lang="el-GR" sz="2200" kern="1200" dirty="0">
              <a:solidFill>
                <a:schemeClr val="tx1"/>
              </a:solidFill>
            </a:rPr>
            <a:t>.𝒘</a:t>
          </a:r>
          <a:r>
            <a:rPr lang="el-GR" sz="2200" kern="1200" baseline="30000" dirty="0">
              <a:solidFill>
                <a:schemeClr val="tx1"/>
              </a:solidFill>
            </a:rPr>
            <a:t>(𝒌)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617828" y="1238103"/>
        <a:ext cx="4280085" cy="713775"/>
      </dsp:txXfrm>
    </dsp:sp>
    <dsp:sp modelId="{1389498D-91DE-4B9E-8501-F50567B4712D}">
      <dsp:nvSpPr>
        <dsp:cNvPr id="0" name=""/>
        <dsp:cNvSpPr/>
      </dsp:nvSpPr>
      <dsp:spPr>
        <a:xfrm rot="5400000">
          <a:off x="6691530" y="2040427"/>
          <a:ext cx="132683" cy="1326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1701696"/>
            <a:satOff val="-19113"/>
            <a:lumOff val="-4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DAF34-4FD5-40E7-A0B7-C66768C20ABE}">
      <dsp:nvSpPr>
        <dsp:cNvPr id="0" name=""/>
        <dsp:cNvSpPr/>
      </dsp:nvSpPr>
      <dsp:spPr>
        <a:xfrm>
          <a:off x="4595621" y="2239452"/>
          <a:ext cx="4324499" cy="75818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accent5">
              <a:tint val="40000"/>
              <a:alpha val="90000"/>
              <a:hueOff val="1813331"/>
              <a:satOff val="-15906"/>
              <a:lumOff val="-12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f(x)=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2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2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22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1+</m:t>
                  </m:r>
                  <m:sSup>
                    <m:sSupPr>
                      <m:ctrlPr>
                        <a:rPr lang="en-US" sz="2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lang="en-US" sz="2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</m:sup>
                  </m:sSup>
                </m:den>
              </m:f>
            </m:oMath>
          </a14:m>
          <a:endParaRPr lang="en-US" sz="2200" kern="1200" dirty="0">
            <a:solidFill>
              <a:schemeClr val="tx1"/>
            </a:solidFill>
          </a:endParaRPr>
        </a:p>
      </dsp:txBody>
      <dsp:txXfrm>
        <a:off x="4617828" y="2261659"/>
        <a:ext cx="4280085" cy="713775"/>
      </dsp:txXfrm>
    </dsp:sp>
    <dsp:sp modelId="{587FF4BE-4BF7-47E8-A388-5C2E2FE7D1E7}">
      <dsp:nvSpPr>
        <dsp:cNvPr id="0" name=""/>
        <dsp:cNvSpPr/>
      </dsp:nvSpPr>
      <dsp:spPr>
        <a:xfrm rot="5400000">
          <a:off x="6691530" y="3063983"/>
          <a:ext cx="132683" cy="1326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452DB-8360-453D-B56E-2F3855ABE4B3}">
      <dsp:nvSpPr>
        <dsp:cNvPr id="0" name=""/>
        <dsp:cNvSpPr/>
      </dsp:nvSpPr>
      <dsp:spPr>
        <a:xfrm>
          <a:off x="4595621" y="3263008"/>
          <a:ext cx="4324499" cy="75818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accent5">
              <a:tint val="40000"/>
              <a:alpha val="90000"/>
              <a:hueOff val="2266664"/>
              <a:satOff val="-19882"/>
              <a:lumOff val="-1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solidFill>
                <a:schemeClr val="tx1"/>
              </a:solidFill>
            </a:rPr>
            <a:t>|A</a:t>
          </a:r>
          <a:r>
            <a:rPr lang="it-IT" sz="2200" kern="1200" baseline="-25000" dirty="0">
              <a:solidFill>
                <a:schemeClr val="tx1"/>
              </a:solidFill>
            </a:rPr>
            <a:t>i</a:t>
          </a:r>
          <a:r>
            <a:rPr lang="it-IT" sz="2200" kern="1200" baseline="30000" dirty="0">
              <a:solidFill>
                <a:schemeClr val="tx1"/>
              </a:solidFill>
            </a:rPr>
            <a:t>(k+1)- </a:t>
          </a:r>
          <a:r>
            <a:rPr lang="it-IT" sz="2200" kern="1200" dirty="0">
              <a:solidFill>
                <a:schemeClr val="tx1"/>
              </a:solidFill>
            </a:rPr>
            <a:t>A</a:t>
          </a:r>
          <a:r>
            <a:rPr lang="it-IT" sz="2200" kern="1200" baseline="-25000" dirty="0">
              <a:solidFill>
                <a:schemeClr val="tx1"/>
              </a:solidFill>
            </a:rPr>
            <a:t>i</a:t>
          </a:r>
          <a:r>
            <a:rPr lang="it-IT" sz="2200" kern="1200" baseline="30000" dirty="0">
              <a:solidFill>
                <a:schemeClr val="tx1"/>
              </a:solidFill>
            </a:rPr>
            <a:t>(k)</a:t>
          </a:r>
          <a:r>
            <a:rPr lang="it-IT" sz="2200" kern="1200" dirty="0">
              <a:solidFill>
                <a:schemeClr val="tx1"/>
              </a:solidFill>
            </a:rPr>
            <a:t>| &lt; e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617828" y="3285215"/>
        <a:ext cx="4280085" cy="713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3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4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9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4928E1-B936-4439-9C76-EE6401C403B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34A5E3-23C6-4AD5-B703-F5931F6205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F3FA-630B-44D1-A43B-4973E32B3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An Integrated QFD- Fuzzy Cognitive Map-MCGP-u Approach for Supplier Selection Problem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1E328-0A27-4586-9405-B75AF5133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Quality function deployment, neural network, fuzzy cognitive map, multi-criteria goal programming</a:t>
            </a:r>
          </a:p>
        </p:txBody>
      </p:sp>
    </p:spTree>
    <p:extLst>
      <p:ext uri="{BB962C8B-B14F-4D97-AF65-F5344CB8AC3E}">
        <p14:creationId xmlns:p14="http://schemas.microsoft.com/office/powerpoint/2010/main" val="212562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A464B8-6D0D-4841-9819-7F9CB782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2375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Graph of Concept State Vector at each iteration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EFD71092-846E-4E73-AB2E-27EE574CB6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58" y="1846263"/>
            <a:ext cx="9474210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031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D0D6-67B4-47ED-B34D-F568C342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MCGP-u Optimization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9CEA-097A-4BC7-9EE0-E46CDDF1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Objective Function:</a:t>
            </a:r>
          </a:p>
          <a:p>
            <a:pPr marL="0" indent="0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b="1" i="1" dirty="0"/>
              <a:t>Minimize</a:t>
            </a:r>
            <a:r>
              <a:rPr lang="en-US" sz="2200" i="1" dirty="0"/>
              <a:t> = 0.7061 (d</a:t>
            </a:r>
            <a:r>
              <a:rPr lang="en-US" sz="2200" i="1" baseline="-25000" dirty="0"/>
              <a:t>1</a:t>
            </a:r>
            <a:r>
              <a:rPr lang="en-US" sz="2200" i="1" baseline="30000" dirty="0"/>
              <a:t>- </a:t>
            </a:r>
            <a:r>
              <a:rPr lang="en-US" sz="2200" i="1" dirty="0"/>
              <a:t>+ f</a:t>
            </a:r>
            <a:r>
              <a:rPr lang="en-US" sz="2200" i="1" baseline="-25000" dirty="0"/>
              <a:t>1</a:t>
            </a:r>
            <a:r>
              <a:rPr lang="en-US" sz="2200" i="1" baseline="30000" dirty="0"/>
              <a:t>-</a:t>
            </a:r>
            <a:r>
              <a:rPr lang="en-US" sz="2200" i="1" dirty="0"/>
              <a:t>) + 0.7030 (d</a:t>
            </a:r>
            <a:r>
              <a:rPr lang="en-US" sz="2200" i="1" baseline="-25000" dirty="0"/>
              <a:t>2</a:t>
            </a:r>
            <a:r>
              <a:rPr lang="en-US" sz="2200" i="1" baseline="30000" dirty="0"/>
              <a:t>- </a:t>
            </a:r>
            <a:r>
              <a:rPr lang="en-US" sz="2200" i="1" dirty="0"/>
              <a:t>+ f</a:t>
            </a:r>
            <a:r>
              <a:rPr lang="en-US" sz="2200" i="1" baseline="-25000" dirty="0"/>
              <a:t>2</a:t>
            </a:r>
            <a:r>
              <a:rPr lang="en-US" sz="2200" i="1" baseline="30000" dirty="0"/>
              <a:t>-</a:t>
            </a:r>
            <a:r>
              <a:rPr lang="en-US" sz="2200" i="1" dirty="0"/>
              <a:t>) + 0.6906 (d</a:t>
            </a:r>
            <a:r>
              <a:rPr lang="en-US" sz="2200" i="1" baseline="-25000" dirty="0"/>
              <a:t>3</a:t>
            </a:r>
            <a:r>
              <a:rPr lang="en-US" sz="2200" i="1" baseline="30000" dirty="0"/>
              <a:t>- </a:t>
            </a:r>
            <a:r>
              <a:rPr lang="en-US" sz="2200" i="1" dirty="0"/>
              <a:t>+ f</a:t>
            </a:r>
            <a:r>
              <a:rPr lang="en-US" sz="2200" i="1" baseline="-25000" dirty="0"/>
              <a:t>3</a:t>
            </a:r>
            <a:r>
              <a:rPr lang="en-US" sz="2200" i="1" baseline="30000" dirty="0"/>
              <a:t>-</a:t>
            </a:r>
            <a:r>
              <a:rPr lang="en-US" sz="2200" i="1" dirty="0"/>
              <a:t>) + 0.6266 (d</a:t>
            </a:r>
            <a:r>
              <a:rPr lang="en-US" sz="2200" i="1" baseline="-25000" dirty="0"/>
              <a:t>4</a:t>
            </a:r>
            <a:r>
              <a:rPr lang="en-US" sz="2200" i="1" baseline="30000" dirty="0"/>
              <a:t>- </a:t>
            </a:r>
            <a:r>
              <a:rPr lang="en-US" sz="2200" i="1" dirty="0"/>
              <a:t>+ f</a:t>
            </a:r>
            <a:r>
              <a:rPr lang="en-US" sz="2200" i="1" baseline="-25000" dirty="0"/>
              <a:t>4</a:t>
            </a:r>
            <a:r>
              <a:rPr lang="en-US" sz="2200" i="1" baseline="30000" dirty="0"/>
              <a:t>-</a:t>
            </a:r>
            <a:r>
              <a:rPr lang="en-US" sz="2200" i="1" dirty="0"/>
              <a:t>)</a:t>
            </a:r>
          </a:p>
          <a:p>
            <a:pPr marL="0" indent="0" algn="ctr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099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9E98F-D574-4EA3-BB0F-E950803A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F072667-D518-4A90-85C1-1B079FCF2F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8S</a:t>
                </a:r>
                <a:r>
                  <a:rPr lang="en-US" baseline="-25000" dirty="0"/>
                  <a:t>1 </a:t>
                </a:r>
                <a:r>
                  <a:rPr lang="en-US" dirty="0"/>
                  <a:t>+ 7S</a:t>
                </a:r>
                <a:r>
                  <a:rPr lang="en-US" baseline="-25000" dirty="0"/>
                  <a:t>2 </a:t>
                </a:r>
                <a:r>
                  <a:rPr lang="en-US" dirty="0"/>
                  <a:t>+ 9S</a:t>
                </a:r>
                <a:r>
                  <a:rPr lang="en-US" baseline="-25000" dirty="0"/>
                  <a:t>3 </a:t>
                </a:r>
                <a:r>
                  <a:rPr lang="en-US" dirty="0"/>
                  <a:t>+ 10S</a:t>
                </a:r>
                <a:r>
                  <a:rPr lang="en-US" baseline="-25000" dirty="0"/>
                  <a:t>4 </a:t>
                </a:r>
                <a:r>
                  <a:rPr lang="en-US" dirty="0"/>
                  <a:t>+ 10S</a:t>
                </a:r>
                <a:r>
                  <a:rPr lang="en-US" baseline="-25000" dirty="0"/>
                  <a:t>5 </a:t>
                </a:r>
                <a:r>
                  <a:rPr lang="en-US" dirty="0"/>
                  <a:t>+ 10S</a:t>
                </a:r>
                <a:r>
                  <a:rPr lang="en-US" baseline="-25000" dirty="0"/>
                  <a:t>6 </a:t>
                </a:r>
                <a:r>
                  <a:rPr lang="en-US" dirty="0"/>
                  <a:t>+ 8S</a:t>
                </a:r>
                <a:r>
                  <a:rPr lang="en-US" baseline="-25000" dirty="0"/>
                  <a:t>7 </a:t>
                </a:r>
                <a:r>
                  <a:rPr lang="en-US" dirty="0"/>
                  <a:t>- d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+ </a:t>
                </a:r>
                <a:r>
                  <a:rPr lang="en-US" dirty="0"/>
                  <a:t>+ d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- </a:t>
                </a:r>
                <a:r>
                  <a:rPr lang="en-US" dirty="0"/>
                  <a:t>= y</a:t>
                </a:r>
                <a:r>
                  <a:rPr lang="en-US" baseline="-25000" dirty="0"/>
                  <a:t>1</a:t>
                </a:r>
                <a:r>
                  <a:rPr lang="en-US" dirty="0"/>
                  <a:t> …...(1)</a:t>
                </a:r>
                <a:endParaRPr lang="en-US" baseline="-25000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1 ≤ y</a:t>
                </a:r>
                <a:r>
                  <a:rPr lang="en-US" baseline="-25000" dirty="0"/>
                  <a:t>1 </a:t>
                </a:r>
                <a:r>
                  <a:rPr lang="en-US" dirty="0"/>
                  <a:t>≤ 10 …….(2)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λ</a:t>
                </a:r>
                <a:r>
                  <a:rPr lang="en-US" baseline="-25000" dirty="0"/>
                  <a:t>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10−1</m:t>
                        </m:r>
                      </m:den>
                    </m:f>
                  </m:oMath>
                </a14:m>
                <a:r>
                  <a:rPr lang="en-US" dirty="0"/>
                  <a:t> …….(3)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λ</a:t>
                </a:r>
                <a:r>
                  <a:rPr lang="en-US" baseline="-25000" dirty="0"/>
                  <a:t>1 + </a:t>
                </a:r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- </a:t>
                </a:r>
                <a:r>
                  <a:rPr lang="en-US" dirty="0"/>
                  <a:t>=1 .......(4)</a:t>
                </a:r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F072667-D518-4A90-85C1-1B079FCF2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5" t="-1667" r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66111D-A6DF-49CF-8663-D15AC8BD62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10S</a:t>
                </a:r>
                <a:r>
                  <a:rPr lang="en-US" baseline="-25000" dirty="0"/>
                  <a:t>1 </a:t>
                </a:r>
                <a:r>
                  <a:rPr lang="en-US" dirty="0"/>
                  <a:t>+ 8S</a:t>
                </a:r>
                <a:r>
                  <a:rPr lang="en-US" baseline="-25000" dirty="0"/>
                  <a:t>2 </a:t>
                </a:r>
                <a:r>
                  <a:rPr lang="en-US" dirty="0"/>
                  <a:t>+ 10S</a:t>
                </a:r>
                <a:r>
                  <a:rPr lang="en-US" baseline="-25000" dirty="0"/>
                  <a:t>3 </a:t>
                </a:r>
                <a:r>
                  <a:rPr lang="en-US" dirty="0"/>
                  <a:t>+ 10S</a:t>
                </a:r>
                <a:r>
                  <a:rPr lang="en-US" baseline="-25000" dirty="0"/>
                  <a:t>4 </a:t>
                </a:r>
                <a:r>
                  <a:rPr lang="en-US" dirty="0"/>
                  <a:t>+ 10S</a:t>
                </a:r>
                <a:r>
                  <a:rPr lang="en-US" baseline="-25000" dirty="0"/>
                  <a:t>5 </a:t>
                </a:r>
                <a:r>
                  <a:rPr lang="en-US" dirty="0"/>
                  <a:t>+ 10S</a:t>
                </a:r>
                <a:r>
                  <a:rPr lang="en-US" baseline="-25000" dirty="0"/>
                  <a:t>6 </a:t>
                </a:r>
                <a:r>
                  <a:rPr lang="en-US" dirty="0"/>
                  <a:t>+ 9S</a:t>
                </a:r>
                <a:r>
                  <a:rPr lang="en-US" baseline="-25000" dirty="0"/>
                  <a:t>7 </a:t>
                </a:r>
                <a:r>
                  <a:rPr lang="en-US" dirty="0"/>
                  <a:t>– d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+ </a:t>
                </a:r>
                <a:r>
                  <a:rPr lang="en-US" dirty="0"/>
                  <a:t>+ d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- </a:t>
                </a:r>
                <a:r>
                  <a:rPr lang="en-US" dirty="0"/>
                  <a:t>= y</a:t>
                </a:r>
                <a:r>
                  <a:rPr lang="en-US" baseline="-25000" dirty="0"/>
                  <a:t>2</a:t>
                </a:r>
                <a:r>
                  <a:rPr lang="en-US" dirty="0"/>
                  <a:t> ……(5)</a:t>
                </a:r>
                <a:endParaRPr lang="en-US" baseline="-25000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1 ≤ y</a:t>
                </a:r>
                <a:r>
                  <a:rPr lang="en-US" baseline="-25000" dirty="0"/>
                  <a:t>2 </a:t>
                </a:r>
                <a:r>
                  <a:rPr lang="en-US" dirty="0"/>
                  <a:t>≤ 10 …….(6)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λ</a:t>
                </a:r>
                <a:r>
                  <a:rPr lang="en-US" baseline="-25000" dirty="0"/>
                  <a:t>2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10−1</m:t>
                        </m:r>
                      </m:den>
                    </m:f>
                  </m:oMath>
                </a14:m>
                <a:r>
                  <a:rPr lang="en-US" dirty="0"/>
                  <a:t> ……...(7)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λ</a:t>
                </a:r>
                <a:r>
                  <a:rPr lang="en-US" baseline="-25000" dirty="0"/>
                  <a:t>2 + </a:t>
                </a:r>
                <a:r>
                  <a:rPr lang="en-US" dirty="0"/>
                  <a:t>f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- </a:t>
                </a:r>
                <a:r>
                  <a:rPr lang="en-US" dirty="0"/>
                  <a:t>=1 ……..(8)</a:t>
                </a:r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66111D-A6DF-49CF-8663-D15AC8BD6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35" t="-1667" r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75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8CDF-5E71-4B22-8D19-8E2EE6EA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AEC8F-B7B6-4219-A76C-312968354DC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7S</a:t>
                </a:r>
                <a:r>
                  <a:rPr lang="en-US" baseline="-25000" dirty="0"/>
                  <a:t>1 </a:t>
                </a:r>
                <a:r>
                  <a:rPr lang="en-US" dirty="0"/>
                  <a:t>+ 8S</a:t>
                </a:r>
                <a:r>
                  <a:rPr lang="en-US" baseline="-25000" dirty="0"/>
                  <a:t>2 </a:t>
                </a:r>
                <a:r>
                  <a:rPr lang="en-US" dirty="0"/>
                  <a:t>+ 9S</a:t>
                </a:r>
                <a:r>
                  <a:rPr lang="en-US" baseline="-25000" dirty="0"/>
                  <a:t>3 </a:t>
                </a:r>
                <a:r>
                  <a:rPr lang="en-US" dirty="0"/>
                  <a:t>+ 8S</a:t>
                </a:r>
                <a:r>
                  <a:rPr lang="en-US" baseline="-25000" dirty="0"/>
                  <a:t>4 </a:t>
                </a:r>
                <a:r>
                  <a:rPr lang="en-US" dirty="0"/>
                  <a:t>+ 10S</a:t>
                </a:r>
                <a:r>
                  <a:rPr lang="en-US" baseline="-25000" dirty="0"/>
                  <a:t>5 </a:t>
                </a:r>
                <a:r>
                  <a:rPr lang="en-US" dirty="0"/>
                  <a:t>+ 9S</a:t>
                </a:r>
                <a:r>
                  <a:rPr lang="en-US" baseline="-25000" dirty="0"/>
                  <a:t>6 </a:t>
                </a:r>
                <a:r>
                  <a:rPr lang="en-US" dirty="0"/>
                  <a:t>+ 8S</a:t>
                </a:r>
                <a:r>
                  <a:rPr lang="en-US" baseline="-25000" dirty="0"/>
                  <a:t>7 </a:t>
                </a:r>
                <a:r>
                  <a:rPr lang="en-US" dirty="0"/>
                  <a:t>– d</a:t>
                </a:r>
                <a:r>
                  <a:rPr lang="en-US" baseline="-25000" dirty="0"/>
                  <a:t>3</a:t>
                </a:r>
                <a:r>
                  <a:rPr lang="en-US" baseline="30000" dirty="0"/>
                  <a:t>+ </a:t>
                </a:r>
                <a:r>
                  <a:rPr lang="en-US" dirty="0"/>
                  <a:t>+ d</a:t>
                </a:r>
                <a:r>
                  <a:rPr lang="en-US" baseline="-25000" dirty="0"/>
                  <a:t>3</a:t>
                </a:r>
                <a:r>
                  <a:rPr lang="en-US" baseline="30000" dirty="0"/>
                  <a:t>- </a:t>
                </a:r>
                <a:r>
                  <a:rPr lang="en-US" dirty="0"/>
                  <a:t>= y</a:t>
                </a:r>
                <a:r>
                  <a:rPr lang="en-US" baseline="-25000" dirty="0"/>
                  <a:t>3</a:t>
                </a:r>
                <a:r>
                  <a:rPr lang="en-US" dirty="0"/>
                  <a:t> .....(9)</a:t>
                </a:r>
                <a:endParaRPr lang="en-US" baseline="-25000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1 ≤ y</a:t>
                </a:r>
                <a:r>
                  <a:rPr lang="en-US" baseline="-25000" dirty="0"/>
                  <a:t>3 </a:t>
                </a:r>
                <a:r>
                  <a:rPr lang="en-US" dirty="0"/>
                  <a:t>≤ 10 …….(10)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λ</a:t>
                </a:r>
                <a:r>
                  <a:rPr lang="en-US" baseline="-25000" dirty="0"/>
                  <a:t>3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10−1</m:t>
                        </m:r>
                      </m:den>
                    </m:f>
                  </m:oMath>
                </a14:m>
                <a:r>
                  <a:rPr lang="en-US" dirty="0"/>
                  <a:t> …….(11)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λ</a:t>
                </a:r>
                <a:r>
                  <a:rPr lang="en-US" baseline="-25000" dirty="0"/>
                  <a:t>3 + </a:t>
                </a:r>
                <a:r>
                  <a:rPr lang="en-US" dirty="0"/>
                  <a:t>f</a:t>
                </a:r>
                <a:r>
                  <a:rPr lang="en-US" baseline="-25000" dirty="0"/>
                  <a:t>3</a:t>
                </a:r>
                <a:r>
                  <a:rPr lang="en-US" baseline="30000" dirty="0"/>
                  <a:t>- </a:t>
                </a:r>
                <a:r>
                  <a:rPr lang="en-US" dirty="0"/>
                  <a:t>=1 …….(12)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AEC8F-B7B6-4219-A76C-312968354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5" t="-1667" r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35CF22-167E-4C19-BDDF-7B49A94C7D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8S</a:t>
                </a:r>
                <a:r>
                  <a:rPr lang="en-US" baseline="-25000" dirty="0"/>
                  <a:t>1 </a:t>
                </a:r>
                <a:r>
                  <a:rPr lang="en-US" dirty="0"/>
                  <a:t>+ 10S</a:t>
                </a:r>
                <a:r>
                  <a:rPr lang="en-US" baseline="-25000" dirty="0"/>
                  <a:t>2 </a:t>
                </a:r>
                <a:r>
                  <a:rPr lang="en-US" dirty="0"/>
                  <a:t>+ 9S</a:t>
                </a:r>
                <a:r>
                  <a:rPr lang="en-US" baseline="-25000" dirty="0"/>
                  <a:t>3 </a:t>
                </a:r>
                <a:r>
                  <a:rPr lang="en-US" dirty="0"/>
                  <a:t>+ 7S</a:t>
                </a:r>
                <a:r>
                  <a:rPr lang="en-US" baseline="-25000" dirty="0"/>
                  <a:t>4 </a:t>
                </a:r>
                <a:r>
                  <a:rPr lang="en-US" dirty="0"/>
                  <a:t>+ 9S</a:t>
                </a:r>
                <a:r>
                  <a:rPr lang="en-US" baseline="-25000" dirty="0"/>
                  <a:t>5 </a:t>
                </a:r>
                <a:r>
                  <a:rPr lang="en-US" dirty="0"/>
                  <a:t>+ 9S</a:t>
                </a:r>
                <a:r>
                  <a:rPr lang="en-US" baseline="-25000" dirty="0"/>
                  <a:t>6 </a:t>
                </a:r>
                <a:r>
                  <a:rPr lang="en-US" dirty="0"/>
                  <a:t>+ 10S</a:t>
                </a:r>
                <a:r>
                  <a:rPr lang="en-US" baseline="-25000" dirty="0"/>
                  <a:t>7 </a:t>
                </a:r>
                <a:r>
                  <a:rPr lang="en-US" dirty="0"/>
                  <a:t>– d</a:t>
                </a:r>
                <a:r>
                  <a:rPr lang="en-US" baseline="-25000" dirty="0"/>
                  <a:t>4</a:t>
                </a:r>
                <a:r>
                  <a:rPr lang="en-US" baseline="30000" dirty="0"/>
                  <a:t>+ </a:t>
                </a:r>
                <a:r>
                  <a:rPr lang="en-US" dirty="0"/>
                  <a:t>+ d</a:t>
                </a:r>
                <a:r>
                  <a:rPr lang="en-US" baseline="-25000" dirty="0"/>
                  <a:t>4</a:t>
                </a:r>
                <a:r>
                  <a:rPr lang="en-US" baseline="30000" dirty="0"/>
                  <a:t>- </a:t>
                </a:r>
                <a:r>
                  <a:rPr lang="en-US" dirty="0"/>
                  <a:t>= y</a:t>
                </a:r>
                <a:r>
                  <a:rPr lang="en-US" baseline="-25000" dirty="0"/>
                  <a:t>4</a:t>
                </a:r>
                <a:r>
                  <a:rPr lang="en-US" dirty="0"/>
                  <a:t> ….(13)</a:t>
                </a:r>
                <a:endParaRPr lang="en-US" baseline="-25000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1 ≤ y</a:t>
                </a:r>
                <a:r>
                  <a:rPr lang="en-US" baseline="-25000" dirty="0"/>
                  <a:t>4 </a:t>
                </a:r>
                <a:r>
                  <a:rPr lang="en-US" dirty="0"/>
                  <a:t>≤ 10 ……(14)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λ</a:t>
                </a:r>
                <a:r>
                  <a:rPr lang="en-US" baseline="-25000" dirty="0"/>
                  <a:t>4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10−1</m:t>
                        </m:r>
                      </m:den>
                    </m:f>
                  </m:oMath>
                </a14:m>
                <a:r>
                  <a:rPr lang="en-US" dirty="0"/>
                  <a:t> …….(15)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λ</a:t>
                </a:r>
                <a:r>
                  <a:rPr lang="en-US" baseline="-25000" dirty="0"/>
                  <a:t>4 + </a:t>
                </a:r>
                <a:r>
                  <a:rPr lang="en-US" dirty="0"/>
                  <a:t>f</a:t>
                </a:r>
                <a:r>
                  <a:rPr lang="en-US" baseline="-25000" dirty="0"/>
                  <a:t>4</a:t>
                </a:r>
                <a:r>
                  <a:rPr lang="en-US" baseline="30000" dirty="0"/>
                  <a:t>- </a:t>
                </a:r>
                <a:r>
                  <a:rPr lang="en-US" dirty="0"/>
                  <a:t>=1 ……(16)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35CF22-167E-4C19-BDDF-7B49A94C7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35" t="-1667" r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0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F86A5A-D755-4D12-9723-6070399A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1EBC9-1511-4A12-9BED-335321FD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Other Constraints: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</a:t>
            </a:r>
            <a:r>
              <a:rPr lang="en-US" sz="2400" baseline="-25000" dirty="0"/>
              <a:t>1 </a:t>
            </a:r>
            <a:r>
              <a:rPr lang="en-US" sz="2400" dirty="0"/>
              <a:t>+</a:t>
            </a:r>
            <a:r>
              <a:rPr lang="en-US" sz="2400" baseline="-25000" dirty="0"/>
              <a:t> </a:t>
            </a:r>
            <a:r>
              <a:rPr lang="en-US" sz="2400" dirty="0"/>
              <a:t>S</a:t>
            </a:r>
            <a:r>
              <a:rPr lang="en-US" sz="2400" baseline="-25000" dirty="0"/>
              <a:t>2 </a:t>
            </a:r>
            <a:r>
              <a:rPr lang="en-US" sz="2400" dirty="0"/>
              <a:t>+</a:t>
            </a:r>
            <a:r>
              <a:rPr lang="en-US" sz="2400" baseline="-25000" dirty="0"/>
              <a:t> </a:t>
            </a:r>
            <a:r>
              <a:rPr lang="en-US" sz="2400" dirty="0"/>
              <a:t>S</a:t>
            </a:r>
            <a:r>
              <a:rPr lang="en-US" sz="2400" baseline="-25000" dirty="0"/>
              <a:t>3</a:t>
            </a:r>
            <a:r>
              <a:rPr lang="en-US" sz="2400" dirty="0"/>
              <a:t>+ S</a:t>
            </a:r>
            <a:r>
              <a:rPr lang="en-US" sz="2400" baseline="-25000" dirty="0"/>
              <a:t>4</a:t>
            </a:r>
            <a:r>
              <a:rPr lang="en-US" sz="2400" dirty="0"/>
              <a:t> + S</a:t>
            </a:r>
            <a:r>
              <a:rPr lang="en-US" sz="2400" baseline="-25000" dirty="0"/>
              <a:t>5 </a:t>
            </a:r>
            <a:r>
              <a:rPr lang="en-US" sz="2400" dirty="0"/>
              <a:t>+ S</a:t>
            </a:r>
            <a:r>
              <a:rPr lang="en-US" sz="2400" baseline="-25000" dirty="0"/>
              <a:t>6</a:t>
            </a:r>
            <a:r>
              <a:rPr lang="en-US" sz="2400" dirty="0"/>
              <a:t> + S</a:t>
            </a:r>
            <a:r>
              <a:rPr lang="en-US" sz="2400" baseline="-25000" dirty="0"/>
              <a:t>7</a:t>
            </a:r>
            <a:r>
              <a:rPr lang="en-US" sz="2400" dirty="0"/>
              <a:t> = 1 …..(17)</a:t>
            </a:r>
          </a:p>
          <a:p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€ {0, 1}</a:t>
            </a:r>
            <a:r>
              <a:rPr lang="en-US" sz="2400" b="1" dirty="0"/>
              <a:t>     </a:t>
            </a:r>
            <a:r>
              <a:rPr lang="en-US" sz="2400" dirty="0"/>
              <a:t>where j = 1,2……7     ………(18)</a:t>
            </a:r>
          </a:p>
          <a:p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, d</a:t>
            </a:r>
            <a:r>
              <a:rPr lang="en-US" sz="2400" baseline="-25000" dirty="0"/>
              <a:t>i</a:t>
            </a:r>
            <a:r>
              <a:rPr lang="en-US" sz="2400" baseline="30000" dirty="0"/>
              <a:t>+</a:t>
            </a:r>
            <a:r>
              <a:rPr lang="en-US" sz="2400" dirty="0"/>
              <a:t>, d</a:t>
            </a:r>
            <a:r>
              <a:rPr lang="en-US" sz="2400" baseline="-25000" dirty="0"/>
              <a:t>i</a:t>
            </a:r>
            <a:r>
              <a:rPr lang="en-US" sz="2400" baseline="30000" dirty="0"/>
              <a:t>-</a:t>
            </a:r>
            <a:r>
              <a:rPr lang="en-US" sz="2400" dirty="0"/>
              <a:t>, </a:t>
            </a:r>
            <a:r>
              <a:rPr lang="en-US" sz="2400" dirty="0" err="1"/>
              <a:t>λ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, f</a:t>
            </a:r>
            <a:r>
              <a:rPr lang="en-US" sz="2400" baseline="-25000" dirty="0"/>
              <a:t>i</a:t>
            </a:r>
            <a:r>
              <a:rPr lang="en-US" sz="2400" baseline="30000" dirty="0"/>
              <a:t>-</a:t>
            </a:r>
            <a:r>
              <a:rPr lang="en-US" sz="2400" dirty="0"/>
              <a:t> ≥ 0  where, </a:t>
            </a:r>
            <a:r>
              <a:rPr lang="en-US" sz="2400" dirty="0" err="1"/>
              <a:t>i</a:t>
            </a:r>
            <a:r>
              <a:rPr lang="en-US" sz="2400" dirty="0"/>
              <a:t> = 1,2….4     ……..(19)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21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80FD-D638-4FC0-AEF2-52948CCB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AC58-02EE-4010-B23C-283F8989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i="1" dirty="0"/>
              <a:t>Objective Function Value= 0.0696</a:t>
            </a:r>
          </a:p>
          <a:p>
            <a:pPr marL="0" indent="0" algn="ctr">
              <a:buNone/>
            </a:pPr>
            <a:endParaRPr lang="en-US" sz="2000" i="1" dirty="0"/>
          </a:p>
          <a:p>
            <a:pPr marL="0" indent="0" algn="ctr">
              <a:buNone/>
            </a:pPr>
            <a:r>
              <a:rPr lang="en-US" sz="2000" i="1" dirty="0"/>
              <a:t>S</a:t>
            </a:r>
            <a:r>
              <a:rPr lang="en-US" sz="2000" i="1" baseline="-25000" dirty="0"/>
              <a:t>5</a:t>
            </a:r>
            <a:r>
              <a:rPr lang="en-US" sz="2000" i="1" dirty="0"/>
              <a:t> =1</a:t>
            </a:r>
          </a:p>
          <a:p>
            <a:pPr marL="0" indent="0" algn="ctr">
              <a:buNone/>
            </a:pPr>
            <a:r>
              <a:rPr lang="en-US" sz="2000" i="1" dirty="0"/>
              <a:t>S</a:t>
            </a:r>
            <a:r>
              <a:rPr lang="en-US" sz="2000" i="1" baseline="-25000" dirty="0"/>
              <a:t>1</a:t>
            </a:r>
            <a:r>
              <a:rPr lang="en-US" sz="2000" i="1" dirty="0"/>
              <a:t> = S</a:t>
            </a:r>
            <a:r>
              <a:rPr lang="en-US" sz="2000" i="1" baseline="-25000" dirty="0"/>
              <a:t>2</a:t>
            </a:r>
            <a:r>
              <a:rPr lang="en-US" sz="2000" i="1" dirty="0"/>
              <a:t> = S</a:t>
            </a:r>
            <a:r>
              <a:rPr lang="en-US" sz="2000" i="1" baseline="-25000" dirty="0"/>
              <a:t>3</a:t>
            </a:r>
            <a:r>
              <a:rPr lang="en-US" sz="2000" i="1" dirty="0"/>
              <a:t> = S</a:t>
            </a:r>
            <a:r>
              <a:rPr lang="en-US" sz="2000" i="1" baseline="-25000" dirty="0"/>
              <a:t>4</a:t>
            </a:r>
            <a:r>
              <a:rPr lang="en-US" sz="2000" i="1" dirty="0"/>
              <a:t> = S</a:t>
            </a:r>
            <a:r>
              <a:rPr lang="en-US" sz="2000" i="1" baseline="-25000" dirty="0"/>
              <a:t>6</a:t>
            </a:r>
            <a:r>
              <a:rPr lang="en-US" sz="2000" i="1" dirty="0"/>
              <a:t> = S</a:t>
            </a:r>
            <a:r>
              <a:rPr lang="en-US" sz="2000" i="1" baseline="-25000" dirty="0"/>
              <a:t>7</a:t>
            </a:r>
            <a:r>
              <a:rPr lang="en-US" sz="2000" i="1" dirty="0"/>
              <a:t> =0 </a:t>
            </a:r>
            <a:endParaRPr lang="en-US" sz="20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6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DAF-F778-4D39-A1B9-704C78F2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3740D0-9341-4E3C-A334-2E214C32A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953232"/>
              </p:ext>
            </p:extLst>
          </p:nvPr>
        </p:nvGraphicFramePr>
        <p:xfrm>
          <a:off x="2017059" y="1846262"/>
          <a:ext cx="8346140" cy="380104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69228">
                  <a:extLst>
                    <a:ext uri="{9D8B030D-6E8A-4147-A177-3AD203B41FA5}">
                      <a16:colId xmlns:a16="http://schemas.microsoft.com/office/drawing/2014/main" val="841172356"/>
                    </a:ext>
                  </a:extLst>
                </a:gridCol>
                <a:gridCol w="1669228">
                  <a:extLst>
                    <a:ext uri="{9D8B030D-6E8A-4147-A177-3AD203B41FA5}">
                      <a16:colId xmlns:a16="http://schemas.microsoft.com/office/drawing/2014/main" val="3067201941"/>
                    </a:ext>
                  </a:extLst>
                </a:gridCol>
                <a:gridCol w="1669228">
                  <a:extLst>
                    <a:ext uri="{9D8B030D-6E8A-4147-A177-3AD203B41FA5}">
                      <a16:colId xmlns:a16="http://schemas.microsoft.com/office/drawing/2014/main" val="2436621734"/>
                    </a:ext>
                  </a:extLst>
                </a:gridCol>
                <a:gridCol w="1669228">
                  <a:extLst>
                    <a:ext uri="{9D8B030D-6E8A-4147-A177-3AD203B41FA5}">
                      <a16:colId xmlns:a16="http://schemas.microsoft.com/office/drawing/2014/main" val="3309915658"/>
                    </a:ext>
                  </a:extLst>
                </a:gridCol>
                <a:gridCol w="1669228">
                  <a:extLst>
                    <a:ext uri="{9D8B030D-6E8A-4147-A177-3AD203B41FA5}">
                      <a16:colId xmlns:a16="http://schemas.microsoft.com/office/drawing/2014/main" val="978249907"/>
                    </a:ext>
                  </a:extLst>
                </a:gridCol>
              </a:tblGrid>
              <a:tr h="722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95556"/>
                  </a:ext>
                </a:extLst>
              </a:tr>
              <a:tr h="722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y</a:t>
                      </a:r>
                      <a:r>
                        <a:rPr lang="en-US" sz="2400" baseline="-250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λ</a:t>
                      </a:r>
                      <a:r>
                        <a:rPr lang="en-US" sz="2400" baseline="-250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3300020"/>
                  </a:ext>
                </a:extLst>
              </a:tr>
              <a:tr h="722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Quality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y</a:t>
                      </a:r>
                      <a:r>
                        <a:rPr lang="en-US" sz="2400" baseline="-250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λ</a:t>
                      </a:r>
                      <a:r>
                        <a:rPr lang="en-US" sz="2400" baseline="-250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3280332"/>
                  </a:ext>
                </a:extLst>
              </a:tr>
              <a:tr h="722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Supplier Profile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>
                          <a:effectLst/>
                        </a:rPr>
                        <a:t>y</a:t>
                      </a:r>
                      <a:r>
                        <a:rPr lang="en-US" sz="2400" baseline="-25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λ</a:t>
                      </a:r>
                      <a:r>
                        <a:rPr lang="en-US" sz="2400" baseline="-250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6025102"/>
                  </a:ext>
                </a:extLst>
              </a:tr>
              <a:tr h="722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Delivery time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>
                          <a:effectLst/>
                        </a:rPr>
                        <a:t>y</a:t>
                      </a:r>
                      <a:r>
                        <a:rPr lang="en-US" sz="2400" baseline="-25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λ</a:t>
                      </a:r>
                      <a:r>
                        <a:rPr lang="en-US" sz="2400" baseline="-250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19550" algn="l"/>
                        </a:tabLst>
                      </a:pPr>
                      <a:r>
                        <a:rPr lang="en-US" sz="2400" dirty="0">
                          <a:effectLst/>
                        </a:rPr>
                        <a:t>0.89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7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4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D393-A464-40D7-9942-30293668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Multiple Suppliers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D9B19-218B-4790-B339-94D901691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l-G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/>
                          <m:t>𝑆𝑛</m:t>
                        </m:r>
                        <m:r>
                          <m:rPr>
                            <m:nor/>
                          </m:rPr>
                          <a:rPr lang="en-US" sz="2400"/>
                          <m:t>	 </m:t>
                        </m:r>
                      </m:e>
                    </m:nary>
                  </m:oMath>
                </a14:m>
                <a:r>
                  <a:rPr lang="el-GR" sz="24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 	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While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l-G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/>
                          <m:t>𝑆𝑛</m:t>
                        </m:r>
                        <m:r>
                          <m:rPr>
                            <m:nor/>
                          </m:rPr>
                          <a:rPr lang="en-US" sz="2400"/>
                          <m:t>	 </m:t>
                        </m:r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S</m:t>
                    </m:r>
                    <m:r>
                      <m:rPr>
                        <m:nor/>
                      </m:rPr>
                      <a:rPr lang="en-US" sz="2400"/>
                      <m:t>1 = </m:t>
                    </m:r>
                    <m:r>
                      <m:rPr>
                        <m:nor/>
                      </m:rPr>
                      <a:rPr lang="en-US" sz="2400"/>
                      <m:t>S</m:t>
                    </m:r>
                    <m:r>
                      <m:rPr>
                        <m:nor/>
                      </m:rPr>
                      <a:rPr lang="en-US" sz="2400"/>
                      <m:t>2 =1, </m:t>
                    </m:r>
                    <m:r>
                      <m:rPr>
                        <m:nor/>
                      </m:rPr>
                      <a:rPr lang="en-US" sz="2400"/>
                      <m:t>S</m:t>
                    </m:r>
                    <m:r>
                      <m:rPr>
                        <m:nor/>
                      </m:rPr>
                      <a:rPr lang="en-US" sz="2400"/>
                      <m:t>3 = </m:t>
                    </m:r>
                    <m:r>
                      <m:rPr>
                        <m:nor/>
                      </m:rPr>
                      <a:rPr lang="en-US" sz="2400"/>
                      <m:t>S</m:t>
                    </m:r>
                    <m:r>
                      <m:rPr>
                        <m:nor/>
                      </m:rPr>
                      <a:rPr lang="en-US" sz="2400"/>
                      <m:t>4 = </m:t>
                    </m:r>
                    <m:r>
                      <m:rPr>
                        <m:nor/>
                      </m:rPr>
                      <a:rPr lang="en-US" sz="2400"/>
                      <m:t>S</m:t>
                    </m:r>
                    <m:r>
                      <m:rPr>
                        <m:nor/>
                      </m:rPr>
                      <a:rPr lang="en-US" sz="2400"/>
                      <m:t>5 = </m:t>
                    </m:r>
                    <m:r>
                      <m:rPr>
                        <m:nor/>
                      </m:rPr>
                      <a:rPr lang="en-US" sz="2400"/>
                      <m:t>S</m:t>
                    </m:r>
                    <m:r>
                      <m:rPr>
                        <m:nor/>
                      </m:rPr>
                      <a:rPr lang="en-US" sz="2400"/>
                      <m:t>6 =</m:t>
                    </m:r>
                    <m:r>
                      <m:rPr>
                        <m:nor/>
                      </m:rPr>
                      <a:rPr lang="en-US" sz="2400"/>
                      <m:t>S</m:t>
                    </m:r>
                    <m:r>
                      <m:rPr>
                        <m:nor/>
                      </m:rPr>
                      <a:rPr lang="en-US" sz="2400"/>
                      <m:t>7 = 0</m:t>
                    </m:r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sz="24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While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l-G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/>
                          <m:t>𝑆𝑛</m:t>
                        </m:r>
                        <m:r>
                          <m:rPr>
                            <m:nor/>
                          </m:rPr>
                          <a:rPr lang="en-US" sz="2400"/>
                          <m:t>	 </m:t>
                        </m:r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S1 = S2 = S4 =1, = S3 = S5 = S6 =S7 = 0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D9B19-218B-4790-B339-94D901691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86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FA4B-3669-43B9-AF45-47FF6203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</a:t>
            </a:r>
            <a:r>
              <a:rPr lang="en-US" dirty="0"/>
              <a:t>Function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2538-B5D6-4327-9A79-B778150E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1443EA2E-8BB9-4D5A-BCAA-72ECE2389B9E}"/>
              </a:ext>
            </a:extLst>
          </p:cNvPr>
          <p:cNvSpPr/>
          <p:nvPr/>
        </p:nvSpPr>
        <p:spPr>
          <a:xfrm>
            <a:off x="6652257" y="4642827"/>
            <a:ext cx="1650405" cy="1591495"/>
          </a:xfrm>
          <a:custGeom>
            <a:avLst/>
            <a:gdLst>
              <a:gd name="connsiteX0" fmla="*/ 0 w 2112345"/>
              <a:gd name="connsiteY0" fmla="*/ 292902 h 1757063"/>
              <a:gd name="connsiteX1" fmla="*/ 292902 w 2112345"/>
              <a:gd name="connsiteY1" fmla="*/ 0 h 1757063"/>
              <a:gd name="connsiteX2" fmla="*/ 1819443 w 2112345"/>
              <a:gd name="connsiteY2" fmla="*/ 0 h 1757063"/>
              <a:gd name="connsiteX3" fmla="*/ 2112345 w 2112345"/>
              <a:gd name="connsiteY3" fmla="*/ 292902 h 1757063"/>
              <a:gd name="connsiteX4" fmla="*/ 2112345 w 2112345"/>
              <a:gd name="connsiteY4" fmla="*/ 1464161 h 1757063"/>
              <a:gd name="connsiteX5" fmla="*/ 1819443 w 2112345"/>
              <a:gd name="connsiteY5" fmla="*/ 1757063 h 1757063"/>
              <a:gd name="connsiteX6" fmla="*/ 292902 w 2112345"/>
              <a:gd name="connsiteY6" fmla="*/ 1757063 h 1757063"/>
              <a:gd name="connsiteX7" fmla="*/ 0 w 2112345"/>
              <a:gd name="connsiteY7" fmla="*/ 1464161 h 1757063"/>
              <a:gd name="connsiteX8" fmla="*/ 0 w 2112345"/>
              <a:gd name="connsiteY8" fmla="*/ 292902 h 175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2345" h="1757063">
                <a:moveTo>
                  <a:pt x="0" y="292902"/>
                </a:moveTo>
                <a:cubicBezTo>
                  <a:pt x="0" y="131137"/>
                  <a:pt x="131137" y="0"/>
                  <a:pt x="292902" y="0"/>
                </a:cubicBezTo>
                <a:lnTo>
                  <a:pt x="1819443" y="0"/>
                </a:lnTo>
                <a:cubicBezTo>
                  <a:pt x="1981208" y="0"/>
                  <a:pt x="2112345" y="131137"/>
                  <a:pt x="2112345" y="292902"/>
                </a:cubicBezTo>
                <a:lnTo>
                  <a:pt x="2112345" y="1464161"/>
                </a:lnTo>
                <a:cubicBezTo>
                  <a:pt x="2112345" y="1625926"/>
                  <a:pt x="1981208" y="1757063"/>
                  <a:pt x="1819443" y="1757063"/>
                </a:cubicBezTo>
                <a:lnTo>
                  <a:pt x="292902" y="1757063"/>
                </a:lnTo>
                <a:cubicBezTo>
                  <a:pt x="131137" y="1757063"/>
                  <a:pt x="0" y="1625926"/>
                  <a:pt x="0" y="1464161"/>
                </a:cubicBezTo>
                <a:lnTo>
                  <a:pt x="0" y="29290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shade val="80000"/>
              <a:hueOff val="0"/>
              <a:satOff val="0"/>
              <a:lumOff val="31545"/>
              <a:alphaOff val="0"/>
            </a:schemeClr>
          </a:fillRef>
          <a:effectRef idx="2">
            <a:schemeClr val="accent5">
              <a:shade val="80000"/>
              <a:hueOff val="0"/>
              <a:satOff val="0"/>
              <a:lumOff val="315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418" tIns="173418" rIns="173418" bIns="173418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HOW: Supplier Criteria</a:t>
            </a:r>
            <a:endParaRPr lang="en-US" sz="2300" b="1" dirty="0">
              <a:solidFill>
                <a:prstClr val="black"/>
              </a:solidFill>
            </a:endParaRPr>
          </a:p>
        </p:txBody>
      </p:sp>
      <p:sp>
        <p:nvSpPr>
          <p:cNvPr id="5" name="Bent-Up Arrow 8">
            <a:extLst>
              <a:ext uri="{FF2B5EF4-FFF2-40B4-BE49-F238E27FC236}">
                <a16:creationId xmlns:a16="http://schemas.microsoft.com/office/drawing/2014/main" id="{95E0A514-EDDA-443A-A1A6-14E08B080B77}"/>
              </a:ext>
            </a:extLst>
          </p:cNvPr>
          <p:cNvSpPr/>
          <p:nvPr/>
        </p:nvSpPr>
        <p:spPr>
          <a:xfrm rot="5400000">
            <a:off x="4642002" y="4241699"/>
            <a:ext cx="1914435" cy="188004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cene3d>
            <a:camera prst="orthographicFront"/>
            <a:lightRig rig="flat" dir="t"/>
          </a:scene3d>
          <a:sp3d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0A5EF371-77D2-4E5C-B863-F93654B188E9}"/>
              </a:ext>
            </a:extLst>
          </p:cNvPr>
          <p:cNvSpPr/>
          <p:nvPr/>
        </p:nvSpPr>
        <p:spPr>
          <a:xfrm>
            <a:off x="3516325" y="1916653"/>
            <a:ext cx="2822830" cy="2038005"/>
          </a:xfrm>
          <a:custGeom>
            <a:avLst/>
            <a:gdLst>
              <a:gd name="connsiteX0" fmla="*/ 0 w 3175136"/>
              <a:gd name="connsiteY0" fmla="*/ 415170 h 2490522"/>
              <a:gd name="connsiteX1" fmla="*/ 415170 w 3175136"/>
              <a:gd name="connsiteY1" fmla="*/ 0 h 2490522"/>
              <a:gd name="connsiteX2" fmla="*/ 2759966 w 3175136"/>
              <a:gd name="connsiteY2" fmla="*/ 0 h 2490522"/>
              <a:gd name="connsiteX3" fmla="*/ 3175136 w 3175136"/>
              <a:gd name="connsiteY3" fmla="*/ 415170 h 2490522"/>
              <a:gd name="connsiteX4" fmla="*/ 3175136 w 3175136"/>
              <a:gd name="connsiteY4" fmla="*/ 2075352 h 2490522"/>
              <a:gd name="connsiteX5" fmla="*/ 2759966 w 3175136"/>
              <a:gd name="connsiteY5" fmla="*/ 2490522 h 2490522"/>
              <a:gd name="connsiteX6" fmla="*/ 415170 w 3175136"/>
              <a:gd name="connsiteY6" fmla="*/ 2490522 h 2490522"/>
              <a:gd name="connsiteX7" fmla="*/ 0 w 3175136"/>
              <a:gd name="connsiteY7" fmla="*/ 2075352 h 2490522"/>
              <a:gd name="connsiteX8" fmla="*/ 0 w 3175136"/>
              <a:gd name="connsiteY8" fmla="*/ 415170 h 249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5136" h="2490522">
                <a:moveTo>
                  <a:pt x="0" y="415170"/>
                </a:moveTo>
                <a:cubicBezTo>
                  <a:pt x="0" y="185878"/>
                  <a:pt x="185878" y="0"/>
                  <a:pt x="415170" y="0"/>
                </a:cubicBezTo>
                <a:lnTo>
                  <a:pt x="2759966" y="0"/>
                </a:lnTo>
                <a:cubicBezTo>
                  <a:pt x="2989258" y="0"/>
                  <a:pt x="3175136" y="185878"/>
                  <a:pt x="3175136" y="415170"/>
                </a:cubicBezTo>
                <a:lnTo>
                  <a:pt x="3175136" y="2075352"/>
                </a:lnTo>
                <a:cubicBezTo>
                  <a:pt x="3175136" y="2304644"/>
                  <a:pt x="2989258" y="2490522"/>
                  <a:pt x="2759966" y="2490522"/>
                </a:cubicBezTo>
                <a:lnTo>
                  <a:pt x="415170" y="2490522"/>
                </a:lnTo>
                <a:cubicBezTo>
                  <a:pt x="185878" y="2490522"/>
                  <a:pt x="0" y="2304644"/>
                  <a:pt x="0" y="2075352"/>
                </a:cubicBezTo>
                <a:lnTo>
                  <a:pt x="0" y="41517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229" tIns="209229" rIns="209229" bIns="209229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WHAT: Customer requirements</a:t>
            </a: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</a:t>
            </a: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Commercial</a:t>
            </a: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Strategic</a:t>
            </a:r>
            <a:endParaRPr lang="en-US" sz="2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1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056E-3330-4EAB-B894-CF87043F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1D4F-DE3F-488E-B538-CB6B8C1B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F2D10-1D5A-4209-956F-AB9F62F4BE1C}"/>
              </a:ext>
            </a:extLst>
          </p:cNvPr>
          <p:cNvSpPr/>
          <p:nvPr/>
        </p:nvSpPr>
        <p:spPr>
          <a:xfrm>
            <a:off x="3199543" y="3077103"/>
            <a:ext cx="3434342" cy="20762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between HOWs’ and WHATs’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E7047-0653-4816-8BC1-8EF5E6C07019}"/>
              </a:ext>
            </a:extLst>
          </p:cNvPr>
          <p:cNvSpPr/>
          <p:nvPr/>
        </p:nvSpPr>
        <p:spPr>
          <a:xfrm>
            <a:off x="3195099" y="2560332"/>
            <a:ext cx="3437304" cy="5186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F18A4-110A-4E8E-AB15-E244F9B0A428}"/>
              </a:ext>
            </a:extLst>
          </p:cNvPr>
          <p:cNvSpPr/>
          <p:nvPr/>
        </p:nvSpPr>
        <p:spPr>
          <a:xfrm>
            <a:off x="6633884" y="3077103"/>
            <a:ext cx="1583464" cy="20971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WHATs’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65A42-0FE6-47F1-A469-763EAF4F22E0}"/>
              </a:ext>
            </a:extLst>
          </p:cNvPr>
          <p:cNvSpPr/>
          <p:nvPr/>
        </p:nvSpPr>
        <p:spPr>
          <a:xfrm>
            <a:off x="2174480" y="3077103"/>
            <a:ext cx="1023582" cy="20762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WHATs’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D50FF-762A-4692-BD48-09C5333899F7}"/>
              </a:ext>
            </a:extLst>
          </p:cNvPr>
          <p:cNvSpPr/>
          <p:nvPr/>
        </p:nvSpPr>
        <p:spPr>
          <a:xfrm>
            <a:off x="3196581" y="5153304"/>
            <a:ext cx="3437304" cy="576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Weights of HOWs’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C93EF3-A6BA-4CD0-A9BF-D3A99D5E13F7}"/>
              </a:ext>
            </a:extLst>
          </p:cNvPr>
          <p:cNvSpPr/>
          <p:nvPr/>
        </p:nvSpPr>
        <p:spPr>
          <a:xfrm>
            <a:off x="6895061" y="705529"/>
            <a:ext cx="2306472" cy="12282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defuzzification</a:t>
            </a:r>
            <a:endParaRPr lang="en-US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76841F-CD47-4B98-BA5B-754F4ED9F9FF}"/>
              </a:ext>
            </a:extLst>
          </p:cNvPr>
          <p:cNvCxnSpPr/>
          <p:nvPr/>
        </p:nvCxnSpPr>
        <p:spPr>
          <a:xfrm>
            <a:off x="7603520" y="4578356"/>
            <a:ext cx="1091821" cy="0"/>
          </a:xfrm>
          <a:prstGeom prst="straightConnector1">
            <a:avLst/>
          </a:prstGeom>
          <a:ln w="76200"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FF2FBE-BAB5-4CB4-BC55-0E2DDC10159C}"/>
              </a:ext>
            </a:extLst>
          </p:cNvPr>
          <p:cNvCxnSpPr/>
          <p:nvPr/>
        </p:nvCxnSpPr>
        <p:spPr>
          <a:xfrm>
            <a:off x="6136065" y="3392148"/>
            <a:ext cx="2538483" cy="491320"/>
          </a:xfrm>
          <a:prstGeom prst="straightConnector1">
            <a:avLst/>
          </a:prstGeom>
          <a:ln w="76200"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A66FC-85E6-4E5F-8BA5-D831F18885B7}"/>
              </a:ext>
            </a:extLst>
          </p:cNvPr>
          <p:cNvSpPr/>
          <p:nvPr/>
        </p:nvSpPr>
        <p:spPr>
          <a:xfrm>
            <a:off x="8721993" y="3554774"/>
            <a:ext cx="1241496" cy="12282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F32C0A-F00E-44B9-98B5-E33F25F50BC9}"/>
              </a:ext>
            </a:extLst>
          </p:cNvPr>
          <p:cNvCxnSpPr/>
          <p:nvPr/>
        </p:nvCxnSpPr>
        <p:spPr>
          <a:xfrm flipV="1">
            <a:off x="6072101" y="1207151"/>
            <a:ext cx="822960" cy="651406"/>
          </a:xfrm>
          <a:prstGeom prst="straightConnector1">
            <a:avLst/>
          </a:prstGeom>
          <a:ln w="76200"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1E2B34-580F-46CB-A1BE-663D7E500455}"/>
              </a:ext>
            </a:extLst>
          </p:cNvPr>
          <p:cNvSpPr/>
          <p:nvPr/>
        </p:nvSpPr>
        <p:spPr>
          <a:xfrm>
            <a:off x="7159646" y="5309536"/>
            <a:ext cx="2049032" cy="559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state vector </a:t>
            </a:r>
            <a:r>
              <a:rPr 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CF42C2-4671-4728-B498-D45BBEDAC14B}"/>
              </a:ext>
            </a:extLst>
          </p:cNvPr>
          <p:cNvSpPr/>
          <p:nvPr/>
        </p:nvSpPr>
        <p:spPr>
          <a:xfrm>
            <a:off x="7192832" y="2064566"/>
            <a:ext cx="2049032" cy="559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weight matrix </a:t>
            </a:r>
            <a:r>
              <a:rPr lang="en-US" sz="16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5F8362-79FC-450A-A543-4EB16D514A27}"/>
              </a:ext>
            </a:extLst>
          </p:cNvPr>
          <p:cNvCxnSpPr/>
          <p:nvPr/>
        </p:nvCxnSpPr>
        <p:spPr>
          <a:xfrm>
            <a:off x="6483581" y="2288967"/>
            <a:ext cx="7092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8C28C9-6F2B-433E-9E29-735854F1253C}"/>
              </a:ext>
            </a:extLst>
          </p:cNvPr>
          <p:cNvCxnSpPr/>
          <p:nvPr/>
        </p:nvCxnSpPr>
        <p:spPr>
          <a:xfrm>
            <a:off x="6632403" y="5589315"/>
            <a:ext cx="548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350A9DA-899F-4364-99A0-910E1B8B75A6}"/>
              </a:ext>
            </a:extLst>
          </p:cNvPr>
          <p:cNvSpPr/>
          <p:nvPr/>
        </p:nvSpPr>
        <p:spPr>
          <a:xfrm>
            <a:off x="3195099" y="796946"/>
            <a:ext cx="3438786" cy="1763386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Inter-relationships between HOWs’</a:t>
            </a:r>
          </a:p>
          <a:p>
            <a:pPr algn="ctr"/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 animBg="1"/>
      <p:bldP spid="1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6A58-01A1-4A6E-A4B9-EBF444B9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013B-D958-4AC2-A7A9-22EF5A07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FD4833-4231-4C33-BF64-A964E9668E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285344"/>
              </p:ext>
            </p:extLst>
          </p:nvPr>
        </p:nvGraphicFramePr>
        <p:xfrm>
          <a:off x="2276568" y="2039641"/>
          <a:ext cx="7069541" cy="43147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5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5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509" marR="5650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Importance of WHATs’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HOWs’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WHATs’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</a:rPr>
                        <a:t>Price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</a:rPr>
                        <a:t>Quality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</a:rPr>
                        <a:t>Supplier Profile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effectLst/>
                        </a:rPr>
                        <a:t>Delivery Time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445"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</a:rPr>
                        <a:t>Technical requirements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vert="vert27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7.67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</a:rPr>
                        <a:t>Technical service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133"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dirty="0" err="1">
                          <a:effectLst/>
                        </a:rPr>
                        <a:t>Commer-cial</a:t>
                      </a:r>
                      <a:r>
                        <a:rPr lang="en-US" sz="1400" b="1" u="sng" dirty="0">
                          <a:effectLst/>
                        </a:rPr>
                        <a:t>  requirements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vert="vert27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8.17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</a:rPr>
                        <a:t>Quantity discount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0.33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725">
                <a:tc rowSpan="2"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</a:rPr>
                        <a:t>Strategic  requirements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vert="vert27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6.16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</a:rPr>
                        <a:t>Performance history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0.83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2.67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3.33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7.33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</a:rPr>
                        <a:t>Transportation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1.5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0.83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52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Weights of HOWs’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122.48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96.97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94.71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120.54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52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Normalized Weights of HOWs’ (A</a:t>
                      </a:r>
                      <a:r>
                        <a:rPr lang="en-US" sz="1400" b="1" baseline="-25000" dirty="0">
                          <a:effectLst/>
                        </a:rPr>
                        <a:t>i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0.2818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0.2231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0.2179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0.2773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09" marR="5650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CB2005F-D95A-4FEF-926C-16E90EE58117}"/>
              </a:ext>
            </a:extLst>
          </p:cNvPr>
          <p:cNvSpPr/>
          <p:nvPr/>
        </p:nvSpPr>
        <p:spPr>
          <a:xfrm>
            <a:off x="5688509" y="797694"/>
            <a:ext cx="3657600" cy="124194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C1992-EA81-4228-9F8B-5EBDFB25383B}"/>
              </a:ext>
            </a:extLst>
          </p:cNvPr>
          <p:cNvCxnSpPr/>
          <p:nvPr/>
        </p:nvCxnSpPr>
        <p:spPr>
          <a:xfrm flipV="1">
            <a:off x="6544801" y="1086710"/>
            <a:ext cx="1389888" cy="960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F944B4-7D35-4146-B381-EA1C5C9E09DC}"/>
              </a:ext>
            </a:extLst>
          </p:cNvPr>
          <p:cNvCxnSpPr/>
          <p:nvPr/>
        </p:nvCxnSpPr>
        <p:spPr>
          <a:xfrm flipH="1" flipV="1">
            <a:off x="7077031" y="1104594"/>
            <a:ext cx="1280160" cy="960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FEE364-597B-4815-9802-913D08014A00}"/>
              </a:ext>
            </a:extLst>
          </p:cNvPr>
          <p:cNvCxnSpPr/>
          <p:nvPr/>
        </p:nvCxnSpPr>
        <p:spPr>
          <a:xfrm flipH="1" flipV="1">
            <a:off x="6612669" y="1399561"/>
            <a:ext cx="822960" cy="64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FB96D9-A4FA-4875-81A4-FB7036102997}"/>
              </a:ext>
            </a:extLst>
          </p:cNvPr>
          <p:cNvCxnSpPr/>
          <p:nvPr/>
        </p:nvCxnSpPr>
        <p:spPr>
          <a:xfrm flipH="1" flipV="1">
            <a:off x="6134226" y="1740064"/>
            <a:ext cx="411480" cy="32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FDE34C-933B-46C7-A9DE-9C666DFCD368}"/>
              </a:ext>
            </a:extLst>
          </p:cNvPr>
          <p:cNvCxnSpPr/>
          <p:nvPr/>
        </p:nvCxnSpPr>
        <p:spPr>
          <a:xfrm flipV="1">
            <a:off x="8343468" y="1689918"/>
            <a:ext cx="502920" cy="365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onut 32">
            <a:extLst>
              <a:ext uri="{FF2B5EF4-FFF2-40B4-BE49-F238E27FC236}">
                <a16:creationId xmlns:a16="http://schemas.microsoft.com/office/drawing/2014/main" id="{A7B83AFF-6A28-43AB-861C-190939676DD3}"/>
              </a:ext>
            </a:extLst>
          </p:cNvPr>
          <p:cNvSpPr/>
          <p:nvPr/>
        </p:nvSpPr>
        <p:spPr>
          <a:xfrm>
            <a:off x="6457405" y="1586854"/>
            <a:ext cx="247650" cy="238125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22DBE2D-EA5D-4E23-842A-F026467D1CB9}"/>
              </a:ext>
            </a:extLst>
          </p:cNvPr>
          <p:cNvSpPr/>
          <p:nvPr/>
        </p:nvSpPr>
        <p:spPr>
          <a:xfrm>
            <a:off x="7454487" y="1674364"/>
            <a:ext cx="242344" cy="193116"/>
          </a:xfrm>
          <a:prstGeom prst="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E1C410A-EB59-4434-8A32-35095C19E80C}"/>
              </a:ext>
            </a:extLst>
          </p:cNvPr>
          <p:cNvSpPr/>
          <p:nvPr/>
        </p:nvSpPr>
        <p:spPr>
          <a:xfrm>
            <a:off x="6864866" y="1262203"/>
            <a:ext cx="260171" cy="208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&quot;No&quot; Symbol 35">
            <a:extLst>
              <a:ext uri="{FF2B5EF4-FFF2-40B4-BE49-F238E27FC236}">
                <a16:creationId xmlns:a16="http://schemas.microsoft.com/office/drawing/2014/main" id="{5B04DB68-31F2-4C98-B084-C22F74B10C37}"/>
              </a:ext>
            </a:extLst>
          </p:cNvPr>
          <p:cNvSpPr/>
          <p:nvPr/>
        </p:nvSpPr>
        <p:spPr>
          <a:xfrm>
            <a:off x="7821976" y="1279157"/>
            <a:ext cx="225425" cy="237490"/>
          </a:xfrm>
          <a:prstGeom prst="noSmoking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&quot;No&quot; Symbol 36">
            <a:extLst>
              <a:ext uri="{FF2B5EF4-FFF2-40B4-BE49-F238E27FC236}">
                <a16:creationId xmlns:a16="http://schemas.microsoft.com/office/drawing/2014/main" id="{03897329-7872-4C05-8E75-B2815D996977}"/>
              </a:ext>
            </a:extLst>
          </p:cNvPr>
          <p:cNvSpPr/>
          <p:nvPr/>
        </p:nvSpPr>
        <p:spPr>
          <a:xfrm>
            <a:off x="7387387" y="1001892"/>
            <a:ext cx="225425" cy="237490"/>
          </a:xfrm>
          <a:prstGeom prst="noSmoking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Flowchart: Merge 42">
            <a:extLst>
              <a:ext uri="{FF2B5EF4-FFF2-40B4-BE49-F238E27FC236}">
                <a16:creationId xmlns:a16="http://schemas.microsoft.com/office/drawing/2014/main" id="{FA4A5D73-6959-4E90-9258-61F90DEC680B}"/>
              </a:ext>
            </a:extLst>
          </p:cNvPr>
          <p:cNvSpPr/>
          <p:nvPr/>
        </p:nvSpPr>
        <p:spPr>
          <a:xfrm>
            <a:off x="8253783" y="1637529"/>
            <a:ext cx="227965" cy="20129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D27C-85DF-4B0A-9E8B-FC046E6E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Defuzzification (method of centroid)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8807-FBA5-4324-96A3-47937CAB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6F25DA-E1B4-4AF5-AA7B-FEACE0E3E032}"/>
              </a:ext>
            </a:extLst>
          </p:cNvPr>
          <p:cNvSpPr txBox="1">
            <a:spLocks/>
          </p:cNvSpPr>
          <p:nvPr/>
        </p:nvSpPr>
        <p:spPr>
          <a:xfrm>
            <a:off x="1955926" y="1821571"/>
            <a:ext cx="8911687" cy="57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/>
              <a:t>Interrelationship of supplier profile and price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4BD0A4B-B191-4EAA-8EDC-DEFE4D44E04B}"/>
              </a:ext>
            </a:extLst>
          </p:cNvPr>
          <p:cNvSpPr/>
          <p:nvPr/>
        </p:nvSpPr>
        <p:spPr>
          <a:xfrm>
            <a:off x="1882560" y="3429000"/>
            <a:ext cx="1581150" cy="1390650"/>
          </a:xfrm>
          <a:prstGeom prst="triangle">
            <a:avLst/>
          </a:prstGeom>
          <a:solidFill>
            <a:srgbClr val="00B0F0"/>
          </a:solidFill>
          <a:ln w="12700" cap="flat" cmpd="sng" algn="ctr">
            <a:solidFill>
              <a:srgbClr val="5B9BD5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 (1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741770-82D3-49AD-9B36-F195CD978EBC}"/>
              </a:ext>
            </a:extLst>
          </p:cNvPr>
          <p:cNvCxnSpPr/>
          <p:nvPr/>
        </p:nvCxnSpPr>
        <p:spPr>
          <a:xfrm flipV="1">
            <a:off x="2746800" y="2885440"/>
            <a:ext cx="0" cy="192024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06406D3-271C-4AA1-9E77-1ED1240A77BC}"/>
              </a:ext>
            </a:extLst>
          </p:cNvPr>
          <p:cNvSpPr/>
          <p:nvPr/>
        </p:nvSpPr>
        <p:spPr>
          <a:xfrm>
            <a:off x="2765850" y="3429000"/>
            <a:ext cx="1581150" cy="1390650"/>
          </a:xfrm>
          <a:prstGeom prst="triangle">
            <a:avLst/>
          </a:prstGeom>
          <a:solidFill>
            <a:srgbClr val="00206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 (3)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35DD32C-BB91-4828-839F-68511C196559}"/>
              </a:ext>
            </a:extLst>
          </p:cNvPr>
          <p:cNvSpPr/>
          <p:nvPr/>
        </p:nvSpPr>
        <p:spPr>
          <a:xfrm>
            <a:off x="3700053" y="3429000"/>
            <a:ext cx="1581150" cy="1390650"/>
          </a:xfrm>
          <a:prstGeom prst="triangle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PM (2)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2F062-C5FB-4BBD-B8C9-FA01A0F0DF47}"/>
              </a:ext>
            </a:extLst>
          </p:cNvPr>
          <p:cNvCxnSpPr/>
          <p:nvPr/>
        </p:nvCxnSpPr>
        <p:spPr>
          <a:xfrm>
            <a:off x="2746800" y="4806315"/>
            <a:ext cx="310515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8284FE-8472-4690-A147-14333414F4A6}"/>
              </a:ext>
            </a:extLst>
          </p:cNvPr>
          <p:cNvSpPr/>
          <p:nvPr/>
        </p:nvSpPr>
        <p:spPr>
          <a:xfrm>
            <a:off x="7083000" y="3413760"/>
            <a:ext cx="1581150" cy="1390650"/>
          </a:xfrm>
          <a:prstGeom prst="triangl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8D19D6-BC18-4F1F-B661-13876E76BFC8}"/>
              </a:ext>
            </a:extLst>
          </p:cNvPr>
          <p:cNvSpPr/>
          <p:nvPr/>
        </p:nvSpPr>
        <p:spPr>
          <a:xfrm>
            <a:off x="7864050" y="3415030"/>
            <a:ext cx="1581150" cy="1390650"/>
          </a:xfrm>
          <a:prstGeom prst="triangl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39AC0BB-8E90-4407-BB08-68230C2FB505}"/>
              </a:ext>
            </a:extLst>
          </p:cNvPr>
          <p:cNvSpPr/>
          <p:nvPr/>
        </p:nvSpPr>
        <p:spPr>
          <a:xfrm>
            <a:off x="8673675" y="3415030"/>
            <a:ext cx="1581150" cy="1390650"/>
          </a:xfrm>
          <a:prstGeom prst="triangle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A1D5C-08C7-406C-8D4E-BC74C2A5FF04}"/>
              </a:ext>
            </a:extLst>
          </p:cNvPr>
          <p:cNvCxnSpPr/>
          <p:nvPr/>
        </p:nvCxnSpPr>
        <p:spPr>
          <a:xfrm>
            <a:off x="7854525" y="4800600"/>
            <a:ext cx="310515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5A682B-FB85-4772-85DB-B4D6CC320ACC}"/>
              </a:ext>
            </a:extLst>
          </p:cNvPr>
          <p:cNvCxnSpPr/>
          <p:nvPr/>
        </p:nvCxnSpPr>
        <p:spPr>
          <a:xfrm>
            <a:off x="8730825" y="3117215"/>
            <a:ext cx="9525" cy="196215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09DD9F-E7CA-449D-B6DB-0998D75DC991}"/>
              </a:ext>
            </a:extLst>
          </p:cNvPr>
          <p:cNvCxnSpPr/>
          <p:nvPr/>
        </p:nvCxnSpPr>
        <p:spPr>
          <a:xfrm flipV="1">
            <a:off x="7864050" y="2880360"/>
            <a:ext cx="0" cy="192024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Text Box 2">
            <a:extLst>
              <a:ext uri="{FF2B5EF4-FFF2-40B4-BE49-F238E27FC236}">
                <a16:creationId xmlns:a16="http://schemas.microsoft.com/office/drawing/2014/main" id="{111139E2-7AD6-48B0-9870-49BFAEB4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1686" y="4098290"/>
            <a:ext cx="162904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Centroid=0.2857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6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15E415-945D-4C4D-86A5-8F930051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D91A2B-5208-4462-8AA0-C845F3F0F1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Initial concept state vector: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A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0.2818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0.2231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0.2179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0.2773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D91A2B-5208-4462-8AA0-C845F3F0F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70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3475CC5-8CDC-4964-B9A8-51E673E7F0C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Initial weight matrix: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</a:t>
                </a:r>
                <a:r>
                  <a:rPr lang="en-US" baseline="-25000" dirty="0"/>
                  <a:t>0</a:t>
                </a:r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0.7019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0.3365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0.5357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0.4135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0.2857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0.4519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−0.2143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0.3214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−0.2857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−0.375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3475CC5-8CDC-4964-B9A8-51E673E7F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70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26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A42C69-463F-4D95-90D6-D21F96CD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Cognitive 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0AAEE-4DC1-44C8-A210-BE0C1F9E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C3DB79D-8438-4177-AF6A-7C4C20A0E907}"/>
              </a:ext>
            </a:extLst>
          </p:cNvPr>
          <p:cNvSpPr/>
          <p:nvPr/>
        </p:nvSpPr>
        <p:spPr>
          <a:xfrm>
            <a:off x="3741078" y="1942254"/>
            <a:ext cx="771525" cy="819150"/>
          </a:xfrm>
          <a:prstGeom prst="ellipse">
            <a:avLst/>
          </a:prstGeom>
          <a:solidFill>
            <a:srgbClr val="002060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16DED87-B745-426A-8402-13378909668C}"/>
              </a:ext>
            </a:extLst>
          </p:cNvPr>
          <p:cNvSpPr/>
          <p:nvPr/>
        </p:nvSpPr>
        <p:spPr>
          <a:xfrm>
            <a:off x="7322478" y="4835314"/>
            <a:ext cx="942975" cy="876300"/>
          </a:xfrm>
          <a:prstGeom prst="ellipse">
            <a:avLst/>
          </a:prstGeom>
          <a:solidFill>
            <a:srgbClr val="002060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 Profile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4BE71FC-2FBF-4EF2-B0D7-48BC27D6070C}"/>
              </a:ext>
            </a:extLst>
          </p:cNvPr>
          <p:cNvSpPr/>
          <p:nvPr/>
        </p:nvSpPr>
        <p:spPr>
          <a:xfrm>
            <a:off x="4083978" y="5049944"/>
            <a:ext cx="876300" cy="819150"/>
          </a:xfrm>
          <a:prstGeom prst="ellipse">
            <a:avLst/>
          </a:prstGeom>
          <a:solidFill>
            <a:srgbClr val="002060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C3AFC0F-0D04-4B2E-9FC5-562A4FF816F4}"/>
              </a:ext>
            </a:extLst>
          </p:cNvPr>
          <p:cNvSpPr/>
          <p:nvPr/>
        </p:nvSpPr>
        <p:spPr>
          <a:xfrm>
            <a:off x="7389153" y="1928663"/>
            <a:ext cx="971550" cy="904875"/>
          </a:xfrm>
          <a:prstGeom prst="ellipse">
            <a:avLst/>
          </a:prstGeom>
          <a:solidFill>
            <a:srgbClr val="002060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time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9C3B46-0788-426E-9C4C-501C1C8F2770}"/>
              </a:ext>
            </a:extLst>
          </p:cNvPr>
          <p:cNvSpPr/>
          <p:nvPr/>
        </p:nvSpPr>
        <p:spPr>
          <a:xfrm>
            <a:off x="5569878" y="2394374"/>
            <a:ext cx="1114425" cy="1038225"/>
          </a:xfrm>
          <a:prstGeom prst="ellipse">
            <a:avLst/>
          </a:prstGeom>
          <a:solidFill>
            <a:srgbClr val="0070C0"/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 evaluation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0129B90-D566-4B94-A547-06D602C19EB9}"/>
              </a:ext>
            </a:extLst>
          </p:cNvPr>
          <p:cNvCxnSpPr/>
          <p:nvPr/>
        </p:nvCxnSpPr>
        <p:spPr>
          <a:xfrm>
            <a:off x="4544353" y="2275754"/>
            <a:ext cx="1097280" cy="409575"/>
          </a:xfrm>
          <a:prstGeom prst="straightConnector1">
            <a:avLst/>
          </a:prstGeom>
          <a:noFill/>
          <a:ln w="1905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99AA57D-F29E-4A52-B98B-3B22BAC2BCC8}"/>
              </a:ext>
            </a:extLst>
          </p:cNvPr>
          <p:cNvCxnSpPr/>
          <p:nvPr/>
        </p:nvCxnSpPr>
        <p:spPr>
          <a:xfrm>
            <a:off x="4076993" y="2857924"/>
            <a:ext cx="247650" cy="210312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F842802-F129-4222-A331-3949F74429BB}"/>
              </a:ext>
            </a:extLst>
          </p:cNvPr>
          <p:cNvCxnSpPr/>
          <p:nvPr/>
        </p:nvCxnSpPr>
        <p:spPr>
          <a:xfrm flipH="1">
            <a:off x="7674546" y="2843954"/>
            <a:ext cx="9525" cy="192024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D9B49E9-F52C-4ED3-A6B2-DC57D132D4EC}"/>
              </a:ext>
            </a:extLst>
          </p:cNvPr>
          <p:cNvCxnSpPr/>
          <p:nvPr/>
        </p:nvCxnSpPr>
        <p:spPr>
          <a:xfrm flipV="1">
            <a:off x="7874928" y="2856318"/>
            <a:ext cx="28575" cy="192024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1782305-81DD-4C37-A5F3-3D22C893275C}"/>
              </a:ext>
            </a:extLst>
          </p:cNvPr>
          <p:cNvCxnSpPr/>
          <p:nvPr/>
        </p:nvCxnSpPr>
        <p:spPr>
          <a:xfrm flipH="1" flipV="1">
            <a:off x="4350678" y="2802044"/>
            <a:ext cx="228600" cy="210312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8F5F43-9F50-403A-B812-2358931C7FEA}"/>
              </a:ext>
            </a:extLst>
          </p:cNvPr>
          <p:cNvCxnSpPr/>
          <p:nvPr/>
        </p:nvCxnSpPr>
        <p:spPr>
          <a:xfrm flipV="1">
            <a:off x="5092993" y="5355379"/>
            <a:ext cx="2143125" cy="28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11A90B-E85C-4185-9892-F62AC5D4FD05}"/>
              </a:ext>
            </a:extLst>
          </p:cNvPr>
          <p:cNvCxnSpPr/>
          <p:nvPr/>
        </p:nvCxnSpPr>
        <p:spPr>
          <a:xfrm flipH="1">
            <a:off x="5103153" y="5574454"/>
            <a:ext cx="2152650" cy="28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E38BB31-F68E-4AD2-9453-42E565676213}"/>
              </a:ext>
            </a:extLst>
          </p:cNvPr>
          <p:cNvCxnSpPr/>
          <p:nvPr/>
        </p:nvCxnSpPr>
        <p:spPr>
          <a:xfrm flipH="1">
            <a:off x="4496093" y="2144184"/>
            <a:ext cx="2926080" cy="952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2" name="Text Box 2">
            <a:extLst>
              <a:ext uri="{FF2B5EF4-FFF2-40B4-BE49-F238E27FC236}">
                <a16:creationId xmlns:a16="http://schemas.microsoft.com/office/drawing/2014/main" id="{0676B4A1-75C0-4FF4-B125-3065A5758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118" y="2023535"/>
            <a:ext cx="698788" cy="2247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-0.3214</a:t>
            </a:r>
          </a:p>
        </p:txBody>
      </p:sp>
      <p:sp>
        <p:nvSpPr>
          <p:cNvPr id="103" name="Text Box 2">
            <a:extLst>
              <a:ext uri="{FF2B5EF4-FFF2-40B4-BE49-F238E27FC236}">
                <a16:creationId xmlns:a16="http://schemas.microsoft.com/office/drawing/2014/main" id="{7681C994-953D-4581-8A34-875743A7C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002" y="5460155"/>
            <a:ext cx="643329" cy="2247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0.4519</a:t>
            </a:r>
          </a:p>
        </p:txBody>
      </p:sp>
      <p:sp>
        <p:nvSpPr>
          <p:cNvPr id="104" name="Text Box 2">
            <a:extLst>
              <a:ext uri="{FF2B5EF4-FFF2-40B4-BE49-F238E27FC236}">
                <a16:creationId xmlns:a16="http://schemas.microsoft.com/office/drawing/2014/main" id="{BEEBA843-77D0-4CFC-902B-1036E4419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478" y="5231555"/>
            <a:ext cx="632237" cy="2247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0.4135</a:t>
            </a:r>
          </a:p>
        </p:txBody>
      </p:sp>
      <p:sp>
        <p:nvSpPr>
          <p:cNvPr id="105" name="Text Box 2">
            <a:extLst>
              <a:ext uri="{FF2B5EF4-FFF2-40B4-BE49-F238E27FC236}">
                <a16:creationId xmlns:a16="http://schemas.microsoft.com/office/drawing/2014/main" id="{EB45068A-A753-4DDB-B333-3D87BBEF5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453" y="3574656"/>
            <a:ext cx="388216" cy="4987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vert270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-0.375</a:t>
            </a:r>
          </a:p>
        </p:txBody>
      </p:sp>
      <p:sp>
        <p:nvSpPr>
          <p:cNvPr id="106" name="Text Box 2">
            <a:extLst>
              <a:ext uri="{FF2B5EF4-FFF2-40B4-BE49-F238E27FC236}">
                <a16:creationId xmlns:a16="http://schemas.microsoft.com/office/drawing/2014/main" id="{FA7FA869-D186-4FCC-8903-E3B21B34E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053" y="3501767"/>
            <a:ext cx="388216" cy="5459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vert270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-0.2143</a:t>
            </a:r>
          </a:p>
        </p:txBody>
      </p:sp>
      <p:sp>
        <p:nvSpPr>
          <p:cNvPr id="107" name="Text Box 2">
            <a:extLst>
              <a:ext uri="{FF2B5EF4-FFF2-40B4-BE49-F238E27FC236}">
                <a16:creationId xmlns:a16="http://schemas.microsoft.com/office/drawing/2014/main" id="{169E2BCA-BEFB-4CDB-80A6-DC9CDEFD0111}"/>
              </a:ext>
            </a:extLst>
          </p:cNvPr>
          <p:cNvSpPr txBox="1">
            <a:spLocks noChangeArrowheads="1"/>
          </p:cNvSpPr>
          <p:nvPr/>
        </p:nvSpPr>
        <p:spPr bwMode="auto">
          <a:xfrm rot="21360000">
            <a:off x="4044386" y="3575998"/>
            <a:ext cx="393392" cy="533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vert270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0.7019</a:t>
            </a:r>
          </a:p>
        </p:txBody>
      </p:sp>
      <p:sp>
        <p:nvSpPr>
          <p:cNvPr id="108" name="Text Box 2">
            <a:extLst>
              <a:ext uri="{FF2B5EF4-FFF2-40B4-BE49-F238E27FC236}">
                <a16:creationId xmlns:a16="http://schemas.microsoft.com/office/drawing/2014/main" id="{DE7169D9-6C9F-4ECA-AE9D-3EF5747FFFE3}"/>
              </a:ext>
            </a:extLst>
          </p:cNvPr>
          <p:cNvSpPr txBox="1">
            <a:spLocks noChangeArrowheads="1"/>
          </p:cNvSpPr>
          <p:nvPr/>
        </p:nvSpPr>
        <p:spPr bwMode="auto">
          <a:xfrm rot="21360000">
            <a:off x="4315644" y="3587708"/>
            <a:ext cx="393392" cy="5486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vert270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0.5357</a:t>
            </a:r>
          </a:p>
        </p:txBody>
      </p:sp>
      <p:sp>
        <p:nvSpPr>
          <p:cNvPr id="109" name="Text Box 2">
            <a:extLst>
              <a:ext uri="{FF2B5EF4-FFF2-40B4-BE49-F238E27FC236}">
                <a16:creationId xmlns:a16="http://schemas.microsoft.com/office/drawing/2014/main" id="{58FF55E4-F6BD-487A-B348-26A19A286F57}"/>
              </a:ext>
            </a:extLst>
          </p:cNvPr>
          <p:cNvSpPr txBox="1">
            <a:spLocks noChangeArrowheads="1"/>
          </p:cNvSpPr>
          <p:nvPr/>
        </p:nvSpPr>
        <p:spPr bwMode="auto">
          <a:xfrm rot="660000">
            <a:off x="4834610" y="2327736"/>
            <a:ext cx="569649" cy="2575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0.2818</a:t>
            </a:r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3C879B1F-EF0D-4FA8-912F-A412CED7B562}"/>
              </a:ext>
            </a:extLst>
          </p:cNvPr>
          <p:cNvSpPr/>
          <p:nvPr/>
        </p:nvSpPr>
        <p:spPr>
          <a:xfrm rot="2700000">
            <a:off x="5238783" y="3601460"/>
            <a:ext cx="246380" cy="228600"/>
          </a:xfrm>
          <a:prstGeom prst="arc">
            <a:avLst>
              <a:gd name="adj1" fmla="val 10956153"/>
              <a:gd name="adj2" fmla="val 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B4FCA735-F2BE-4483-B345-2AB7001E8D0A}"/>
              </a:ext>
            </a:extLst>
          </p:cNvPr>
          <p:cNvSpPr/>
          <p:nvPr/>
        </p:nvSpPr>
        <p:spPr>
          <a:xfrm rot="3900000">
            <a:off x="6623978" y="3560234"/>
            <a:ext cx="246380" cy="228600"/>
          </a:xfrm>
          <a:prstGeom prst="arc">
            <a:avLst>
              <a:gd name="adj1" fmla="val 10956153"/>
              <a:gd name="adj2" fmla="val 0"/>
            </a:avLst>
          </a:prstGeom>
          <a:noFill/>
          <a:ln w="635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49C363-2B23-4C07-B498-1B98717C56FB}"/>
              </a:ext>
            </a:extLst>
          </p:cNvPr>
          <p:cNvCxnSpPr/>
          <p:nvPr/>
        </p:nvCxnSpPr>
        <p:spPr>
          <a:xfrm rot="20760000">
            <a:off x="4503206" y="2706791"/>
            <a:ext cx="676275" cy="10058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3" name="Arc 112">
            <a:extLst>
              <a:ext uri="{FF2B5EF4-FFF2-40B4-BE49-F238E27FC236}">
                <a16:creationId xmlns:a16="http://schemas.microsoft.com/office/drawing/2014/main" id="{404C51B6-453D-4D9C-B256-16325D6D73CB}"/>
              </a:ext>
            </a:extLst>
          </p:cNvPr>
          <p:cNvSpPr/>
          <p:nvPr/>
        </p:nvSpPr>
        <p:spPr>
          <a:xfrm rot="2700000">
            <a:off x="5387633" y="3385609"/>
            <a:ext cx="246380" cy="228600"/>
          </a:xfrm>
          <a:prstGeom prst="arc">
            <a:avLst>
              <a:gd name="adj1" fmla="val 10956153"/>
              <a:gd name="adj2" fmla="val 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A708811-04F2-4932-A6C8-D1017B181FBB}"/>
              </a:ext>
            </a:extLst>
          </p:cNvPr>
          <p:cNvCxnSpPr/>
          <p:nvPr/>
        </p:nvCxnSpPr>
        <p:spPr>
          <a:xfrm rot="20760000" flipH="1" flipV="1">
            <a:off x="4647759" y="2597002"/>
            <a:ext cx="685800" cy="9144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850B5FA-E71B-4647-9AC6-97C64E267414}"/>
              </a:ext>
            </a:extLst>
          </p:cNvPr>
          <p:cNvCxnSpPr/>
          <p:nvPr/>
        </p:nvCxnSpPr>
        <p:spPr>
          <a:xfrm>
            <a:off x="6798603" y="3770419"/>
            <a:ext cx="628650" cy="1190625"/>
          </a:xfrm>
          <a:prstGeom prst="line">
            <a:avLst/>
          </a:prstGeom>
          <a:noFill/>
          <a:ln w="1905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16" name="Text Box 2">
            <a:extLst>
              <a:ext uri="{FF2B5EF4-FFF2-40B4-BE49-F238E27FC236}">
                <a16:creationId xmlns:a16="http://schemas.microsoft.com/office/drawing/2014/main" id="{35FA8F84-CDB2-4EEF-AC95-58BC1D3A9CF7}"/>
              </a:ext>
            </a:extLst>
          </p:cNvPr>
          <p:cNvSpPr txBox="1">
            <a:spLocks noChangeArrowheads="1"/>
          </p:cNvSpPr>
          <p:nvPr/>
        </p:nvSpPr>
        <p:spPr bwMode="auto">
          <a:xfrm rot="3900000">
            <a:off x="6780188" y="4199044"/>
            <a:ext cx="561975" cy="2559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0.2179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EB0466B-80EA-4DB1-9F28-50FE9B350173}"/>
              </a:ext>
            </a:extLst>
          </p:cNvPr>
          <p:cNvCxnSpPr/>
          <p:nvPr/>
        </p:nvCxnSpPr>
        <p:spPr>
          <a:xfrm flipH="1" flipV="1">
            <a:off x="6580659" y="3284677"/>
            <a:ext cx="132715" cy="266700"/>
          </a:xfrm>
          <a:prstGeom prst="straightConnector1">
            <a:avLst/>
          </a:prstGeom>
          <a:noFill/>
          <a:ln w="1905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46CC485-B1E5-432D-8FA6-7442657CEC88}"/>
              </a:ext>
            </a:extLst>
          </p:cNvPr>
          <p:cNvCxnSpPr/>
          <p:nvPr/>
        </p:nvCxnSpPr>
        <p:spPr>
          <a:xfrm>
            <a:off x="5607343" y="3588174"/>
            <a:ext cx="1758315" cy="140652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4A79BB3-764C-491B-A380-F1F3382B2AF8}"/>
              </a:ext>
            </a:extLst>
          </p:cNvPr>
          <p:cNvCxnSpPr/>
          <p:nvPr/>
        </p:nvCxnSpPr>
        <p:spPr>
          <a:xfrm>
            <a:off x="5441608" y="3804074"/>
            <a:ext cx="1758315" cy="140652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0" name="Text Box 2">
            <a:extLst>
              <a:ext uri="{FF2B5EF4-FFF2-40B4-BE49-F238E27FC236}">
                <a16:creationId xmlns:a16="http://schemas.microsoft.com/office/drawing/2014/main" id="{A9C3B887-C6E1-46D7-B808-1387AEADA912}"/>
              </a:ext>
            </a:extLst>
          </p:cNvPr>
          <p:cNvSpPr txBox="1">
            <a:spLocks noChangeArrowheads="1"/>
          </p:cNvSpPr>
          <p:nvPr/>
        </p:nvSpPr>
        <p:spPr bwMode="auto">
          <a:xfrm rot="2400000">
            <a:off x="6521743" y="4452409"/>
            <a:ext cx="556895" cy="2559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0.2857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 Box 2">
            <a:extLst>
              <a:ext uri="{FF2B5EF4-FFF2-40B4-BE49-F238E27FC236}">
                <a16:creationId xmlns:a16="http://schemas.microsoft.com/office/drawing/2014/main" id="{F1714694-734E-41FA-925C-E3E080D9E4BE}"/>
              </a:ext>
            </a:extLst>
          </p:cNvPr>
          <p:cNvSpPr txBox="1">
            <a:spLocks noChangeArrowheads="1"/>
          </p:cNvSpPr>
          <p:nvPr/>
        </p:nvSpPr>
        <p:spPr bwMode="auto">
          <a:xfrm rot="2400000">
            <a:off x="6312828" y="4668944"/>
            <a:ext cx="556895" cy="2559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0.3365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3366FEC2-350C-427C-B18D-F75A5C13C820}"/>
              </a:ext>
            </a:extLst>
          </p:cNvPr>
          <p:cNvSpPr/>
          <p:nvPr/>
        </p:nvSpPr>
        <p:spPr>
          <a:xfrm rot="18960000">
            <a:off x="5959768" y="4204759"/>
            <a:ext cx="246380" cy="228600"/>
          </a:xfrm>
          <a:prstGeom prst="arc">
            <a:avLst>
              <a:gd name="adj1" fmla="val 10956153"/>
              <a:gd name="adj2" fmla="val 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0A5F292C-6D35-4415-87E7-1E0113C568BF}"/>
              </a:ext>
            </a:extLst>
          </p:cNvPr>
          <p:cNvSpPr/>
          <p:nvPr/>
        </p:nvSpPr>
        <p:spPr>
          <a:xfrm rot="18960000">
            <a:off x="6131853" y="4028864"/>
            <a:ext cx="246380" cy="228600"/>
          </a:xfrm>
          <a:prstGeom prst="arc">
            <a:avLst>
              <a:gd name="adj1" fmla="val 10956153"/>
              <a:gd name="adj2" fmla="val 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5BF1A9F-AAB1-4C46-8A0C-090B715C2D70}"/>
              </a:ext>
            </a:extLst>
          </p:cNvPr>
          <p:cNvCxnSpPr/>
          <p:nvPr/>
        </p:nvCxnSpPr>
        <p:spPr>
          <a:xfrm flipH="1">
            <a:off x="6321083" y="2784899"/>
            <a:ext cx="1209675" cy="12668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5FEEBA1-6407-4DF2-A653-95C253EBA530}"/>
              </a:ext>
            </a:extLst>
          </p:cNvPr>
          <p:cNvCxnSpPr/>
          <p:nvPr/>
        </p:nvCxnSpPr>
        <p:spPr>
          <a:xfrm flipH="1">
            <a:off x="5036478" y="4393989"/>
            <a:ext cx="952500" cy="92392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6" name="Text Box 2">
            <a:extLst>
              <a:ext uri="{FF2B5EF4-FFF2-40B4-BE49-F238E27FC236}">
                <a16:creationId xmlns:a16="http://schemas.microsoft.com/office/drawing/2014/main" id="{F750073E-0F01-4C66-B012-5DCA95287B3E}"/>
              </a:ext>
            </a:extLst>
          </p:cNvPr>
          <p:cNvSpPr txBox="1">
            <a:spLocks noChangeArrowheads="1"/>
          </p:cNvSpPr>
          <p:nvPr/>
        </p:nvSpPr>
        <p:spPr bwMode="auto">
          <a:xfrm rot="18960000">
            <a:off x="5209929" y="4696193"/>
            <a:ext cx="734282" cy="2397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-0.2857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182D86-5DC1-4776-9C19-18D6A974CD6E}"/>
              </a:ext>
            </a:extLst>
          </p:cNvPr>
          <p:cNvCxnSpPr/>
          <p:nvPr/>
        </p:nvCxnSpPr>
        <p:spPr>
          <a:xfrm flipV="1">
            <a:off x="4833305" y="3250767"/>
            <a:ext cx="771525" cy="1828800"/>
          </a:xfrm>
          <a:prstGeom prst="straightConnector1">
            <a:avLst/>
          </a:prstGeom>
          <a:noFill/>
          <a:ln w="1905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28" name="Text Box 2">
            <a:extLst>
              <a:ext uri="{FF2B5EF4-FFF2-40B4-BE49-F238E27FC236}">
                <a16:creationId xmlns:a16="http://schemas.microsoft.com/office/drawing/2014/main" id="{D296EBDA-B4F1-4569-A9A5-7EB25DBDECE5}"/>
              </a:ext>
            </a:extLst>
          </p:cNvPr>
          <p:cNvSpPr txBox="1">
            <a:spLocks noChangeArrowheads="1"/>
          </p:cNvSpPr>
          <p:nvPr/>
        </p:nvSpPr>
        <p:spPr bwMode="auto">
          <a:xfrm rot="17760000">
            <a:off x="4837785" y="4227535"/>
            <a:ext cx="649244" cy="2236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0.2231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1884110-E5FD-4A0A-B7AB-64BBE29943A0}"/>
              </a:ext>
            </a:extLst>
          </p:cNvPr>
          <p:cNvCxnSpPr/>
          <p:nvPr/>
        </p:nvCxnSpPr>
        <p:spPr>
          <a:xfrm flipH="1">
            <a:off x="6634138" y="2447381"/>
            <a:ext cx="731520" cy="731520"/>
          </a:xfrm>
          <a:prstGeom prst="straightConnector1">
            <a:avLst/>
          </a:prstGeom>
          <a:noFill/>
          <a:ln w="1905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Text Box 2">
            <a:extLst>
              <a:ext uri="{FF2B5EF4-FFF2-40B4-BE49-F238E27FC236}">
                <a16:creationId xmlns:a16="http://schemas.microsoft.com/office/drawing/2014/main" id="{EB8D6F97-0040-4AB4-B61A-DEF5335B6EB1}"/>
              </a:ext>
            </a:extLst>
          </p:cNvPr>
          <p:cNvSpPr txBox="1">
            <a:spLocks noChangeArrowheads="1"/>
          </p:cNvSpPr>
          <p:nvPr/>
        </p:nvSpPr>
        <p:spPr bwMode="auto">
          <a:xfrm rot="19260000">
            <a:off x="6779659" y="2624208"/>
            <a:ext cx="638892" cy="2236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0.2773</a:t>
            </a:r>
          </a:p>
        </p:txBody>
      </p:sp>
    </p:spTree>
    <p:extLst>
      <p:ext uri="{BB962C8B-B14F-4D97-AF65-F5344CB8AC3E}">
        <p14:creationId xmlns:p14="http://schemas.microsoft.com/office/powerpoint/2010/main" val="394989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2A41-8809-493E-9C01-345E43B6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Hebbian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08C1241F-58CA-4808-8A72-72EFDFB8FF6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3887619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08C1241F-58CA-4808-8A72-72EFDFB8FF6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3887619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661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CDCA2B-E341-43C7-957E-50591BEC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Reaching Steady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4C0698-0A8E-4DDF-A0E6-7E21915AED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A</a:t>
                </a:r>
              </a:p>
              <a:p>
                <a:pPr marL="0" indent="0">
                  <a:buNone/>
                </a:pPr>
                <a:endParaRPr lang="en-US" baseline="-25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0.7061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0.7030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0.6906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0.6266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4C0698-0A8E-4DDF-A0E6-7E21915AE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881C453-2317-455D-87F0-030CA6ECF35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W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0.1546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0.0846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0.1232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0.0991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0.0753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0.1067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−0.0279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0.0484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−0.0414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−0.0599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881C453-2317-455D-87F0-030CA6ECF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6093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705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Cambria Math</vt:lpstr>
      <vt:lpstr>Times New Roman</vt:lpstr>
      <vt:lpstr>Retrospect</vt:lpstr>
      <vt:lpstr>An Integrated QFD- Fuzzy Cognitive Map-MCGP-u Approach for Supplier Selection Problem</vt:lpstr>
      <vt:lpstr>Quality Function Deployment</vt:lpstr>
      <vt:lpstr>PowerPoint Presentation</vt:lpstr>
      <vt:lpstr>PowerPoint Presentation</vt:lpstr>
      <vt:lpstr>Defuzzification (method of centroid)</vt:lpstr>
      <vt:lpstr>Before iteration</vt:lpstr>
      <vt:lpstr>Fuzzy Cognitive Map</vt:lpstr>
      <vt:lpstr>Non-linear Hebbian Algorithm</vt:lpstr>
      <vt:lpstr>After Reaching Steady State</vt:lpstr>
      <vt:lpstr>Graph of Concept State Vector at each iteration</vt:lpstr>
      <vt:lpstr>MCGP-u Optimization Model </vt:lpstr>
      <vt:lpstr>Constraints</vt:lpstr>
      <vt:lpstr>Constraints</vt:lpstr>
      <vt:lpstr>Constraints</vt:lpstr>
      <vt:lpstr>Solution</vt:lpstr>
      <vt:lpstr>Solution</vt:lpstr>
      <vt:lpstr>Selecting Multiple Suppliers</vt:lpstr>
    </vt:vector>
  </TitlesOfParts>
  <Company>Nestle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Integrated QFD- Fuzzy Cognitive Map-MCGP-u Approach for Supplier Selection Problem</dc:title>
  <dc:creator>Rahman Mithila,Mayesha,BD-Dhaka,Manufacturing</dc:creator>
  <cp:lastModifiedBy>LENOVO</cp:lastModifiedBy>
  <cp:revision>20</cp:revision>
  <dcterms:created xsi:type="dcterms:W3CDTF">2022-11-22T01:56:16Z</dcterms:created>
  <dcterms:modified xsi:type="dcterms:W3CDTF">2022-11-22T14:59:02Z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2022-11-22T01:56:16Z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672afdd0-7592-4b94-b85f-1ab74726c09f</vt:lpwstr>
  </property>
  <property fmtid="{D5CDD505-2E9C-101B-9397-08002B2CF9AE}" pid="8" name="MSIP_Label_1ada0a2f-b917-4d51-b0d0-d418a10c8b23_ContentBits">
    <vt:lpwstr>0</vt:lpwstr>
  </property>
</Properties>
</file>