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596CC-DD4E-477A-A1EB-D5EA82968130}" v="8" dt="2024-05-01T02:26:59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6" autoAdjust="0"/>
    <p:restoredTop sz="94709"/>
  </p:normalViewPr>
  <p:slideViewPr>
    <p:cSldViewPr snapToGrid="0">
      <p:cViewPr varScale="1">
        <p:scale>
          <a:sx n="173" d="100"/>
          <a:sy n="173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8CF5-2F83-F80F-0F51-ACC81FF88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EFB06-F62A-CC63-5F6F-81AF32F4B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BD0E-8FE7-46D1-6A2C-D264D64B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561CD-6D06-3F16-CC0C-F88B785F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D54C-D2D2-C912-AB4C-0263AE26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0EEC-AA62-89CE-7D0F-1B842ADF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76492-147C-0322-A323-64E905FD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191E-FF2C-F58A-697E-8F3C738A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4975-B2D6-A81A-ACC4-D1137C23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6D4C-4F60-E324-FBEB-F031F519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FCD0D-F1EC-AF5E-2AF8-27E59E12F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BAD7-D852-D597-ED4C-688BB655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ECDE-DE58-28C2-511C-425D211B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BD6E-3639-E649-9256-75476512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24C3-03B2-02C4-A684-A1E72B0E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84D8-74FD-7E90-71E1-CDD72F97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246B-4E4A-B3CB-243C-7900A867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cs typeface="Cambay Devanagari" pitchFamily="2" charset="77"/>
              </a:defRPr>
            </a:lvl1pPr>
            <a:lvl2pPr>
              <a:defRPr>
                <a:latin typeface="Cambria" panose="02040503050406030204" pitchFamily="18" charset="0"/>
                <a:cs typeface="Cambay Devanagari" pitchFamily="2" charset="77"/>
              </a:defRPr>
            </a:lvl2pPr>
            <a:lvl3pPr>
              <a:defRPr>
                <a:latin typeface="Cambria" panose="02040503050406030204" pitchFamily="18" charset="0"/>
                <a:cs typeface="Cambay Devanagari" pitchFamily="2" charset="77"/>
              </a:defRPr>
            </a:lvl3pPr>
            <a:lvl4pPr>
              <a:defRPr>
                <a:latin typeface="Cambria" panose="02040503050406030204" pitchFamily="18" charset="0"/>
                <a:cs typeface="Cambay Devanagari" pitchFamily="2" charset="77"/>
              </a:defRPr>
            </a:lvl4pPr>
            <a:lvl5pPr>
              <a:defRPr>
                <a:latin typeface="Cambria" panose="02040503050406030204" pitchFamily="18" charset="0"/>
                <a:cs typeface="Cambay Devanagari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F749-A138-FBAE-40C9-4FBC24CC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7DC9-334B-C3F1-C43C-727C9EC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318D7-39B8-D669-B659-A9B16D19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692F-CF36-87C1-6C57-F7D14512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01A2-7389-EACC-44CF-6C52E7ED0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A3B5-0E85-8EE6-9462-8EA53BFD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1EF4-AB4D-B88B-5D7D-9863CAB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5F82-ED1F-914C-63DA-893B830D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8ECD-844C-6AF6-DBDB-69800434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4221-A728-E1FC-1B7C-EE298B116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22AD-E427-F756-1F5D-1721D970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32831-3CCD-8959-D147-0F614D93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C5B8-AB57-F84A-1DD1-CDCF143C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0252-D01F-06A3-031B-43EA0799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DC7C-09F5-93D7-F659-FEBAACBE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CFF26-1181-DCAF-5348-91A0E12D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2F80-D67D-08D9-1B40-79C796EAD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6659C-60F8-A2D9-9FFF-11957F60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5F771-4FB5-B8E9-ECFA-B8196F4C1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63E2C-A3BC-30B6-4A6C-C3574245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74758-DE05-D1A0-CD22-A1D5E06D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CB57E-3940-B5DF-0E62-F7FEFBCC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7ABE-A751-CD84-11EC-7966270F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A2F1E-5101-E8B7-8DF4-B1E86C55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3A1A5-8D6D-3661-690F-0D20A417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6923E-F070-9AD4-4017-863AE6C6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30B0D-D10B-FCE0-772C-5001721E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04AE7-55A0-ECFE-6C32-68E81293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48FA-C989-DEA6-5C99-B52029C3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FDB9-0F77-3DE1-32E0-8CD659C5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D6D2-3EB3-0E3D-C97A-40EF603A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F7F7E-E506-E0EA-823B-A606148B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81443-78A9-6B94-FE4B-4065FEB6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0CBB1-BA19-71A4-377E-AD19DDB3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8745-395A-B1E2-9EA6-70875DF4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046-4172-CAF5-B3F8-27626A8C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5F2FA-6EAA-EEA7-B714-AFFE25C49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8067A-152A-40F5-9DD9-C4642D66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47B2-02AA-8564-099A-AD3713EA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2524-30D4-D874-0C90-0885168C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E4D84-044F-2721-4BC0-0BB1BD0E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8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BF359-1C6B-F9AC-2F2F-7832C279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B8360-C7F3-5F51-1F1E-137B7FC1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4FAC-72A3-FAFD-1D03-F852EF047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038D0-4A11-4145-A141-BEFB1719004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2BE3-A066-8159-C57E-6C6D0D902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55FB-9B2A-8DC0-C416-834DA7A00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7CEA4-EF7C-4F45-82D1-AC45BA8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Cambay Devanagari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Cambay Devanagari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Cambay Devanagari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Cambay Devanagari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Cambay Devanagari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Cambay Devanagari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CADE-BEDF-139E-139A-F3D638A3D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9382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Developing a Robust EMG-Based Gesture Classification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739E-E089-7417-86E4-F40DCA89E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550" y="4438506"/>
            <a:ext cx="4523427" cy="1655762"/>
          </a:xfrm>
        </p:spPr>
        <p:txBody>
          <a:bodyPr>
            <a:normAutofit/>
          </a:bodyPr>
          <a:lstStyle/>
          <a:p>
            <a:r>
              <a:rPr lang="en-US" sz="1600" b="1" dirty="0"/>
              <a:t>Md Shahriar Kabir </a:t>
            </a:r>
          </a:p>
          <a:p>
            <a:r>
              <a:rPr lang="en-US" sz="1600" dirty="0"/>
              <a:t>Doctoral Instructional Assistant</a:t>
            </a:r>
            <a:br>
              <a:rPr lang="en-US" sz="1600" dirty="0"/>
            </a:br>
            <a:r>
              <a:rPr lang="en-US" sz="1600" dirty="0"/>
              <a:t>Dept. of Computer Science</a:t>
            </a:r>
          </a:p>
          <a:p>
            <a:r>
              <a:rPr lang="en-US" sz="1600" dirty="0"/>
              <a:t>Texas State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B5AA19-1F8C-50A0-BEDA-8BB5BCD9AF3A}"/>
              </a:ext>
            </a:extLst>
          </p:cNvPr>
          <p:cNvSpPr txBox="1">
            <a:spLocks/>
          </p:cNvSpPr>
          <p:nvPr/>
        </p:nvSpPr>
        <p:spPr>
          <a:xfrm>
            <a:off x="6316764" y="4438506"/>
            <a:ext cx="45234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ay Devanagari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ay Devanagari" pitchFamily="2" charset="7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ay Devanagari" pitchFamily="2" charset="7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ay Devanagari" pitchFamily="2" charset="7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ay Devanagari" pitchFamily="2" charset="7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/>
              <a:t>Mayesha</a:t>
            </a:r>
            <a:r>
              <a:rPr lang="en-US" sz="1600" b="1" dirty="0"/>
              <a:t> Maliha Rahman Mithila</a:t>
            </a:r>
          </a:p>
          <a:p>
            <a:r>
              <a:rPr lang="en-US" sz="1600" dirty="0"/>
              <a:t>Doctoral Instructional Assistant</a:t>
            </a:r>
            <a:br>
              <a:rPr lang="en-US" sz="1600" dirty="0"/>
            </a:br>
            <a:r>
              <a:rPr lang="en-US" sz="1600" dirty="0"/>
              <a:t>Dept. of Computer Science</a:t>
            </a:r>
          </a:p>
          <a:p>
            <a:r>
              <a:rPr lang="en-US" sz="1600" dirty="0"/>
              <a:t>Texas State University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640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4CE-6B91-920A-041A-3E1621AA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2C0C-2C57-C7E9-99A9-6122E7F4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Models evaluated using metrics like :</a:t>
            </a:r>
          </a:p>
          <a:p>
            <a:pPr lvl="1" algn="just"/>
            <a:r>
              <a:rPr lang="en-US" sz="2200" dirty="0">
                <a:solidFill>
                  <a:srgbClr val="0D0D0D"/>
                </a:solidFill>
                <a:ea typeface="Cambria" panose="02040503050406030204" pitchFamily="18" charset="0"/>
              </a:rPr>
              <a:t>A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ccuracy, </a:t>
            </a:r>
          </a:p>
          <a:p>
            <a:pPr lvl="1" algn="just"/>
            <a:r>
              <a:rPr lang="en-US" sz="22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Precision, </a:t>
            </a:r>
          </a:p>
          <a:p>
            <a:pPr lvl="1" algn="just"/>
            <a:r>
              <a:rPr lang="en-US" sz="2200" dirty="0">
                <a:solidFill>
                  <a:srgbClr val="0D0D0D"/>
                </a:solidFill>
                <a:ea typeface="Cambria" panose="02040503050406030204" pitchFamily="18" charset="0"/>
              </a:rPr>
              <a:t>R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ecall, and </a:t>
            </a:r>
          </a:p>
          <a:p>
            <a:pPr lvl="1" algn="just"/>
            <a:r>
              <a:rPr lang="en-US" sz="22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F-1 score,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D0D0D"/>
              </a:solidFill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 continuous monitoring and validation on unseen data to ensure robustness and generalizability.</a:t>
            </a:r>
          </a:p>
        </p:txBody>
      </p:sp>
    </p:spTree>
    <p:extLst>
      <p:ext uri="{BB962C8B-B14F-4D97-AF65-F5344CB8AC3E}">
        <p14:creationId xmlns:p14="http://schemas.microsoft.com/office/powerpoint/2010/main" val="162689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BB34-96AD-9A04-EB90-6789D2A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B4EA7-7EB4-15BE-946C-8399F22D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512" y="1425790"/>
            <a:ext cx="5391852" cy="4251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A8447-8A91-E1DA-393D-6A6B09D3051B}"/>
              </a:ext>
            </a:extLst>
          </p:cNvPr>
          <p:cNvSpPr txBox="1"/>
          <p:nvPr/>
        </p:nvSpPr>
        <p:spPr>
          <a:xfrm>
            <a:off x="3063875" y="5676900"/>
            <a:ext cx="666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Fig 5: Performance of different models on EMG gesture dataset</a:t>
            </a:r>
          </a:p>
        </p:txBody>
      </p:sp>
    </p:spTree>
    <p:extLst>
      <p:ext uri="{BB962C8B-B14F-4D97-AF65-F5344CB8AC3E}">
        <p14:creationId xmlns:p14="http://schemas.microsoft.com/office/powerpoint/2010/main" val="424073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B9DF-CF31-9687-8006-848CCE38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graph of a graph showing the results of a training&#10;&#10;Description automatically generated">
            <a:extLst>
              <a:ext uri="{FF2B5EF4-FFF2-40B4-BE49-F238E27FC236}">
                <a16:creationId xmlns:a16="http://schemas.microsoft.com/office/drawing/2014/main" id="{949D9D14-7895-4104-8693-47F00B621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98" y="1801874"/>
            <a:ext cx="6134449" cy="39586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FAFC1-5B3B-9C37-BC30-AC88CAA171ED}"/>
              </a:ext>
            </a:extLst>
          </p:cNvPr>
          <p:cNvSpPr txBox="1"/>
          <p:nvPr/>
        </p:nvSpPr>
        <p:spPr>
          <a:xfrm>
            <a:off x="3127998" y="5668837"/>
            <a:ext cx="666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Fig 7: </a:t>
            </a:r>
            <a:r>
              <a:rPr lang="en-US" dirty="0"/>
              <a:t>Loss analysis of </a:t>
            </a:r>
            <a:r>
              <a:rPr lang="en-US" dirty="0" err="1"/>
              <a:t>Swin</a:t>
            </a:r>
            <a:r>
              <a:rPr lang="en-US" dirty="0"/>
              <a:t> transformer over different epochs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5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0F5D-47BA-E074-BDFD-5665BADE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blue and pink dots&#10;&#10;Description automatically generated">
            <a:extLst>
              <a:ext uri="{FF2B5EF4-FFF2-40B4-BE49-F238E27FC236}">
                <a16:creationId xmlns:a16="http://schemas.microsoft.com/office/drawing/2014/main" id="{59E9FA40-EDD0-8192-D0DC-CD3AAD937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327" y="1504991"/>
            <a:ext cx="680934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89EF5-43B4-ED7D-2486-1CCDBF384EE8}"/>
              </a:ext>
            </a:extLst>
          </p:cNvPr>
          <p:cNvSpPr txBox="1"/>
          <p:nvPr/>
        </p:nvSpPr>
        <p:spPr>
          <a:xfrm>
            <a:off x="3923645" y="5858123"/>
            <a:ext cx="666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Fig 7: </a:t>
            </a:r>
            <a:r>
              <a:rPr lang="en-US" dirty="0"/>
              <a:t>Loss analysis of LSTM over different epochs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D51F-F61E-79DD-D909-D264665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89D8-1B70-094E-568E-8C44EAD2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LSTM Classifier: </a:t>
            </a:r>
            <a:r>
              <a:rPr lang="en-US" sz="2000" dirty="0"/>
              <a:t>Attained high accuracy in training but exhibited significant overfitting on the test set, suggesting a necessity for improved generalization strategies. </a:t>
            </a:r>
          </a:p>
          <a:p>
            <a:pPr algn="just"/>
            <a:r>
              <a:rPr lang="en-US" sz="2000" b="1" dirty="0"/>
              <a:t>CNN Classifier: </a:t>
            </a:r>
            <a:r>
              <a:rPr lang="en-US" sz="2000" dirty="0"/>
              <a:t>Maintained consistent performance during training but encountered difficulties in generalization, especially concerning less represented classes, prompting the need for further enhancements.</a:t>
            </a:r>
          </a:p>
          <a:p>
            <a:pPr algn="just"/>
            <a:r>
              <a:rPr lang="en-US" sz="2000" dirty="0"/>
              <a:t> </a:t>
            </a:r>
            <a:r>
              <a:rPr lang="en-US" sz="2000" b="1" dirty="0"/>
              <a:t>Vision Transformer (</a:t>
            </a:r>
            <a:r>
              <a:rPr lang="en-US" sz="2000" b="1" dirty="0" err="1"/>
              <a:t>ViT</a:t>
            </a:r>
            <a:r>
              <a:rPr lang="en-US" sz="2000" b="1" dirty="0"/>
              <a:t>): </a:t>
            </a:r>
            <a:r>
              <a:rPr lang="en-US" sz="2000" dirty="0"/>
              <a:t>Utilized self-attention mechanisms to capture long-range dependencies, yet faced challenges in generalizing across various gesture types, necessitating meticulous parameter adjustments. </a:t>
            </a:r>
          </a:p>
          <a:p>
            <a:pPr algn="just"/>
            <a:r>
              <a:rPr lang="en-US" sz="2000" b="1" dirty="0" err="1"/>
              <a:t>Swin</a:t>
            </a:r>
            <a:r>
              <a:rPr lang="en-US" sz="2000" b="1" dirty="0"/>
              <a:t> Transformer: </a:t>
            </a:r>
            <a:r>
              <a:rPr lang="en-US" sz="2000" dirty="0"/>
              <a:t>Displayed superior generalization compared to LSTM but struggled with imbalanced data, particularly with minority classes like class 1.</a:t>
            </a:r>
          </a:p>
        </p:txBody>
      </p:sp>
    </p:spTree>
    <p:extLst>
      <p:ext uri="{BB962C8B-B14F-4D97-AF65-F5344CB8AC3E}">
        <p14:creationId xmlns:p14="http://schemas.microsoft.com/office/powerpoint/2010/main" val="8506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21E2-D587-7F2A-53FF-445B4E5A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161B-809B-D853-FEC9-FCBF45D8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study establishes a solid foundation for refining and deploying advanced deep learning models to accurately classify EMG-based gestures.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Addressing challenges such as class imbalance and model overfitting through targeted improvements can significantly enhance model performance and reliability.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There is considerable potential to expand these models' applications in healthcare and rehabilitation, improving the functionality and responsiveness of assistive technologies.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Future refinements and the implementation of proposed enhancements promise to elevate the effectiveness of these models in real-world settings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3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B07B-448E-636E-F2D1-D63D0525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78F-6C33-A370-AD4C-0320A006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effectLst/>
              </a:rPr>
              <a:t>UCI Machine Learning Repository: </a:t>
            </a:r>
            <a:r>
              <a:rPr lang="en-US" sz="1800" i="1" dirty="0">
                <a:effectLst/>
              </a:rPr>
              <a:t>EMG Data for Gestures</a:t>
            </a:r>
            <a:r>
              <a:rPr lang="en-US" sz="1800" dirty="0">
                <a:effectLst/>
              </a:rPr>
              <a:t>. Available online: https://</a:t>
            </a:r>
            <a:r>
              <a:rPr lang="en-US" sz="1800" dirty="0" err="1">
                <a:effectLst/>
              </a:rPr>
              <a:t>archive.ics</a:t>
            </a:r>
            <a:r>
              <a:rPr lang="en-US" sz="1800" dirty="0">
                <a:effectLst/>
              </a:rPr>
              <a:t>. </a:t>
            </a:r>
            <a:r>
              <a:rPr lang="en-US" sz="1800" dirty="0" err="1">
                <a:effectLst/>
              </a:rPr>
              <a:t>uci.edu</a:t>
            </a:r>
            <a:r>
              <a:rPr lang="en-US" sz="1800" dirty="0">
                <a:effectLst/>
              </a:rPr>
              <a:t>/dataset/481/</a:t>
            </a:r>
            <a:r>
              <a:rPr lang="en-US" sz="1800" dirty="0" err="1">
                <a:effectLst/>
              </a:rPr>
              <a:t>emg+data+for+gestures</a:t>
            </a:r>
            <a:r>
              <a:rPr lang="en-US" sz="1800" dirty="0">
                <a:effectLst/>
              </a:rPr>
              <a:t>. </a:t>
            </a:r>
            <a:endParaRPr lang="en-US" sz="1800" b="0" i="0" dirty="0"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Simão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M., Neto, P., &amp;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Gibaru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O. (2019). EMG-based online classification of gestures with recurrent neural networks.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Pattern Recognition Letters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128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45-51.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Karnam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N. K., Dubey, S. R.,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Turlapaty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A. C., &amp;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Gokaraju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B. (2022).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EMGHandNet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 hybrid CNN and Bi-LSTM architecture for hand activity classification using surface EMG signals.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Biocybernetics and biomedical engineering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42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(1), 325-340.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Dosovitskiy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A., Beyer, L., Kolesnikov, A.,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Weissenborn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D., Zhai, X.,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Unterthiner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Dehghani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M.,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Minderer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M.,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Heigold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G.,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Gelly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S., et al. (2020). An Image is Worth 16x16 Words: Transformers for Image Recognition at Scale.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preprint arXiv:2010.11929.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Liu, Z., Lin, Y., Cao, Y., Hu, H., Wei, Y., Zhang, Z., Lin, S., &amp; Guo, B. (2021).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Swin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Transformer: Hierarchical Vision Transformer using Shifted Windows.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preprint arXiv:2103.14030.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9B63-76CD-BECD-3DF0-25A3A16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01A8-7CE4-EA6E-D6C3-C9F5DB1A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Dataset Overview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Results and analysis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A601-BAB0-A002-A53A-F4C84CF7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0E84-0A5D-5AEA-62EE-5195BA19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EMG technology captures electrical signals from muscle fibers, crucial for controlling prosthetic devices and assessing muscular disorders.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Accurate interpretation of these signals to determine specific hand gestures poses a significant challenge, requiring advanced machine learning techniques.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project explores the application of deep learning models to improve the classification accuracy of static hand gestures using EMG data.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Utilizing a dataset of gestures performed by 36 subjects, the study evaluates the effectiveness of various machine learning architectures including LSTM, CNN1D, and Transformers.</a:t>
            </a:r>
          </a:p>
        </p:txBody>
      </p:sp>
    </p:spTree>
    <p:extLst>
      <p:ext uri="{BB962C8B-B14F-4D97-AF65-F5344CB8AC3E}">
        <p14:creationId xmlns:p14="http://schemas.microsoft.com/office/powerpoint/2010/main" val="198414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8CF0-36C5-CBA2-E1B0-38DE953B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8709-A2E4-CC50-BBFC-08D7A9AC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dataset consists of raw EMG data captured using the MYO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Thalmic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bracelet, equipped with eight sensors around the forearm.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includes recordings from 36 subjects who performed a series of static hand gestures, providing a comprehensive range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gesture recording consists of a three-second execution followed by a three-second pause, ensuring clear segmentation for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dataset features 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eight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distinct classes, representing different hand gestures and positions, with approximately 40,000 to 50,000 recordings per channel and no missing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3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6882-2B44-3ACA-2C5B-C9B80F3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5C59-3169-9831-AAB7-C267C58E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Employed four different deep learning architectures: Long Short-Term Memory networks (LSTM), 1D Convolutional Neural Networks (CNN1D), Vision Transformer (</a:t>
            </a:r>
            <a:r>
              <a:rPr lang="en-US" sz="2400" b="0" i="0" dirty="0" err="1">
                <a:solidFill>
                  <a:srgbClr val="0D0D0D"/>
                </a:solidFill>
                <a:effectLst/>
              </a:rPr>
              <a:t>ViT</a:t>
            </a:r>
            <a:r>
              <a:rPr lang="en-US" sz="2400" b="0" i="0" dirty="0">
                <a:solidFill>
                  <a:srgbClr val="0D0D0D"/>
                </a:solidFill>
                <a:effectLst/>
              </a:rPr>
              <a:t>), and </a:t>
            </a:r>
            <a:r>
              <a:rPr lang="en-US" sz="2400" b="0" i="0" dirty="0" err="1">
                <a:solidFill>
                  <a:srgbClr val="0D0D0D"/>
                </a:solidFill>
                <a:effectLst/>
              </a:rPr>
              <a:t>Swin</a:t>
            </a:r>
            <a:r>
              <a:rPr lang="en-US" sz="2400" b="0" i="0" dirty="0">
                <a:solidFill>
                  <a:srgbClr val="0D0D0D"/>
                </a:solidFill>
                <a:effectLst/>
              </a:rPr>
              <a:t> Transformers to classify EMG gestures.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Implemented robust preprocessing techniques including normalization and data segmentation into fixed-length sequences to standardize input data for model training.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Utilized overlapping window approach in data preprocessing to enhance data continuity and maintain temporal context between consecutive samples.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Applied advanced machine learning techniques such as class weighting and hyperparameter tuning to address challenges like class imbalance and model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0444-97DA-2823-4EB3-B6D0F0BE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 (</a:t>
            </a:r>
            <a:r>
              <a:rPr lang="en-US" sz="4400" b="0" i="0" dirty="0">
                <a:solidFill>
                  <a:srgbClr val="0D0D0D"/>
                </a:solidFill>
                <a:effectLst/>
              </a:rPr>
              <a:t>Long Short-Term Memory networks)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2D643-5308-2685-685B-2A729DA3D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923" y="2088302"/>
            <a:ext cx="7136377" cy="2681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66160-2434-9980-C9D6-8653B50986CB}"/>
              </a:ext>
            </a:extLst>
          </p:cNvPr>
          <p:cNvSpPr txBox="1"/>
          <p:nvPr/>
        </p:nvSpPr>
        <p:spPr>
          <a:xfrm>
            <a:off x="3136900" y="5105400"/>
            <a:ext cx="666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Structure of the LSTM used as the classifier model, with a one-to-one input-output classification configuration. [1]</a:t>
            </a:r>
          </a:p>
        </p:txBody>
      </p:sp>
    </p:spTree>
    <p:extLst>
      <p:ext uri="{BB962C8B-B14F-4D97-AF65-F5344CB8AC3E}">
        <p14:creationId xmlns:p14="http://schemas.microsoft.com/office/powerpoint/2010/main" val="43750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7E29-667C-3E59-629A-4BEA4A9D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5863C-8871-CAAA-793E-3AF66F9C3EF8}"/>
              </a:ext>
            </a:extLst>
          </p:cNvPr>
          <p:cNvSpPr txBox="1"/>
          <p:nvPr/>
        </p:nvSpPr>
        <p:spPr>
          <a:xfrm>
            <a:off x="3390900" y="5241786"/>
            <a:ext cx="666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Fig 2: Block diagram of the 1D CNN model [2]</a:t>
            </a:r>
          </a:p>
        </p:txBody>
      </p:sp>
      <p:pic>
        <p:nvPicPr>
          <p:cNvPr id="8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1A3D446B-3106-A27F-970F-459A25067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038350"/>
            <a:ext cx="9550400" cy="2781300"/>
          </a:xfrm>
        </p:spPr>
      </p:pic>
    </p:spTree>
    <p:extLst>
      <p:ext uri="{BB962C8B-B14F-4D97-AF65-F5344CB8AC3E}">
        <p14:creationId xmlns:p14="http://schemas.microsoft.com/office/powerpoint/2010/main" val="222781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454D-3461-4C33-FEEA-7D583F3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6646C-1D66-DF0D-184F-EB3F15007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60" y="1812925"/>
            <a:ext cx="7468340" cy="3598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56CEF-A712-7442-2AEC-62BCA607A974}"/>
              </a:ext>
            </a:extLst>
          </p:cNvPr>
          <p:cNvSpPr txBox="1"/>
          <p:nvPr/>
        </p:nvSpPr>
        <p:spPr>
          <a:xfrm>
            <a:off x="2825750" y="5439321"/>
            <a:ext cx="666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Fig 3: Basic implementation of </a:t>
            </a:r>
            <a:r>
              <a:rPr lang="en-US" dirty="0" err="1">
                <a:latin typeface="Cambria" panose="02040503050406030204" pitchFamily="18" charset="0"/>
              </a:rPr>
              <a:t>ViT</a:t>
            </a:r>
            <a:r>
              <a:rPr lang="en-US" dirty="0">
                <a:latin typeface="Cambria" panose="02040503050406030204" pitchFamily="18" charset="0"/>
              </a:rPr>
              <a:t> with patch embedding and positional encoding [3]</a:t>
            </a:r>
          </a:p>
        </p:txBody>
      </p:sp>
    </p:spTree>
    <p:extLst>
      <p:ext uri="{BB962C8B-B14F-4D97-AF65-F5344CB8AC3E}">
        <p14:creationId xmlns:p14="http://schemas.microsoft.com/office/powerpoint/2010/main" val="74883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5739-8620-061C-95DD-9FF8DF4F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Transformer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22F68-8255-769A-DFAD-A0855CB5C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29" y="1690688"/>
            <a:ext cx="6813522" cy="30200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2EF8D-EB02-83A8-F3FF-8AAC3A7E1F42}"/>
              </a:ext>
            </a:extLst>
          </p:cNvPr>
          <p:cNvSpPr txBox="1"/>
          <p:nvPr/>
        </p:nvSpPr>
        <p:spPr>
          <a:xfrm>
            <a:off x="2765425" y="4850496"/>
            <a:ext cx="666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Fig 4: Shifting window approach 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Swin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transformer [4]</a:t>
            </a:r>
          </a:p>
        </p:txBody>
      </p:sp>
    </p:spTree>
    <p:extLst>
      <p:ext uri="{BB962C8B-B14F-4D97-AF65-F5344CB8AC3E}">
        <p14:creationId xmlns:p14="http://schemas.microsoft.com/office/powerpoint/2010/main" val="25904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901</Words>
  <Application>Microsoft Macintosh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Cambria</vt:lpstr>
      <vt:lpstr>Söhne</vt:lpstr>
      <vt:lpstr>Office Theme</vt:lpstr>
      <vt:lpstr>Developing a Robust EMG-Based Gesture Classification System</vt:lpstr>
      <vt:lpstr>Overview</vt:lpstr>
      <vt:lpstr>Introduction</vt:lpstr>
      <vt:lpstr>Dataset Overview</vt:lpstr>
      <vt:lpstr>Methodology</vt:lpstr>
      <vt:lpstr>LSTM (Long Short-Term Memory networks)</vt:lpstr>
      <vt:lpstr>1D CNN</vt:lpstr>
      <vt:lpstr>Vision Transformer</vt:lpstr>
      <vt:lpstr>Swin Transformer</vt:lpstr>
      <vt:lpstr>Results</vt:lpstr>
      <vt:lpstr>Results</vt:lpstr>
      <vt:lpstr>Results</vt:lpstr>
      <vt:lpstr>Results</vt:lpstr>
      <vt:lpstr>Result Analysis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Robust EMG-Based Gesture Classification System</dc:title>
  <dc:creator>Shahriar Kabir Tashik</dc:creator>
  <cp:lastModifiedBy>Mithila, Mayesha Maliha R</cp:lastModifiedBy>
  <cp:revision>7</cp:revision>
  <dcterms:created xsi:type="dcterms:W3CDTF">2024-05-01T01:41:28Z</dcterms:created>
  <dcterms:modified xsi:type="dcterms:W3CDTF">2024-05-02T05:02:07Z</dcterms:modified>
</cp:coreProperties>
</file>