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72" r:id="rId8"/>
    <p:sldId id="266" r:id="rId9"/>
    <p:sldId id="267" r:id="rId10"/>
    <p:sldId id="264" r:id="rId11"/>
    <p:sldId id="262" r:id="rId12"/>
    <p:sldId id="263" r:id="rId13"/>
    <p:sldId id="265" r:id="rId14"/>
    <p:sldId id="268" r:id="rId15"/>
    <p:sldId id="270" r:id="rId16"/>
    <p:sldId id="269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9"/>
    <p:restoredTop sz="94709"/>
  </p:normalViewPr>
  <p:slideViewPr>
    <p:cSldViewPr snapToGrid="0">
      <p:cViewPr varScale="1">
        <p:scale>
          <a:sx n="173" d="100"/>
          <a:sy n="173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7824-6303-D94C-8447-51FCD5C378F7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2FAFA-20DF-AD42-B023-0CBEE3D3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9266-0AC8-4323-6F4F-CB3B0993C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EAB3B-C807-7AA2-4045-ECD58C4C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C375-C315-2AF0-6A4A-0438CFE5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1FB0-929D-DC49-90B5-FA6EC8D1EAE6}" type="datetime1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DA2E-1338-470E-629D-92F9DAB5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8E82-5226-71DD-F107-B510ADF8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A95-67DC-6A65-4F50-E2F713A4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283CB-77AF-58C2-D3D5-0E4B884E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7521-A3D3-1566-CBE0-044A798E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AB4B-6A0D-144F-95BA-CC81C864FED7}" type="datetime1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B02F-DCA2-A604-C024-BF6A7C26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C788-A365-1256-E625-473F1734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7CAC6-432E-9CF6-73A5-0441CD5D7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683DA-F139-6A74-5BA9-591098BB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789A-19F0-6960-252C-1414E29D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232B-93AC-884F-991D-5EC4C951054D}" type="datetime1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5732-6AA2-A048-347E-235D88FD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8112-DFF4-DFEA-E0B2-E8B82D9F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86D2-0C22-7297-F654-3F4C4950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7293-6178-4E5A-6FE9-47FD75E5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D051-BCF2-C44B-D1D4-6F181D40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E011-C243-9B40-B2C0-8A3007B1ECC8}" type="datetime1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7788-3668-2EB9-5A2B-46B8A312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465B-A822-D2B3-5DF4-028D8F6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396E-0FCF-1981-27C5-CF1796D9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97873-271F-964A-F2C2-DD886630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B66-DD62-53D8-62FA-C3DDC7F7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A3D4-02D5-4C46-A6B0-A75DBF9CA82A}" type="datetime1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E385-9482-1BEC-A48C-26C1127C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3CE7-C4B2-A57A-D077-B597EE19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87B0-C5BB-0953-1B4F-DA2B6F5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86A3-6669-5553-D6CB-6B110C38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32D4-555C-97C4-1EE1-3439F85EC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78C5-A891-4B95-0C8C-9C2EF1C2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4087-0784-2140-801C-1F55947F54E5}" type="datetime1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07FF6-4FBD-652E-F465-0DC35BB5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919F-EC0E-F1CB-894C-0F1422FF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F74-9256-69DF-4879-1FDF8952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9BDB2-40D9-7326-722B-94273ED8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C188-AA6A-0A58-24B8-ACA8AB4D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4B7EF-C360-2CF4-1ACA-9F5B3AF9E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916E-F023-87ED-E0C5-A9066A96F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C0695-7D2A-4EF4-9BF0-1A0FC81F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6347-0CAF-3E48-BC85-B678663AC57C}" type="datetime1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975B2-BFF6-5407-432A-586E10B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DCA32-59D6-2BAF-43F2-B700B01C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24E5-4F38-8578-6B3C-6938E9C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75DD0-5087-163F-D750-7261A5D6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E13-4163-E844-A027-06100782C8EB}" type="datetime1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902-94AC-304B-505D-C59E4920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68BA7-4033-DD2D-59FD-7530DF0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25FE9-BAB6-8A08-03B0-7ACA26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9938-BFB7-E042-BC62-CDD26F3C566F}" type="datetime1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21D9-4AE5-2E29-B042-32BAAC52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AFE9B-BD8E-E6FE-50DD-F81D4950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7DA4-ADCD-974E-3C8D-9A8B91C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9EEE-BF75-B6A4-D2A2-F1141A7E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35DD-BC4F-9E8F-D58B-9988AB23C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1139-9E49-E15C-306F-4F820B32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E37C-2665-6346-9B20-BE508AA43ACE}" type="datetime1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49B13-2EBF-C54A-BBBE-AFFB4A8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9DD2-0833-59D1-61D6-04E9E132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F5DE-6BF0-1A65-1EC7-48FC2BBD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A5465-9193-90FD-E38D-0BC71AE78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CB8BB-574E-EA17-04EE-60BAD3120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DAD23-0C92-4E70-0FA4-EC6571B1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D126-D1B9-614E-AA41-E65D29EE65CF}" type="datetime1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F0C5-530A-A294-397A-7FCB349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E85A0-E43B-3BAB-C00B-46F6CE3D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BD878-F512-81F4-3283-1B221B3D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23AB-C130-D65C-D431-C9A19A34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EE8D-CCF8-0104-E9A3-202BF0021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CEED9-5962-0A40-9816-543480090496}" type="datetime1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72E6-A549-DFE9-050B-E20AFAAB1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D4BE-5233-06F1-74D5-315B40F62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9431F-887C-5046-A4D0-98258A5D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1C17-1EDA-0838-456D-7AEAD2DCD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Deep Learning: A Comparative Analysis of Weight and Filter Pruning for Enhanced Model Efficiency and Deployment"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14236C-CCB0-F356-D7A8-03B46AFC1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6B305B-CE40-132C-13B0-67DE68164A1F}"/>
              </a:ext>
            </a:extLst>
          </p:cNvPr>
          <p:cNvSpPr txBox="1">
            <a:spLocks/>
          </p:cNvSpPr>
          <p:nvPr/>
        </p:nvSpPr>
        <p:spPr>
          <a:xfrm>
            <a:off x="1524000" y="4353016"/>
            <a:ext cx="45234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Md Shahriar Kabir </a:t>
            </a:r>
          </a:p>
          <a:p>
            <a:r>
              <a:rPr lang="en-US" sz="1600" dirty="0"/>
              <a:t>Doctoral Instructional Assistant</a:t>
            </a:r>
            <a:br>
              <a:rPr lang="en-US" sz="1600" dirty="0"/>
            </a:br>
            <a:r>
              <a:rPr lang="en-US" sz="1600" dirty="0"/>
              <a:t>Dept. of Computer Science</a:t>
            </a:r>
          </a:p>
          <a:p>
            <a:r>
              <a:rPr lang="en-US" sz="1600" dirty="0"/>
              <a:t>Texas State University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31AE3A4-5159-BA8F-DB9F-28D3CA119F6B}"/>
              </a:ext>
            </a:extLst>
          </p:cNvPr>
          <p:cNvSpPr txBox="1">
            <a:spLocks/>
          </p:cNvSpPr>
          <p:nvPr/>
        </p:nvSpPr>
        <p:spPr>
          <a:xfrm>
            <a:off x="6263515" y="4353186"/>
            <a:ext cx="45234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/>
              <a:t>Mayesha</a:t>
            </a:r>
            <a:r>
              <a:rPr lang="en-US" sz="1600" b="1" dirty="0"/>
              <a:t> Maliha Rahman Mithila</a:t>
            </a:r>
          </a:p>
          <a:p>
            <a:r>
              <a:rPr lang="en-US" sz="1600" dirty="0"/>
              <a:t>Doctoral Instructional Assistant</a:t>
            </a:r>
            <a:br>
              <a:rPr lang="en-US" sz="1600" dirty="0"/>
            </a:br>
            <a:r>
              <a:rPr lang="en-US" sz="1600" dirty="0"/>
              <a:t>Dept. of Computer Science</a:t>
            </a:r>
          </a:p>
          <a:p>
            <a:r>
              <a:rPr lang="en-US" sz="1600" dirty="0"/>
              <a:t>Texas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3214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EF86-1BC4-4F43-C5B8-3B6694EA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(Weight Pruning)</a:t>
            </a:r>
          </a:p>
        </p:txBody>
      </p:sp>
      <p:pic>
        <p:nvPicPr>
          <p:cNvPr id="4" name="Content Placeholder 3" descr="A diagram of a graph&#10;&#10;Description automatically generated">
            <a:extLst>
              <a:ext uri="{FF2B5EF4-FFF2-40B4-BE49-F238E27FC236}">
                <a16:creationId xmlns:a16="http://schemas.microsoft.com/office/drawing/2014/main" id="{2DE7CDF9-87BF-2BEC-53FF-C32770C64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371" y="1516867"/>
            <a:ext cx="4831097" cy="4433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12EB5-314F-3A01-B41A-427E4C71A34A}"/>
              </a:ext>
            </a:extLst>
          </p:cNvPr>
          <p:cNvSpPr txBox="1"/>
          <p:nvPr/>
        </p:nvSpPr>
        <p:spPr>
          <a:xfrm>
            <a:off x="3429990" y="5987018"/>
            <a:ext cx="533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Radar chart for weight pruning in a single GPU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E8C3-1833-7131-AF91-DFD4186E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56A8-8941-19A7-F14E-98EB500A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11A-3BF2-A723-D937-1376F3A9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(Weight Pruning)</a:t>
            </a:r>
          </a:p>
        </p:txBody>
      </p:sp>
      <p:pic>
        <p:nvPicPr>
          <p:cNvPr id="5" name="Content Placeholder 4" descr="A diagram of a rhombus&#10;&#10;Description automatically generated">
            <a:extLst>
              <a:ext uri="{FF2B5EF4-FFF2-40B4-BE49-F238E27FC236}">
                <a16:creationId xmlns:a16="http://schemas.microsoft.com/office/drawing/2014/main" id="{B9D273A2-60FC-FCE2-EF85-6BFF00F0E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169" y="1530377"/>
            <a:ext cx="4699071" cy="43122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A644C-3A00-1D65-2E23-79327E230AB7}"/>
              </a:ext>
            </a:extLst>
          </p:cNvPr>
          <p:cNvSpPr txBox="1"/>
          <p:nvPr/>
        </p:nvSpPr>
        <p:spPr>
          <a:xfrm>
            <a:off x="3557649" y="5995472"/>
            <a:ext cx="50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Radar chart for weight pruning in 3 GPUs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88240-695A-8ED2-D1B4-CE27540C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86C0-52FF-0117-C367-F32CD5ED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507E-EFC3-B9AF-E5BC-7820DA2A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(Filter Pruning)</a:t>
            </a:r>
          </a:p>
        </p:txBody>
      </p:sp>
      <p:pic>
        <p:nvPicPr>
          <p:cNvPr id="4" name="Content Placeholder 3" descr="A diagram of a rhombus&#10;&#10;Description automatically generated">
            <a:extLst>
              <a:ext uri="{FF2B5EF4-FFF2-40B4-BE49-F238E27FC236}">
                <a16:creationId xmlns:a16="http://schemas.microsoft.com/office/drawing/2014/main" id="{1B47D944-FF3A-7EC1-8726-51B604AD6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185" y="1569296"/>
            <a:ext cx="4741629" cy="4351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2B3B-608C-2990-228D-897BE27A479E}"/>
              </a:ext>
            </a:extLst>
          </p:cNvPr>
          <p:cNvSpPr txBox="1">
            <a:spLocks/>
          </p:cNvSpPr>
          <p:nvPr/>
        </p:nvSpPr>
        <p:spPr>
          <a:xfrm>
            <a:off x="945078" y="6176963"/>
            <a:ext cx="10515600" cy="288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AA6E7-F1DB-2559-AB16-EBE7D69EA0AD}"/>
              </a:ext>
            </a:extLst>
          </p:cNvPr>
          <p:cNvSpPr txBox="1"/>
          <p:nvPr/>
        </p:nvSpPr>
        <p:spPr>
          <a:xfrm>
            <a:off x="3899066" y="6127234"/>
            <a:ext cx="50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Radar chart for filter pruning in a single GPU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057A88-72DB-D375-2340-66288A89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9AFBF9-3093-D400-E993-0DF6D7EF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6105-3471-3509-6D13-54ED2E29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(Filter Pruning)</a:t>
            </a:r>
          </a:p>
        </p:txBody>
      </p:sp>
      <p:pic>
        <p:nvPicPr>
          <p:cNvPr id="4" name="Content Placeholder 3" descr="A diagram of a rhombus&#10;&#10;Description automatically generated">
            <a:extLst>
              <a:ext uri="{FF2B5EF4-FFF2-40B4-BE49-F238E27FC236}">
                <a16:creationId xmlns:a16="http://schemas.microsoft.com/office/drawing/2014/main" id="{7164EE1C-BD8C-FDD6-7E56-A8B2C68A5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185" y="1690688"/>
            <a:ext cx="4741629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4B1F5-FBF6-9A3D-3A60-DB15CD9065AD}"/>
              </a:ext>
            </a:extLst>
          </p:cNvPr>
          <p:cNvSpPr txBox="1"/>
          <p:nvPr/>
        </p:nvSpPr>
        <p:spPr>
          <a:xfrm>
            <a:off x="4038600" y="6042026"/>
            <a:ext cx="50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Radar chart for filter pruning in 3 GPUs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C82D-BB5D-0823-CE19-233EC592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2ECA-323C-4303-A282-EC4B7207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E0E7-2A4D-9B34-3070-E86CC24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15F2-6E76-563F-942C-F7D8D229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pruning results in same model size, slightly less memory usage, less GPU training time for 2% less accuracy.</a:t>
            </a:r>
          </a:p>
          <a:p>
            <a:r>
              <a:rPr lang="en-US" dirty="0"/>
              <a:t>Filter pruning results in reduced model size, less memory usage, more GPU training time for 2% less accuracy.</a:t>
            </a:r>
          </a:p>
          <a:p>
            <a:r>
              <a:rPr lang="en-US" dirty="0"/>
              <a:t>Increasing or decreasing GPUs affect the magnitude of these changes.</a:t>
            </a:r>
          </a:p>
          <a:p>
            <a:r>
              <a:rPr lang="en-US" dirty="0"/>
              <a:t>Presence of sparse matrix results in little change in memory usage in weight pruning.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59998-8D23-A483-D17D-7F17B7BE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94382-AC85-135D-A93A-220CCCD3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6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24CD-E21B-E9B8-79F2-BABE1B9C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Takeways</a:t>
            </a:r>
            <a:r>
              <a:rPr lang="en-US" dirty="0"/>
              <a:t>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E43A-023C-657C-58AD-51593877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Diiferent</a:t>
            </a:r>
            <a:r>
              <a:rPr lang="en-US" dirty="0"/>
              <a:t> scaling strategies like shared/distributed parallelism, data parallelism (</a:t>
            </a:r>
            <a:r>
              <a:rPr lang="en-US" b="1" dirty="0" err="1"/>
              <a:t>nn.Dataparallel</a:t>
            </a:r>
            <a:r>
              <a:rPr lang="en-US" dirty="0"/>
              <a:t>), model parallelism etc.</a:t>
            </a:r>
          </a:p>
          <a:p>
            <a:r>
              <a:rPr lang="en-US" dirty="0"/>
              <a:t>Parallelism like </a:t>
            </a:r>
            <a:r>
              <a:rPr lang="en-US" b="1" dirty="0"/>
              <a:t>number of workers </a:t>
            </a:r>
            <a:r>
              <a:rPr lang="en-US" dirty="0"/>
              <a:t>for data loading</a:t>
            </a:r>
          </a:p>
          <a:p>
            <a:r>
              <a:rPr lang="en-US" dirty="0"/>
              <a:t>MPI and OpenMP</a:t>
            </a:r>
          </a:p>
          <a:p>
            <a:r>
              <a:rPr lang="en-US" dirty="0"/>
              <a:t>Evaluation of parallel system</a:t>
            </a:r>
          </a:p>
          <a:p>
            <a:r>
              <a:rPr lang="en-US" b="1" dirty="0"/>
              <a:t>Checkpointing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8400D-9F78-0729-0E1E-43A3022C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2F3FC-81A4-D9EA-051D-B85A1AB8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5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8103-9ACE-B8ED-495F-E368A3E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2F7-211F-119E-D204-2D32B23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pruning and filter pruning applied for enhancement of deep learning architecture.</a:t>
            </a:r>
          </a:p>
          <a:p>
            <a:r>
              <a:rPr lang="en-US" dirty="0"/>
              <a:t>Weight pruning preferred for less memory usage and model, filter pruning for less training time when model size stays the same.</a:t>
            </a:r>
          </a:p>
          <a:p>
            <a:r>
              <a:rPr lang="en-US" dirty="0"/>
              <a:t>A trade off between memory usage and training time is shown in this study.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44350-765B-BEB0-2D31-D92DAF28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ABC4C-8652-0123-1E6E-2E198A58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C257-42A0-2497-6597-093823EF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D616-6CD9-40CD-CDCE-C7092F0C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</a:t>
            </a:r>
            <a:r>
              <a:rPr lang="en-US" sz="2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Simonyan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K., &amp; Zisserman, A. (2014). Very deep convolutional networks for large-scale image recognition. </a:t>
            </a:r>
            <a:r>
              <a:rPr lang="en-US" sz="2400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sz="2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arXiv:1409.1556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/>
              <a:t>[2]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archive.ics.uci.edu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/dataset/908/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realwaste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F6F7-F889-770A-8ECE-45506DAE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CAF66-013A-9164-EDAE-620FA3D6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5259-7C5D-C097-7812-CDF4C175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lose-up of a notice board&#10;&#10;Description automatically generated">
            <a:extLst>
              <a:ext uri="{FF2B5EF4-FFF2-40B4-BE49-F238E27FC236}">
                <a16:creationId xmlns:a16="http://schemas.microsoft.com/office/drawing/2014/main" id="{F21D423F-A4A1-BDEB-B472-6C0CD21B8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045" y="-625322"/>
            <a:ext cx="12309005" cy="75753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80D61-1E8E-B0D4-9047-2500D82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70787-F826-CF31-EDA8-E8DEB0DB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01E4-D0AC-56E2-05BD-04A5ED27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3527-E1BB-91A9-153A-40D525E8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pruning, an optimization technique for deep neural networks, involves removing redundant parameters to enhance efficiency.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process necessitates evaluating key performance metrics such as model size, GPU training time, and memory usage.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Understanding the interplay between these metrics is vital for optimizing model efficiency and resource utilization in real-world applications.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It’s also crucial to address the issue how altering these parameters affect training performance.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6725E-8CDD-EEC8-F62B-B3D422D1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BC887-5535-07CB-4ABD-75CA247A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472E-0630-7300-EC64-EA7B3071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5024-5005-AF78-BB51-AE8DEFBF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Resource Overuse and Large Models: </a:t>
            </a:r>
            <a:r>
              <a:rPr lang="en-US" dirty="0">
                <a:effectLst/>
              </a:rPr>
              <a:t>Deep learning models often demand excessive resources and are oversized, hindering deployment in resource-limited environments.</a:t>
            </a:r>
          </a:p>
          <a:p>
            <a:r>
              <a:rPr lang="en-US" dirty="0">
                <a:effectLst/>
              </a:rPr>
              <a:t>Why model pruning is crucial:</a:t>
            </a:r>
          </a:p>
          <a:p>
            <a:pPr lvl="1"/>
            <a:r>
              <a:rPr lang="en-US" b="1" dirty="0">
                <a:effectLst/>
              </a:rPr>
              <a:t>Enhanced Deployment Feasibility: </a:t>
            </a:r>
            <a:r>
              <a:rPr lang="en-US" dirty="0">
                <a:effectLst/>
              </a:rPr>
              <a:t>Shrinking model size and resource demands enables deployment on mobile devices and embedded systems, widening their application.</a:t>
            </a:r>
          </a:p>
          <a:p>
            <a:pPr lvl="1"/>
            <a:r>
              <a:rPr lang="en-US" b="1" dirty="0">
                <a:effectLst/>
              </a:rPr>
              <a:t>Improved Computational Efficiency: </a:t>
            </a:r>
            <a:r>
              <a:rPr lang="en-US" dirty="0">
                <a:effectLst/>
              </a:rPr>
              <a:t>Smaller models require less computing power and memory, leading to cost savings and increased accessibility for users with limited hardware.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6F709-9D9D-715A-4396-6DBB4319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C53E6-5E33-C8C3-E7E8-994CD08A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676E-0CE1-38E0-A882-A064C822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FEE6-36C7-256D-C273-F24121C0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How does varying the level of weight and filter pruning impact the balance between reducing model size and maintaining accuracy?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How do different levels of pruning influence GPU training durations and memory consumption?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Between weight and filter pruning, which technique offers superior performance efficiency across different types of neural networks?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274B-B580-FE3A-3684-CB1A9D7E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9D1D5-92C2-EBD0-E2C8-A3688A9C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B1F-8F19-8665-CD0D-B4A8A03F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9BA53-10A8-27DD-6C0C-AF4573F0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7FE19-E2B7-4F07-FE17-397A6092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9A36-4644-4799-4A9B-2A64C9ED003F}"/>
              </a:ext>
            </a:extLst>
          </p:cNvPr>
          <p:cNvSpPr txBox="1"/>
          <p:nvPr/>
        </p:nvSpPr>
        <p:spPr>
          <a:xfrm>
            <a:off x="5171705" y="5391397"/>
            <a:ext cx="25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Filter pruning</a:t>
            </a:r>
          </a:p>
        </p:txBody>
      </p:sp>
      <p:pic>
        <p:nvPicPr>
          <p:cNvPr id="10" name="Content Placeholder 9" descr="A diagram of a flowchart&#10;&#10;Description automatically generated">
            <a:extLst>
              <a:ext uri="{FF2B5EF4-FFF2-40B4-BE49-F238E27FC236}">
                <a16:creationId xmlns:a16="http://schemas.microsoft.com/office/drawing/2014/main" id="{16D491CE-629C-D0AF-9C4B-32272D683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9617"/>
            <a:ext cx="10515600" cy="2842851"/>
          </a:xfrm>
        </p:spPr>
      </p:pic>
    </p:spTree>
    <p:extLst>
      <p:ext uri="{BB962C8B-B14F-4D97-AF65-F5344CB8AC3E}">
        <p14:creationId xmlns:p14="http://schemas.microsoft.com/office/powerpoint/2010/main" val="157393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993B-28FD-2141-77FB-87AFC936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DA12D-B900-6CF2-DE2D-114074EB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E2EA-E066-BC5B-2B54-2CBDA78D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8A71A-813D-4277-C456-D9A008CBAE7D}"/>
              </a:ext>
            </a:extLst>
          </p:cNvPr>
          <p:cNvSpPr txBox="1"/>
          <p:nvPr/>
        </p:nvSpPr>
        <p:spPr>
          <a:xfrm>
            <a:off x="4822372" y="5247469"/>
            <a:ext cx="25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Weight pruning</a:t>
            </a:r>
          </a:p>
        </p:txBody>
      </p:sp>
      <p:pic>
        <p:nvPicPr>
          <p:cNvPr id="10" name="Content Placeholder 9" descr="A diagram of a diagram&#10;&#10;Description automatically generated">
            <a:extLst>
              <a:ext uri="{FF2B5EF4-FFF2-40B4-BE49-F238E27FC236}">
                <a16:creationId xmlns:a16="http://schemas.microsoft.com/office/drawing/2014/main" id="{3079FFF1-C63F-F734-475F-2304C4BE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410" y="2001329"/>
            <a:ext cx="10160000" cy="2743200"/>
          </a:xfrm>
        </p:spPr>
      </p:pic>
    </p:spTree>
    <p:extLst>
      <p:ext uri="{BB962C8B-B14F-4D97-AF65-F5344CB8AC3E}">
        <p14:creationId xmlns:p14="http://schemas.microsoft.com/office/powerpoint/2010/main" val="10203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72F2-DE98-FC03-F07F-C9B42EC1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B73C-2418-4A81-E689-848EAB82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VGG16 [1]</a:t>
            </a:r>
          </a:p>
          <a:p>
            <a:r>
              <a:rPr lang="en-US" dirty="0"/>
              <a:t>Dataset: </a:t>
            </a:r>
            <a:r>
              <a:rPr lang="en-US" dirty="0" err="1"/>
              <a:t>RealWaste</a:t>
            </a:r>
            <a:r>
              <a:rPr lang="en-US" dirty="0"/>
              <a:t> dataset  from UCI repository [2]</a:t>
            </a:r>
          </a:p>
          <a:p>
            <a:r>
              <a:rPr lang="en-US" dirty="0"/>
              <a:t>Number of workers=4</a:t>
            </a:r>
          </a:p>
          <a:p>
            <a:r>
              <a:rPr lang="en-US" dirty="0"/>
              <a:t>A100: 3 GPUs of 39GB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1FFC7-2522-4D08-E8FF-1FF026B7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14412-254A-9C48-81AD-C4E21AE4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1876-97E3-56A6-EBE7-551BF97F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(Weight Pruning)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2FC5D0-7B10-955A-D3FE-B1822EAC9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24315"/>
              </p:ext>
            </p:extLst>
          </p:nvPr>
        </p:nvGraphicFramePr>
        <p:xfrm>
          <a:off x="838200" y="2044779"/>
          <a:ext cx="10187500" cy="18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500">
                  <a:extLst>
                    <a:ext uri="{9D8B030D-6E8A-4147-A177-3AD203B41FA5}">
                      <a16:colId xmlns:a16="http://schemas.microsoft.com/office/drawing/2014/main" val="1971738568"/>
                    </a:ext>
                  </a:extLst>
                </a:gridCol>
                <a:gridCol w="2037500">
                  <a:extLst>
                    <a:ext uri="{9D8B030D-6E8A-4147-A177-3AD203B41FA5}">
                      <a16:colId xmlns:a16="http://schemas.microsoft.com/office/drawing/2014/main" val="2712527607"/>
                    </a:ext>
                  </a:extLst>
                </a:gridCol>
                <a:gridCol w="2037500">
                  <a:extLst>
                    <a:ext uri="{9D8B030D-6E8A-4147-A177-3AD203B41FA5}">
                      <a16:colId xmlns:a16="http://schemas.microsoft.com/office/drawing/2014/main" val="3569830143"/>
                    </a:ext>
                  </a:extLst>
                </a:gridCol>
                <a:gridCol w="2037500">
                  <a:extLst>
                    <a:ext uri="{9D8B030D-6E8A-4147-A177-3AD203B41FA5}">
                      <a16:colId xmlns:a16="http://schemas.microsoft.com/office/drawing/2014/main" val="3742541276"/>
                    </a:ext>
                  </a:extLst>
                </a:gridCol>
                <a:gridCol w="2037500">
                  <a:extLst>
                    <a:ext uri="{9D8B030D-6E8A-4147-A177-3AD203B41FA5}">
                      <a16:colId xmlns:a16="http://schemas.microsoft.com/office/drawing/2014/main" val="114316049"/>
                    </a:ext>
                  </a:extLst>
                </a:gridCol>
              </a:tblGrid>
              <a:tr h="6218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training time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usage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62131"/>
                  </a:ext>
                </a:extLst>
              </a:tr>
              <a:tr h="621822">
                <a:tc>
                  <a:txBody>
                    <a:bodyPr/>
                    <a:lstStyle/>
                    <a:p>
                      <a:r>
                        <a:rPr lang="en-US" dirty="0"/>
                        <a:t>Pre-pruning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52252"/>
                  </a:ext>
                </a:extLst>
              </a:tr>
              <a:tr h="621822">
                <a:tc>
                  <a:txBody>
                    <a:bodyPr/>
                    <a:lstStyle/>
                    <a:p>
                      <a:r>
                        <a:rPr lang="en-US" dirty="0"/>
                        <a:t>Post-pruning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1446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79B27-D766-6D7A-BBA1-7F580E2B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CD00D-3E23-E76B-DE5E-C83B165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EA8A3-835D-4247-704A-BCD987FEB21F}"/>
              </a:ext>
            </a:extLst>
          </p:cNvPr>
          <p:cNvSpPr txBox="1"/>
          <p:nvPr/>
        </p:nvSpPr>
        <p:spPr>
          <a:xfrm>
            <a:off x="758043" y="1607561"/>
            <a:ext cx="355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Results of weight pruning</a:t>
            </a:r>
          </a:p>
        </p:txBody>
      </p:sp>
    </p:spTree>
    <p:extLst>
      <p:ext uri="{BB962C8B-B14F-4D97-AF65-F5344CB8AC3E}">
        <p14:creationId xmlns:p14="http://schemas.microsoft.com/office/powerpoint/2010/main" val="427000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C3DF-ED18-C801-9F2E-52D54529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(Filter Pruning)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6FE7-86CE-ED9C-2331-ECAE189A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D58DCB-37C3-143E-3B69-CF559E34A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905002"/>
              </p:ext>
            </p:extLst>
          </p:nvPr>
        </p:nvGraphicFramePr>
        <p:xfrm>
          <a:off x="838200" y="2293699"/>
          <a:ext cx="10187500" cy="18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500">
                  <a:extLst>
                    <a:ext uri="{9D8B030D-6E8A-4147-A177-3AD203B41FA5}">
                      <a16:colId xmlns:a16="http://schemas.microsoft.com/office/drawing/2014/main" val="1971738568"/>
                    </a:ext>
                  </a:extLst>
                </a:gridCol>
                <a:gridCol w="2037500">
                  <a:extLst>
                    <a:ext uri="{9D8B030D-6E8A-4147-A177-3AD203B41FA5}">
                      <a16:colId xmlns:a16="http://schemas.microsoft.com/office/drawing/2014/main" val="2712527607"/>
                    </a:ext>
                  </a:extLst>
                </a:gridCol>
                <a:gridCol w="2037500">
                  <a:extLst>
                    <a:ext uri="{9D8B030D-6E8A-4147-A177-3AD203B41FA5}">
                      <a16:colId xmlns:a16="http://schemas.microsoft.com/office/drawing/2014/main" val="3569830143"/>
                    </a:ext>
                  </a:extLst>
                </a:gridCol>
                <a:gridCol w="2037500">
                  <a:extLst>
                    <a:ext uri="{9D8B030D-6E8A-4147-A177-3AD203B41FA5}">
                      <a16:colId xmlns:a16="http://schemas.microsoft.com/office/drawing/2014/main" val="3742541276"/>
                    </a:ext>
                  </a:extLst>
                </a:gridCol>
                <a:gridCol w="2037500">
                  <a:extLst>
                    <a:ext uri="{9D8B030D-6E8A-4147-A177-3AD203B41FA5}">
                      <a16:colId xmlns:a16="http://schemas.microsoft.com/office/drawing/2014/main" val="114316049"/>
                    </a:ext>
                  </a:extLst>
                </a:gridCol>
              </a:tblGrid>
              <a:tr h="6218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training time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usage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62131"/>
                  </a:ext>
                </a:extLst>
              </a:tr>
              <a:tr h="621822">
                <a:tc>
                  <a:txBody>
                    <a:bodyPr/>
                    <a:lstStyle/>
                    <a:p>
                      <a:r>
                        <a:rPr lang="en-US" dirty="0"/>
                        <a:t>Pre-pruning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52252"/>
                  </a:ext>
                </a:extLst>
              </a:tr>
              <a:tr h="621822">
                <a:tc>
                  <a:txBody>
                    <a:bodyPr/>
                    <a:lstStyle/>
                    <a:p>
                      <a:r>
                        <a:rPr lang="en-US" dirty="0"/>
                        <a:t>Post-pruning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1446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616E-9321-9385-39FD-4436EF4C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4DEE-4ED4-92D6-5A4C-F54F6B4E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431F-887C-5046-A4D0-98258A5DFA44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854C3-2649-1662-A17B-3F1B8A97D87F}"/>
              </a:ext>
            </a:extLst>
          </p:cNvPr>
          <p:cNvSpPr txBox="1"/>
          <p:nvPr/>
        </p:nvSpPr>
        <p:spPr>
          <a:xfrm>
            <a:off x="758043" y="1744980"/>
            <a:ext cx="355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Results of filter pruning</a:t>
            </a:r>
          </a:p>
        </p:txBody>
      </p:sp>
    </p:spTree>
    <p:extLst>
      <p:ext uri="{BB962C8B-B14F-4D97-AF65-F5344CB8AC3E}">
        <p14:creationId xmlns:p14="http://schemas.microsoft.com/office/powerpoint/2010/main" val="171436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715</Words>
  <Application>Microsoft Macintosh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Helvetica Neue</vt:lpstr>
      <vt:lpstr>Söhne</vt:lpstr>
      <vt:lpstr>Office Theme</vt:lpstr>
      <vt:lpstr>Optimizing Deep Learning: A Comparative Analysis of Weight and Filter Pruning for Enhanced Model Efficiency and Deployment"</vt:lpstr>
      <vt:lpstr>Introduction</vt:lpstr>
      <vt:lpstr>Problem Definition</vt:lpstr>
      <vt:lpstr>Research Questions</vt:lpstr>
      <vt:lpstr>Methodology</vt:lpstr>
      <vt:lpstr>Methodology</vt:lpstr>
      <vt:lpstr>Experiment</vt:lpstr>
      <vt:lpstr>Results (Weight Pruning)</vt:lpstr>
      <vt:lpstr>Results (Filter Pruning)</vt:lpstr>
      <vt:lpstr>Results (Weight Pruning)</vt:lpstr>
      <vt:lpstr>Results (Weight Pruning)</vt:lpstr>
      <vt:lpstr>Results (Filter Pruning)</vt:lpstr>
      <vt:lpstr>Results (Filter Pruning)</vt:lpstr>
      <vt:lpstr>Discussion</vt:lpstr>
      <vt:lpstr>Takeways from This Course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Mithila, Mayesha Maliha R</dc:creator>
  <cp:lastModifiedBy>Mithila, Mayesha Maliha R</cp:lastModifiedBy>
  <cp:revision>16</cp:revision>
  <dcterms:created xsi:type="dcterms:W3CDTF">2024-05-01T12:13:13Z</dcterms:created>
  <dcterms:modified xsi:type="dcterms:W3CDTF">2024-05-01T23:10:36Z</dcterms:modified>
</cp:coreProperties>
</file>