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8A4-858D-4017-87AC-E1A00D7174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A287-056D-479B-A3C0-BF211FFC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8A4-858D-4017-87AC-E1A00D7174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A287-056D-479B-A3C0-BF211FFC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8A4-858D-4017-87AC-E1A00D7174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A287-056D-479B-A3C0-BF211FFC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4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8A4-858D-4017-87AC-E1A00D7174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A287-056D-479B-A3C0-BF211FFC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1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8A4-858D-4017-87AC-E1A00D7174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A287-056D-479B-A3C0-BF211FFC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8A4-858D-4017-87AC-E1A00D7174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A287-056D-479B-A3C0-BF211FFC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8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8A4-858D-4017-87AC-E1A00D7174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A287-056D-479B-A3C0-BF211FFC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8A4-858D-4017-87AC-E1A00D7174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A287-056D-479B-A3C0-BF211FFC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1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8A4-858D-4017-87AC-E1A00D7174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A287-056D-479B-A3C0-BF211FFC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3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8A4-858D-4017-87AC-E1A00D7174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A287-056D-479B-A3C0-BF211FFC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7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8A4-858D-4017-87AC-E1A00D7174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A287-056D-479B-A3C0-BF211FFC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2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E8A4-858D-4017-87AC-E1A00D7174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A287-056D-479B-A3C0-BF211FFC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 client’s full Equity Portfolio</a:t>
            </a:r>
          </a:p>
          <a:p>
            <a:r>
              <a:rPr lang="en-US" dirty="0" smtClean="0"/>
              <a:t>25% Hurdle rate</a:t>
            </a:r>
          </a:p>
          <a:p>
            <a:r>
              <a:rPr lang="en-US" dirty="0" smtClean="0"/>
              <a:t>Over and above 25%, 50%-50% profit sharing</a:t>
            </a:r>
          </a:p>
          <a:p>
            <a:r>
              <a:rPr lang="en-US" dirty="0" smtClean="0"/>
              <a:t>Review every month last Saturday</a:t>
            </a:r>
          </a:p>
          <a:p>
            <a:r>
              <a:rPr lang="en-US" dirty="0" smtClean="0"/>
              <a:t>Payout every month last Saturday</a:t>
            </a:r>
          </a:p>
          <a:p>
            <a:r>
              <a:rPr lang="en-US" dirty="0" smtClean="0"/>
              <a:t>Incase of loss, 3 month time to recover from loss or cancellation of contract.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941" y="6311900"/>
            <a:ext cx="447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Investing into Equity is High risky investment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9666" y="424004"/>
            <a:ext cx="10515600" cy="835554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b="1" dirty="0" smtClean="0"/>
              <a:t>PORTFOLIO MANAGEMENT SERVICES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983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6066" y="1935691"/>
            <a:ext cx="6079067" cy="37454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One Time Investment</a:t>
            </a:r>
          </a:p>
          <a:p>
            <a:r>
              <a:rPr lang="en-US" sz="2400" dirty="0" smtClean="0"/>
              <a:t>SIP – Systematic Investment Plan</a:t>
            </a:r>
          </a:p>
          <a:p>
            <a:r>
              <a:rPr lang="en-US" sz="2400" dirty="0" smtClean="0"/>
              <a:t>SWP – Systematic Withdrawal Plan</a:t>
            </a:r>
          </a:p>
          <a:p>
            <a:r>
              <a:rPr lang="en-US" sz="2400" dirty="0" smtClean="0"/>
              <a:t>FMP – Fixed Maturity Plan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9666" y="424004"/>
            <a:ext cx="10515600" cy="835554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3500" b="1" dirty="0" smtClean="0"/>
              <a:t>Mutual Funds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41990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800" y="1825625"/>
            <a:ext cx="62992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HOME LOAN</a:t>
            </a:r>
          </a:p>
          <a:p>
            <a:r>
              <a:rPr lang="en-US" dirty="0" smtClean="0"/>
              <a:t>PERSONAL LOAN</a:t>
            </a:r>
          </a:p>
          <a:p>
            <a:r>
              <a:rPr lang="en-US" dirty="0" smtClean="0"/>
              <a:t>BUSINESS LOAN</a:t>
            </a:r>
          </a:p>
          <a:p>
            <a:r>
              <a:rPr lang="en-US" dirty="0" smtClean="0"/>
              <a:t>LOAN AGAINTS PROPERTY </a:t>
            </a:r>
          </a:p>
          <a:p>
            <a:r>
              <a:rPr lang="en-US" dirty="0" smtClean="0"/>
              <a:t>OVERDRAFT LOAN – SALARIED PERSON</a:t>
            </a:r>
          </a:p>
          <a:p>
            <a:r>
              <a:rPr lang="en-US" dirty="0" smtClean="0"/>
              <a:t>CONSTRUCTION LOAN</a:t>
            </a:r>
          </a:p>
          <a:p>
            <a:r>
              <a:rPr lang="en-US" dirty="0" smtClean="0"/>
              <a:t>AGRICULTURAL LOAN</a:t>
            </a:r>
          </a:p>
          <a:p>
            <a:r>
              <a:rPr lang="en-US" dirty="0" smtClean="0"/>
              <a:t>PROJECT LOAN</a:t>
            </a:r>
          </a:p>
          <a:p>
            <a:r>
              <a:rPr lang="en-US" dirty="0" smtClean="0"/>
              <a:t>MACHINERY LOAN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9666" y="424004"/>
            <a:ext cx="10515600" cy="835554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3500" b="1" dirty="0" smtClean="0"/>
              <a:t>LOANS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41130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6350000"/>
            <a:ext cx="8915400" cy="440267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dirty="0" smtClean="0"/>
              <a:t>COMING SOON………………………………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4" y="30575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THANK YOU!!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83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5134"/>
            <a:ext cx="10515600" cy="835554"/>
          </a:xfr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sz="3500" b="1" dirty="0" smtClean="0"/>
              <a:t>About us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941567" y="1612854"/>
            <a:ext cx="2235642" cy="1512073"/>
            <a:chOff x="941567" y="1612854"/>
            <a:chExt cx="2235642" cy="1512073"/>
          </a:xfrm>
        </p:grpSpPr>
        <p:sp>
          <p:nvSpPr>
            <p:cNvPr id="4" name="Rounded Rectangle 3">
              <a:hlinkClick r:id="rId2" action="ppaction://hlinksldjump"/>
            </p:cNvPr>
            <p:cNvSpPr/>
            <p:nvPr/>
          </p:nvSpPr>
          <p:spPr>
            <a:xfrm>
              <a:off x="941567" y="1612854"/>
              <a:ext cx="2083242" cy="13596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93967" y="1765254"/>
              <a:ext cx="2083242" cy="1359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hlinkClick r:id="rId2" action="ppaction://hlinksldjump"/>
                </a:rPr>
                <a:t>PRE-IPO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06294" y="1612853"/>
            <a:ext cx="2235642" cy="1512073"/>
            <a:chOff x="4306294" y="1612853"/>
            <a:chExt cx="2235642" cy="1512073"/>
          </a:xfrm>
        </p:grpSpPr>
        <p:sp>
          <p:nvSpPr>
            <p:cNvPr id="5" name="Rounded Rectangle 4"/>
            <p:cNvSpPr/>
            <p:nvPr/>
          </p:nvSpPr>
          <p:spPr>
            <a:xfrm>
              <a:off x="4306294" y="1612853"/>
              <a:ext cx="2083242" cy="13596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458694" y="1765253"/>
              <a:ext cx="2083242" cy="1359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hlinkClick r:id="rId3" action="ppaction://hlinksldjump"/>
                </a:rPr>
                <a:t>INSURANCE</a:t>
              </a:r>
              <a:endParaRPr lang="en-US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038106" y="1653645"/>
            <a:ext cx="2235642" cy="1512073"/>
            <a:chOff x="8038106" y="1653645"/>
            <a:chExt cx="2235642" cy="1512073"/>
          </a:xfrm>
        </p:grpSpPr>
        <p:sp>
          <p:nvSpPr>
            <p:cNvPr id="8" name="Rounded Rectangle 7"/>
            <p:cNvSpPr/>
            <p:nvPr/>
          </p:nvSpPr>
          <p:spPr>
            <a:xfrm>
              <a:off x="8038106" y="1653645"/>
              <a:ext cx="2083242" cy="13596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190506" y="1806045"/>
              <a:ext cx="2083242" cy="1359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hlinkClick r:id="rId4" action="ppaction://hlinksldjump"/>
                </a:rPr>
                <a:t>INTERNATIONAL FUND</a:t>
              </a:r>
              <a:endParaRPr lang="en-US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41567" y="4599959"/>
            <a:ext cx="2235642" cy="1512073"/>
            <a:chOff x="941567" y="4599959"/>
            <a:chExt cx="2235642" cy="1512073"/>
          </a:xfrm>
        </p:grpSpPr>
        <p:sp>
          <p:nvSpPr>
            <p:cNvPr id="11" name="Rounded Rectangle 10"/>
            <p:cNvSpPr/>
            <p:nvPr/>
          </p:nvSpPr>
          <p:spPr>
            <a:xfrm>
              <a:off x="941567" y="4599959"/>
              <a:ext cx="2083242" cy="13596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93967" y="4752359"/>
              <a:ext cx="2083242" cy="1359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hlinkClick r:id="rId5" action="ppaction://hlinksldjump"/>
                </a:rPr>
                <a:t>REAL</a:t>
              </a:r>
              <a:r>
                <a:rPr lang="en-US" b="1" dirty="0" smtClean="0"/>
                <a:t> ESTATE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458694" y="4599959"/>
            <a:ext cx="2235642" cy="1512073"/>
            <a:chOff x="4458694" y="4599959"/>
            <a:chExt cx="2235642" cy="1512073"/>
          </a:xfrm>
        </p:grpSpPr>
        <p:sp>
          <p:nvSpPr>
            <p:cNvPr id="13" name="Rounded Rectangle 12"/>
            <p:cNvSpPr/>
            <p:nvPr/>
          </p:nvSpPr>
          <p:spPr>
            <a:xfrm>
              <a:off x="4458694" y="4599959"/>
              <a:ext cx="2083242" cy="13596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611094" y="4752359"/>
              <a:ext cx="2083242" cy="1359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hlinkClick r:id="rId6" action="ppaction://hlinksldjump"/>
                </a:rPr>
                <a:t>PORTFOLIO MANAGEMENT SERVICE [PMS]</a:t>
              </a:r>
              <a:endParaRPr lang="en-US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190506" y="4599958"/>
            <a:ext cx="2235642" cy="1512073"/>
            <a:chOff x="8190506" y="4599958"/>
            <a:chExt cx="2235642" cy="1512073"/>
          </a:xfrm>
        </p:grpSpPr>
        <p:sp>
          <p:nvSpPr>
            <p:cNvPr id="16" name="Rounded Rectangle 15"/>
            <p:cNvSpPr/>
            <p:nvPr/>
          </p:nvSpPr>
          <p:spPr>
            <a:xfrm>
              <a:off x="8190506" y="4599958"/>
              <a:ext cx="2083242" cy="13596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342906" y="4752358"/>
              <a:ext cx="2083242" cy="1359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hlinkClick r:id="rId7" action="ppaction://hlinksldjump"/>
                </a:rPr>
                <a:t>MUTUAL FUND</a:t>
              </a:r>
              <a:endParaRPr lang="en-US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37136" y="3128678"/>
            <a:ext cx="2235642" cy="1512073"/>
            <a:chOff x="6237136" y="3128678"/>
            <a:chExt cx="2235642" cy="1512073"/>
          </a:xfrm>
        </p:grpSpPr>
        <p:sp>
          <p:nvSpPr>
            <p:cNvPr id="20" name="Rounded Rectangle 19"/>
            <p:cNvSpPr/>
            <p:nvPr/>
          </p:nvSpPr>
          <p:spPr>
            <a:xfrm>
              <a:off x="6237136" y="3128678"/>
              <a:ext cx="2083242" cy="13596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389536" y="3281078"/>
              <a:ext cx="2083242" cy="1359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hlinkClick r:id="rId8" action="ppaction://hlinksldjump"/>
                </a:rPr>
                <a:t>IT</a:t>
              </a:r>
              <a:endParaRPr lang="en-US" sz="28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67609" y="3106406"/>
            <a:ext cx="2235642" cy="1512073"/>
            <a:chOff x="2567609" y="3106406"/>
            <a:chExt cx="2235642" cy="1512073"/>
          </a:xfrm>
        </p:grpSpPr>
        <p:sp>
          <p:nvSpPr>
            <p:cNvPr id="22" name="Rounded Rectangle 21"/>
            <p:cNvSpPr/>
            <p:nvPr/>
          </p:nvSpPr>
          <p:spPr>
            <a:xfrm>
              <a:off x="2567609" y="3106406"/>
              <a:ext cx="2083242" cy="13596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720009" y="3258806"/>
              <a:ext cx="2083242" cy="1359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hlinkClick r:id="rId9" action="ppaction://hlinksldjump"/>
                </a:rPr>
                <a:t>LOANS</a:t>
              </a:r>
              <a:endParaRPr lang="en-US" sz="2800" b="1" dirty="0"/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>
          <a:xfrm>
            <a:off x="1608666" y="519108"/>
            <a:ext cx="10515600" cy="835554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3500" b="1" dirty="0" smtClean="0"/>
              <a:t>Products &amp; Services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2228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955" y="15544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An offering of shares of a company before its initial Public Offer . i.e. Before they get listed on the Stock Exchange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604" t="17964" r="2187" b="37036"/>
          <a:stretch/>
        </p:blipFill>
        <p:spPr>
          <a:xfrm>
            <a:off x="1008680" y="2309247"/>
            <a:ext cx="9237636" cy="422425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9666" y="424004"/>
            <a:ext cx="10515600" cy="835554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3500" b="1" dirty="0" smtClean="0"/>
              <a:t>PRE-IPO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98239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583" t="19382" r="21529" b="10247"/>
          <a:stretch/>
        </p:blipFill>
        <p:spPr>
          <a:xfrm>
            <a:off x="1115892" y="2102731"/>
            <a:ext cx="9772383" cy="4632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352" y="1641066"/>
            <a:ext cx="10387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TERM INSURANCE | GENERAL INSURANCE | ULIP| ENDOWMENT | MONEYBACK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9666" y="424004"/>
            <a:ext cx="10515600" cy="835554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3500" b="1" dirty="0" smtClean="0"/>
              <a:t>INSURANCE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9929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35588" y="1667172"/>
            <a:ext cx="2083242" cy="135967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603820" y="1667172"/>
            <a:ext cx="2083242" cy="135967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87988" y="1819572"/>
            <a:ext cx="2083242" cy="13596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US $ FUND</a:t>
            </a:r>
            <a:endParaRPr lang="en-US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756220" y="1819572"/>
            <a:ext cx="2083242" cy="13596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UK FUND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35588" y="4125690"/>
            <a:ext cx="2083242" cy="135967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87988" y="4278090"/>
            <a:ext cx="2083242" cy="13596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INTERNATIONAL PRE-IPO*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603820" y="4242451"/>
            <a:ext cx="2083242" cy="135967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56220" y="4394851"/>
            <a:ext cx="2083242" cy="13596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INTERNATIONAL  EQUITY [US]*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297617" y="6448398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*Coming Soon………………………………….!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19666" y="424004"/>
            <a:ext cx="10515600" cy="835554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3500" b="1" dirty="0" smtClean="0"/>
              <a:t>INTERNATIONAL FUND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7893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Investing into USA Real Estate Market</a:t>
            </a:r>
          </a:p>
          <a:p>
            <a:r>
              <a:rPr lang="en-US" dirty="0" smtClean="0"/>
              <a:t>5 year Bond </a:t>
            </a:r>
          </a:p>
          <a:p>
            <a:r>
              <a:rPr lang="en-US" dirty="0" smtClean="0"/>
              <a:t>Fixed 14% Yield, coupon paid every month in US dollar account.</a:t>
            </a:r>
          </a:p>
          <a:p>
            <a:r>
              <a:rPr lang="en-US" dirty="0" smtClean="0"/>
              <a:t>Locked-in 30 months</a:t>
            </a:r>
          </a:p>
          <a:p>
            <a:r>
              <a:rPr lang="en-US" dirty="0" smtClean="0"/>
              <a:t>Minimum Investment $15000</a:t>
            </a:r>
          </a:p>
          <a:p>
            <a:r>
              <a:rPr lang="en-US" dirty="0" smtClean="0"/>
              <a:t>Free 10year Business H1 Visa investing upon $50,000</a:t>
            </a:r>
          </a:p>
          <a:p>
            <a:r>
              <a:rPr lang="en-US" dirty="0" smtClean="0"/>
              <a:t>Investment also cover EB5 scheme for PR investment upon $450000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9666" y="424004"/>
            <a:ext cx="10515600" cy="835554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3500" b="1" dirty="0" smtClean="0"/>
              <a:t>US $ FUND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713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Investing into UK Real Estate </a:t>
            </a:r>
          </a:p>
          <a:p>
            <a:r>
              <a:rPr lang="en-US" dirty="0" smtClean="0"/>
              <a:t>5 year Bond | Equity fund </a:t>
            </a:r>
          </a:p>
          <a:p>
            <a:r>
              <a:rPr lang="en-US" dirty="0" smtClean="0"/>
              <a:t>Locked-in 60 months</a:t>
            </a:r>
          </a:p>
          <a:p>
            <a:r>
              <a:rPr lang="en-US" dirty="0" smtClean="0"/>
              <a:t>Minimum Investment </a:t>
            </a:r>
          </a:p>
          <a:p>
            <a:pPr lvl="1"/>
            <a:r>
              <a:rPr lang="en-US" dirty="0" smtClean="0"/>
              <a:t>Bond - £10,000 |Coupon Q-8%| H-8.25%| Y-8.5%| M-8.75%</a:t>
            </a:r>
          </a:p>
          <a:p>
            <a:pPr lvl="1"/>
            <a:r>
              <a:rPr lang="en-US" dirty="0" smtClean="0"/>
              <a:t>Equity £ - 50,000 [IRR- 17%] 5% paid every year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9666" y="424004"/>
            <a:ext cx="10515600" cy="835554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3500" b="1" dirty="0" smtClean="0"/>
              <a:t>UK £ FUND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9375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2267" y="1605491"/>
            <a:ext cx="3581400" cy="4351338"/>
          </a:xfrm>
        </p:spPr>
        <p:txBody>
          <a:bodyPr/>
          <a:lstStyle/>
          <a:p>
            <a:r>
              <a:rPr lang="en-US" dirty="0" smtClean="0"/>
              <a:t>Commercial </a:t>
            </a:r>
          </a:p>
          <a:p>
            <a:r>
              <a:rPr lang="en-US" dirty="0" smtClean="0"/>
              <a:t>Residential</a:t>
            </a:r>
          </a:p>
          <a:p>
            <a:r>
              <a:rPr lang="en-US" dirty="0" smtClean="0"/>
              <a:t>Pan India</a:t>
            </a:r>
          </a:p>
          <a:p>
            <a:r>
              <a:rPr lang="en-US" dirty="0" smtClean="0"/>
              <a:t>Dubai</a:t>
            </a:r>
          </a:p>
          <a:p>
            <a:r>
              <a:rPr lang="en-US" dirty="0" smtClean="0"/>
              <a:t>UK</a:t>
            </a:r>
          </a:p>
          <a:p>
            <a:r>
              <a:rPr lang="en-US" dirty="0" smtClean="0"/>
              <a:t>US</a:t>
            </a:r>
          </a:p>
          <a:p>
            <a:r>
              <a:rPr lang="en-US" dirty="0" smtClean="0"/>
              <a:t>Canada</a:t>
            </a:r>
          </a:p>
          <a:p>
            <a:r>
              <a:rPr lang="en-US" dirty="0" smtClean="0"/>
              <a:t>Turkey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9666" y="424004"/>
            <a:ext cx="10515600" cy="835554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3500" b="1" dirty="0" smtClean="0"/>
              <a:t>REAL ESTATE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6137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269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About 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Kumar</dc:creator>
  <cp:lastModifiedBy>Rajesh Kumar</cp:lastModifiedBy>
  <cp:revision>13</cp:revision>
  <dcterms:created xsi:type="dcterms:W3CDTF">2020-08-16T15:07:50Z</dcterms:created>
  <dcterms:modified xsi:type="dcterms:W3CDTF">2020-08-24T15:14:55Z</dcterms:modified>
</cp:coreProperties>
</file>