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8288000" cy="10287000"/>
  <p:notesSz cx="6858000" cy="9144000"/>
  <p:embeddedFontLst>
    <p:embeddedFont>
      <p:font typeface="Calibri" panose="020F0502020204030204" pitchFamily="34" charset="0"/>
      <p:regular r:id="rId20"/>
      <p:bold r:id="rId21"/>
      <p:italic r:id="rId22"/>
      <p:boldItalic r:id="rId23"/>
    </p:embeddedFont>
    <p:embeddedFont>
      <p:font typeface="Canva Sans" panose="020B0604020202020204" charset="0"/>
      <p:regular r:id="rId24"/>
    </p:embeddedFont>
    <p:embeddedFont>
      <p:font typeface="Fira Sans" panose="020B0503050000020004" pitchFamily="34" charset="0"/>
      <p:regular r:id="rId25"/>
      <p:bold r:id="rId26"/>
      <p:italic r:id="rId27"/>
      <p:boldItalic r:id="rId28"/>
    </p:embeddedFont>
    <p:embeddedFont>
      <p:font typeface="Fira Sans Bold" panose="020B0803050000020004" charset="0"/>
      <p:regular r:id="rId29"/>
    </p:embeddedFont>
    <p:embeddedFont>
      <p:font typeface="Fira Sans Light" panose="020B0403050000020004" pitchFamily="34" charset="0"/>
      <p:regular r:id="rId30"/>
      <p:italic r:id="rId31"/>
    </p:embeddedFont>
    <p:embeddedFont>
      <p:font typeface="Fira Sans Medium" panose="020B0603050000020004" pitchFamily="34" charset="0"/>
      <p:regular r:id="rId32"/>
      <p:italic r:id="rId33"/>
    </p:embeddedFont>
    <p:embeddedFont>
      <p:font typeface="Fira Sans Semi-Bold" panose="020B0604020202020204" charset="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178"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028700" y="3374565"/>
            <a:ext cx="14061408" cy="6151188"/>
            <a:chOff x="0" y="0"/>
            <a:chExt cx="18748544" cy="8201583"/>
          </a:xfrm>
        </p:grpSpPr>
        <p:sp>
          <p:nvSpPr>
            <p:cNvPr id="3" name="TextBox 3"/>
            <p:cNvSpPr txBox="1"/>
            <p:nvPr/>
          </p:nvSpPr>
          <p:spPr>
            <a:xfrm>
              <a:off x="0" y="0"/>
              <a:ext cx="18748544" cy="3657600"/>
            </a:xfrm>
            <a:prstGeom prst="rect">
              <a:avLst/>
            </a:prstGeom>
          </p:spPr>
          <p:txBody>
            <a:bodyPr lIns="0" tIns="0" rIns="0" bIns="0" rtlCol="0" anchor="t">
              <a:spAutoFit/>
            </a:bodyPr>
            <a:lstStyle/>
            <a:p>
              <a:pPr>
                <a:lnSpc>
                  <a:spcPts val="7199"/>
                </a:lnSpc>
              </a:pPr>
              <a:r>
                <a:rPr lang="en-US" sz="5999">
                  <a:solidFill>
                    <a:srgbClr val="000000"/>
                  </a:solidFill>
                  <a:latin typeface="Fira Sans Bold"/>
                </a:rPr>
                <a:t>Comparing the Accuracy of Text Classification Using Multiple Stemming and Explainable AI Lime, Eli5</a:t>
              </a:r>
            </a:p>
          </p:txBody>
        </p:sp>
        <p:sp>
          <p:nvSpPr>
            <p:cNvPr id="4" name="TextBox 4"/>
            <p:cNvSpPr txBox="1"/>
            <p:nvPr/>
          </p:nvSpPr>
          <p:spPr>
            <a:xfrm>
              <a:off x="0" y="3977606"/>
              <a:ext cx="18748544" cy="4223977"/>
            </a:xfrm>
            <a:prstGeom prst="rect">
              <a:avLst/>
            </a:prstGeom>
          </p:spPr>
          <p:txBody>
            <a:bodyPr lIns="0" tIns="0" rIns="0" bIns="0" rtlCol="0" anchor="t">
              <a:spAutoFit/>
            </a:bodyPr>
            <a:lstStyle/>
            <a:p>
              <a:pPr>
                <a:lnSpc>
                  <a:spcPts val="5039"/>
                </a:lnSpc>
              </a:pPr>
              <a:r>
                <a:rPr lang="en-US" sz="3599" dirty="0">
                  <a:solidFill>
                    <a:srgbClr val="000000"/>
                  </a:solidFill>
                  <a:latin typeface="Fira Sans Light"/>
                </a:rPr>
                <a:t>Group: 16</a:t>
              </a:r>
            </a:p>
            <a:p>
              <a:pPr>
                <a:lnSpc>
                  <a:spcPts val="5039"/>
                </a:lnSpc>
              </a:pPr>
              <a:r>
                <a:rPr lang="en-US" sz="3599" dirty="0">
                  <a:solidFill>
                    <a:srgbClr val="000000"/>
                  </a:solidFill>
                  <a:latin typeface="Fira Sans Light"/>
                </a:rPr>
                <a:t>ID: 23266024  || Mithila Arman</a:t>
              </a:r>
            </a:p>
            <a:p>
              <a:pPr>
                <a:lnSpc>
                  <a:spcPts val="5039"/>
                </a:lnSpc>
              </a:pPr>
              <a:endParaRPr lang="en-US" sz="3599" dirty="0">
                <a:solidFill>
                  <a:srgbClr val="000000"/>
                </a:solidFill>
                <a:latin typeface="Fira Sans Light"/>
              </a:endParaRPr>
            </a:p>
            <a:p>
              <a:pPr>
                <a:lnSpc>
                  <a:spcPts val="5039"/>
                </a:lnSpc>
              </a:pPr>
              <a:r>
                <a:rPr lang="en-US" sz="3599" dirty="0">
                  <a:solidFill>
                    <a:srgbClr val="000000"/>
                  </a:solidFill>
                  <a:latin typeface="Fira Sans Light"/>
                </a:rPr>
                <a:t>ST: Mehnaz Ara Fazal</a:t>
              </a:r>
            </a:p>
            <a:p>
              <a:pPr>
                <a:lnSpc>
                  <a:spcPts val="5039"/>
                </a:lnSpc>
              </a:pPr>
              <a:r>
                <a:rPr lang="en-US" sz="3599" dirty="0">
                  <a:solidFill>
                    <a:srgbClr val="000000"/>
                  </a:solidFill>
                  <a:latin typeface="Fira Sans Light"/>
                </a:rPr>
                <a:t>RA: Md </a:t>
              </a:r>
              <a:r>
                <a:rPr lang="en-US" sz="3599" dirty="0" err="1">
                  <a:solidFill>
                    <a:srgbClr val="000000"/>
                  </a:solidFill>
                  <a:latin typeface="Fira Sans Light"/>
                </a:rPr>
                <a:t>Humaion</a:t>
              </a:r>
              <a:r>
                <a:rPr lang="en-US" sz="3599" dirty="0">
                  <a:solidFill>
                    <a:srgbClr val="000000"/>
                  </a:solidFill>
                  <a:latin typeface="Fira Sans Light"/>
                </a:rPr>
                <a:t> Kabir Mehedi</a:t>
              </a:r>
            </a:p>
          </p:txBody>
        </p:sp>
      </p:grpSp>
      <p:grpSp>
        <p:nvGrpSpPr>
          <p:cNvPr id="5" name="Group 5"/>
          <p:cNvGrpSpPr/>
          <p:nvPr/>
        </p:nvGrpSpPr>
        <p:grpSpPr>
          <a:xfrm>
            <a:off x="14608021" y="2534506"/>
            <a:ext cx="7321033" cy="6340049"/>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7" name="Group 7"/>
          <p:cNvGrpSpPr/>
          <p:nvPr/>
        </p:nvGrpSpPr>
        <p:grpSpPr>
          <a:xfrm>
            <a:off x="12122944" y="7035126"/>
            <a:ext cx="4970154" cy="430417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9" name="Group 9"/>
          <p:cNvGrpSpPr/>
          <p:nvPr/>
        </p:nvGrpSpPr>
        <p:grpSpPr>
          <a:xfrm>
            <a:off x="12336342" y="5954842"/>
            <a:ext cx="2271679" cy="1967285"/>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grpSp>
        <p:nvGrpSpPr>
          <p:cNvPr id="11" name="Group 11"/>
          <p:cNvGrpSpPr/>
          <p:nvPr/>
        </p:nvGrpSpPr>
        <p:grpSpPr>
          <a:xfrm>
            <a:off x="13737770" y="373605"/>
            <a:ext cx="3799619" cy="3290488"/>
            <a:chOff x="0" y="0"/>
            <a:chExt cx="3619627" cy="3134614"/>
          </a:xfrm>
        </p:grpSpPr>
        <p:sp>
          <p:nvSpPr>
            <p:cNvPr id="12" name="Freeform 1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sp>
        <p:nvSpPr>
          <p:cNvPr id="13" name="Freeform 13"/>
          <p:cNvSpPr/>
          <p:nvPr/>
        </p:nvSpPr>
        <p:spPr>
          <a:xfrm>
            <a:off x="1028700" y="1028700"/>
            <a:ext cx="678758" cy="586200"/>
          </a:xfrm>
          <a:custGeom>
            <a:avLst/>
            <a:gdLst/>
            <a:ahLst/>
            <a:cxnLst/>
            <a:rect l="l" t="t" r="r" b="b"/>
            <a:pathLst>
              <a:path w="678758" h="586200">
                <a:moveTo>
                  <a:pt x="0" y="0"/>
                </a:moveTo>
                <a:lnTo>
                  <a:pt x="678758" y="0"/>
                </a:lnTo>
                <a:lnTo>
                  <a:pt x="678758" y="586200"/>
                </a:lnTo>
                <a:lnTo>
                  <a:pt x="0" y="5862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3110578" y="-783398"/>
            <a:ext cx="13031070" cy="11284968"/>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4" name="Group 4"/>
          <p:cNvGrpSpPr/>
          <p:nvPr/>
        </p:nvGrpSpPr>
        <p:grpSpPr>
          <a:xfrm rot="-10800000">
            <a:off x="3719961" y="2574155"/>
            <a:ext cx="5276948" cy="456986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sp>
        <p:nvSpPr>
          <p:cNvPr id="6" name="TextBox 6"/>
          <p:cNvSpPr txBox="1"/>
          <p:nvPr/>
        </p:nvSpPr>
        <p:spPr>
          <a:xfrm>
            <a:off x="10306863" y="2893060"/>
            <a:ext cx="6952437" cy="4443730"/>
          </a:xfrm>
          <a:prstGeom prst="rect">
            <a:avLst/>
          </a:prstGeom>
        </p:spPr>
        <p:txBody>
          <a:bodyPr lIns="0" tIns="0" rIns="0" bIns="0" rtlCol="0" anchor="t">
            <a:spAutoFit/>
          </a:bodyPr>
          <a:lstStyle/>
          <a:p>
            <a:pPr marL="604519" lvl="1" indent="-302260">
              <a:lnSpc>
                <a:spcPts val="3919"/>
              </a:lnSpc>
              <a:buFont typeface="Arial"/>
              <a:buChar char="•"/>
            </a:pPr>
            <a:r>
              <a:rPr lang="en-US" sz="2799">
                <a:solidFill>
                  <a:srgbClr val="000000"/>
                </a:solidFill>
                <a:latin typeface="Fira Sans Light"/>
              </a:rPr>
              <a:t>The 20 Newsgroups dataset consists of approximately 20,000 documents spanning 20 different newsgroups, offering a diverse range of topics.</a:t>
            </a:r>
          </a:p>
          <a:p>
            <a:pPr marL="604519" lvl="1" indent="-302260">
              <a:lnSpc>
                <a:spcPts val="3919"/>
              </a:lnSpc>
              <a:buFont typeface="Arial"/>
              <a:buChar char="•"/>
            </a:pPr>
            <a:r>
              <a:rPr lang="en-US" sz="2799">
                <a:solidFill>
                  <a:srgbClr val="000000"/>
                </a:solidFill>
                <a:latin typeface="Fira Sans Light"/>
              </a:rPr>
              <a:t>Documents in the dataset are primarily textual, associated with specific categories or newsgroups covering a broad array of subjects.</a:t>
            </a:r>
          </a:p>
          <a:p>
            <a:pPr>
              <a:lnSpc>
                <a:spcPts val="3919"/>
              </a:lnSpc>
            </a:pPr>
            <a:endParaRPr lang="en-US" sz="2799">
              <a:solidFill>
                <a:srgbClr val="000000"/>
              </a:solidFill>
              <a:latin typeface="Fira Sans Light"/>
            </a:endParaRPr>
          </a:p>
        </p:txBody>
      </p:sp>
      <p:grpSp>
        <p:nvGrpSpPr>
          <p:cNvPr id="7" name="Group 7"/>
          <p:cNvGrpSpPr/>
          <p:nvPr/>
        </p:nvGrpSpPr>
        <p:grpSpPr>
          <a:xfrm>
            <a:off x="1028700" y="1417964"/>
            <a:ext cx="6113968" cy="2721764"/>
            <a:chOff x="0" y="0"/>
            <a:chExt cx="8151957" cy="3629018"/>
          </a:xfrm>
        </p:grpSpPr>
        <p:sp>
          <p:nvSpPr>
            <p:cNvPr id="8" name="TextBox 8"/>
            <p:cNvSpPr txBox="1"/>
            <p:nvPr/>
          </p:nvSpPr>
          <p:spPr>
            <a:xfrm>
              <a:off x="0" y="3006295"/>
              <a:ext cx="8151957" cy="622723"/>
            </a:xfrm>
            <a:prstGeom prst="rect">
              <a:avLst/>
            </a:prstGeom>
          </p:spPr>
          <p:txBody>
            <a:bodyPr lIns="0" tIns="0" rIns="0" bIns="0" rtlCol="0" anchor="t">
              <a:spAutoFit/>
            </a:bodyPr>
            <a:lstStyle/>
            <a:p>
              <a:pPr>
                <a:lnSpc>
                  <a:spcPts val="3919"/>
                </a:lnSpc>
              </a:pPr>
              <a:endParaRPr/>
            </a:p>
          </p:txBody>
        </p:sp>
        <p:sp>
          <p:nvSpPr>
            <p:cNvPr id="9" name="TextBox 9"/>
            <p:cNvSpPr txBox="1"/>
            <p:nvPr/>
          </p:nvSpPr>
          <p:spPr>
            <a:xfrm>
              <a:off x="0" y="-66675"/>
              <a:ext cx="8151957" cy="2606675"/>
            </a:xfrm>
            <a:prstGeom prst="rect">
              <a:avLst/>
            </a:prstGeom>
          </p:spPr>
          <p:txBody>
            <a:bodyPr lIns="0" tIns="0" rIns="0" bIns="0" rtlCol="0" anchor="t">
              <a:spAutoFit/>
            </a:bodyPr>
            <a:lstStyle/>
            <a:p>
              <a:pPr marL="0" lvl="0" indent="0">
                <a:lnSpc>
                  <a:spcPts val="7800"/>
                </a:lnSpc>
                <a:spcBef>
                  <a:spcPct val="0"/>
                </a:spcBef>
              </a:pPr>
              <a:r>
                <a:rPr lang="en-US" sz="6000" spc="-60">
                  <a:solidFill>
                    <a:srgbClr val="F4F4F4"/>
                  </a:solidFill>
                  <a:latin typeface="Fira Sans Medium"/>
                </a:rPr>
                <a:t>20 Newsgroups dataset</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268572" y="8362981"/>
            <a:ext cx="17019428" cy="0"/>
          </a:xfrm>
          <a:prstGeom prst="line">
            <a:avLst/>
          </a:prstGeom>
          <a:ln w="19050" cap="rnd">
            <a:solidFill>
              <a:srgbClr val="004651"/>
            </a:solidFill>
            <a:prstDash val="solid"/>
            <a:headEnd type="none" w="sm" len="sm"/>
            <a:tailEnd type="none" w="sm" len="sm"/>
          </a:ln>
        </p:spPr>
        <p:txBody>
          <a:bodyPr/>
          <a:lstStyle/>
          <a:p>
            <a:endParaRPr lang="en-US"/>
          </a:p>
        </p:txBody>
      </p:sp>
      <p:sp>
        <p:nvSpPr>
          <p:cNvPr id="3" name="TextBox 3"/>
          <p:cNvSpPr txBox="1"/>
          <p:nvPr/>
        </p:nvSpPr>
        <p:spPr>
          <a:xfrm>
            <a:off x="1028700" y="3648001"/>
            <a:ext cx="3364925" cy="3381375"/>
          </a:xfrm>
          <a:prstGeom prst="rect">
            <a:avLst/>
          </a:prstGeom>
        </p:spPr>
        <p:txBody>
          <a:bodyPr lIns="0" tIns="0" rIns="0" bIns="0" rtlCol="0" anchor="t">
            <a:spAutoFit/>
          </a:bodyPr>
          <a:lstStyle/>
          <a:p>
            <a:pPr>
              <a:lnSpc>
                <a:spcPts val="4320"/>
              </a:lnSpc>
            </a:pPr>
            <a:r>
              <a:rPr lang="en-US" sz="3600">
                <a:solidFill>
                  <a:srgbClr val="00A181"/>
                </a:solidFill>
                <a:latin typeface="Fira Sans Medium"/>
              </a:rPr>
              <a:t>Data Preprocessing</a:t>
            </a:r>
          </a:p>
          <a:p>
            <a:pPr marL="539756" lvl="1" indent="-269878">
              <a:lnSpc>
                <a:spcPts val="3000"/>
              </a:lnSpc>
              <a:buFont typeface="Arial"/>
              <a:buChar char="•"/>
            </a:pPr>
            <a:r>
              <a:rPr lang="en-US" sz="2500">
                <a:solidFill>
                  <a:srgbClr val="545454"/>
                </a:solidFill>
                <a:latin typeface="Fira Sans Semi-Bold"/>
              </a:rPr>
              <a:t>Text Cleaning</a:t>
            </a:r>
          </a:p>
          <a:p>
            <a:pPr marL="539756" lvl="1" indent="-269878">
              <a:lnSpc>
                <a:spcPts val="3000"/>
              </a:lnSpc>
              <a:buFont typeface="Arial"/>
              <a:buChar char="•"/>
            </a:pPr>
            <a:r>
              <a:rPr lang="en-US" sz="2500">
                <a:solidFill>
                  <a:srgbClr val="545454"/>
                </a:solidFill>
                <a:latin typeface="Fira Sans Semi-Bold"/>
              </a:rPr>
              <a:t>Tokenization and Part-of-Speech Tagging</a:t>
            </a:r>
          </a:p>
          <a:p>
            <a:pPr marL="539756" lvl="1" indent="-269878">
              <a:lnSpc>
                <a:spcPts val="3000"/>
              </a:lnSpc>
              <a:buFont typeface="Arial"/>
              <a:buChar char="•"/>
            </a:pPr>
            <a:r>
              <a:rPr lang="en-US" sz="2500">
                <a:solidFill>
                  <a:srgbClr val="545454"/>
                </a:solidFill>
                <a:latin typeface="Fira Sans Semi-Bold"/>
              </a:rPr>
              <a:t>Stemming and Stopword Removal</a:t>
            </a:r>
          </a:p>
        </p:txBody>
      </p:sp>
      <p:sp>
        <p:nvSpPr>
          <p:cNvPr id="4" name="TextBox 4"/>
          <p:cNvSpPr txBox="1"/>
          <p:nvPr/>
        </p:nvSpPr>
        <p:spPr>
          <a:xfrm>
            <a:off x="5317258" y="3485852"/>
            <a:ext cx="3364925" cy="3543300"/>
          </a:xfrm>
          <a:prstGeom prst="rect">
            <a:avLst/>
          </a:prstGeom>
        </p:spPr>
        <p:txBody>
          <a:bodyPr lIns="0" tIns="0" rIns="0" bIns="0" rtlCol="0" anchor="t">
            <a:spAutoFit/>
          </a:bodyPr>
          <a:lstStyle/>
          <a:p>
            <a:pPr>
              <a:lnSpc>
                <a:spcPts val="4320"/>
              </a:lnSpc>
            </a:pPr>
            <a:r>
              <a:rPr lang="en-US" sz="3600">
                <a:solidFill>
                  <a:srgbClr val="00A181"/>
                </a:solidFill>
                <a:latin typeface="Fira Sans Medium"/>
              </a:rPr>
              <a:t>TF-IDF Feature Extraction and PCA</a:t>
            </a:r>
          </a:p>
          <a:p>
            <a:pPr marL="539756" lvl="1" indent="-269878">
              <a:lnSpc>
                <a:spcPts val="3000"/>
              </a:lnSpc>
              <a:buFont typeface="Arial"/>
              <a:buChar char="•"/>
            </a:pPr>
            <a:r>
              <a:rPr lang="en-US" sz="2500">
                <a:solidFill>
                  <a:srgbClr val="545454"/>
                </a:solidFill>
                <a:latin typeface="Fira Sans Semi-Bold"/>
              </a:rPr>
              <a:t>TF-IDF Feature Extraction</a:t>
            </a:r>
          </a:p>
          <a:p>
            <a:pPr marL="539756" lvl="1" indent="-269878">
              <a:lnSpc>
                <a:spcPts val="3000"/>
              </a:lnSpc>
              <a:buFont typeface="Arial"/>
              <a:buChar char="•"/>
            </a:pPr>
            <a:r>
              <a:rPr lang="en-US" sz="2500">
                <a:solidFill>
                  <a:srgbClr val="545454"/>
                </a:solidFill>
                <a:latin typeface="Fira Sans Semi-Bold"/>
              </a:rPr>
              <a:t>Principal Component Analysis (PCA)</a:t>
            </a:r>
          </a:p>
        </p:txBody>
      </p:sp>
      <p:sp>
        <p:nvSpPr>
          <p:cNvPr id="5" name="TextBox 5"/>
          <p:cNvSpPr txBox="1"/>
          <p:nvPr/>
        </p:nvSpPr>
        <p:spPr>
          <a:xfrm>
            <a:off x="13894375" y="4628852"/>
            <a:ext cx="3364925" cy="2400300"/>
          </a:xfrm>
          <a:prstGeom prst="rect">
            <a:avLst/>
          </a:prstGeom>
        </p:spPr>
        <p:txBody>
          <a:bodyPr lIns="0" tIns="0" rIns="0" bIns="0" rtlCol="0" anchor="t">
            <a:spAutoFit/>
          </a:bodyPr>
          <a:lstStyle/>
          <a:p>
            <a:pPr>
              <a:lnSpc>
                <a:spcPts val="4320"/>
              </a:lnSpc>
            </a:pPr>
            <a:r>
              <a:rPr lang="en-US" sz="3600">
                <a:solidFill>
                  <a:srgbClr val="00A181"/>
                </a:solidFill>
                <a:latin typeface="Fira Sans Medium"/>
              </a:rPr>
              <a:t>Explainable AI (XAI) Integration</a:t>
            </a:r>
          </a:p>
          <a:p>
            <a:pPr marL="539756" lvl="1" indent="-269878">
              <a:lnSpc>
                <a:spcPts val="3000"/>
              </a:lnSpc>
              <a:buFont typeface="Arial"/>
              <a:buChar char="•"/>
            </a:pPr>
            <a:r>
              <a:rPr lang="en-US" sz="2500">
                <a:solidFill>
                  <a:srgbClr val="545454"/>
                </a:solidFill>
                <a:latin typeface="Fira Sans Semi-Bold"/>
              </a:rPr>
              <a:t>Lime and Eli5</a:t>
            </a:r>
          </a:p>
          <a:p>
            <a:pPr marL="539756" lvl="1" indent="-269878">
              <a:lnSpc>
                <a:spcPts val="3000"/>
              </a:lnSpc>
              <a:buFont typeface="Arial"/>
              <a:buChar char="•"/>
            </a:pPr>
            <a:r>
              <a:rPr lang="en-US" sz="2500">
                <a:solidFill>
                  <a:srgbClr val="545454"/>
                </a:solidFill>
                <a:latin typeface="Fira Sans Semi-Bold"/>
              </a:rPr>
              <a:t>Visualization</a:t>
            </a:r>
          </a:p>
        </p:txBody>
      </p:sp>
      <p:sp>
        <p:nvSpPr>
          <p:cNvPr id="6" name="TextBox 6"/>
          <p:cNvSpPr txBox="1"/>
          <p:nvPr/>
        </p:nvSpPr>
        <p:spPr>
          <a:xfrm>
            <a:off x="9605817" y="3866852"/>
            <a:ext cx="3364925" cy="3162300"/>
          </a:xfrm>
          <a:prstGeom prst="rect">
            <a:avLst/>
          </a:prstGeom>
        </p:spPr>
        <p:txBody>
          <a:bodyPr lIns="0" tIns="0" rIns="0" bIns="0" rtlCol="0" anchor="t">
            <a:spAutoFit/>
          </a:bodyPr>
          <a:lstStyle/>
          <a:p>
            <a:pPr>
              <a:lnSpc>
                <a:spcPts val="4320"/>
              </a:lnSpc>
            </a:pPr>
            <a:r>
              <a:rPr lang="en-US" sz="3600">
                <a:solidFill>
                  <a:srgbClr val="00A181"/>
                </a:solidFill>
                <a:latin typeface="Fira Sans Medium"/>
              </a:rPr>
              <a:t>Classifier Training and Evaluation</a:t>
            </a:r>
          </a:p>
          <a:p>
            <a:pPr marL="539756" lvl="1" indent="-269878">
              <a:lnSpc>
                <a:spcPts val="3000"/>
              </a:lnSpc>
              <a:buFont typeface="Arial"/>
              <a:buChar char="•"/>
            </a:pPr>
            <a:r>
              <a:rPr lang="en-US" sz="2500">
                <a:solidFill>
                  <a:srgbClr val="545454"/>
                </a:solidFill>
                <a:latin typeface="Fira Sans Semi-Bold"/>
              </a:rPr>
              <a:t>Classifier Selection</a:t>
            </a:r>
          </a:p>
          <a:p>
            <a:pPr marL="539756" lvl="1" indent="-269878">
              <a:lnSpc>
                <a:spcPts val="3000"/>
              </a:lnSpc>
              <a:buFont typeface="Arial"/>
              <a:buChar char="•"/>
            </a:pPr>
            <a:r>
              <a:rPr lang="en-US" sz="2500">
                <a:solidFill>
                  <a:srgbClr val="545454"/>
                </a:solidFill>
                <a:latin typeface="Fira Sans Semi-Bold"/>
              </a:rPr>
              <a:t>Training and Testing</a:t>
            </a:r>
          </a:p>
          <a:p>
            <a:pPr marL="539756" lvl="1" indent="-269878">
              <a:lnSpc>
                <a:spcPts val="3000"/>
              </a:lnSpc>
              <a:buFont typeface="Arial"/>
              <a:buChar char="•"/>
            </a:pPr>
            <a:r>
              <a:rPr lang="en-US" sz="2500">
                <a:solidFill>
                  <a:srgbClr val="545454"/>
                </a:solidFill>
                <a:latin typeface="Fira Sans Semi-Bold"/>
              </a:rPr>
              <a:t>Metrics Evaluation</a:t>
            </a:r>
          </a:p>
        </p:txBody>
      </p:sp>
      <p:sp>
        <p:nvSpPr>
          <p:cNvPr id="7" name="TextBox 7"/>
          <p:cNvSpPr txBox="1"/>
          <p:nvPr/>
        </p:nvSpPr>
        <p:spPr>
          <a:xfrm>
            <a:off x="1028700" y="1019175"/>
            <a:ext cx="5699080" cy="923925"/>
          </a:xfrm>
          <a:prstGeom prst="rect">
            <a:avLst/>
          </a:prstGeom>
        </p:spPr>
        <p:txBody>
          <a:bodyPr lIns="0" tIns="0" rIns="0" bIns="0" rtlCol="0" anchor="t">
            <a:spAutoFit/>
          </a:bodyPr>
          <a:lstStyle/>
          <a:p>
            <a:pPr>
              <a:lnSpc>
                <a:spcPts val="7200"/>
              </a:lnSpc>
              <a:spcBef>
                <a:spcPct val="0"/>
              </a:spcBef>
            </a:pPr>
            <a:r>
              <a:rPr lang="en-US" sz="6000" spc="-60">
                <a:solidFill>
                  <a:srgbClr val="000000"/>
                </a:solidFill>
                <a:latin typeface="Fira Sans Medium"/>
              </a:rPr>
              <a:t>Methodology</a:t>
            </a:r>
          </a:p>
        </p:txBody>
      </p:sp>
      <p:grpSp>
        <p:nvGrpSpPr>
          <p:cNvPr id="8" name="Group 8"/>
          <p:cNvGrpSpPr/>
          <p:nvPr/>
        </p:nvGrpSpPr>
        <p:grpSpPr>
          <a:xfrm>
            <a:off x="1031805" y="8198352"/>
            <a:ext cx="380203" cy="329258"/>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10" name="Group 10"/>
          <p:cNvGrpSpPr/>
          <p:nvPr/>
        </p:nvGrpSpPr>
        <p:grpSpPr>
          <a:xfrm>
            <a:off x="5317258" y="8198352"/>
            <a:ext cx="380203" cy="329258"/>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12" name="Group 12"/>
          <p:cNvGrpSpPr/>
          <p:nvPr/>
        </p:nvGrpSpPr>
        <p:grpSpPr>
          <a:xfrm>
            <a:off x="9605817" y="8217402"/>
            <a:ext cx="380203" cy="329258"/>
            <a:chOff x="0" y="0"/>
            <a:chExt cx="3619627" cy="3134614"/>
          </a:xfrm>
        </p:grpSpPr>
        <p:sp>
          <p:nvSpPr>
            <p:cNvPr id="13" name="Freeform 1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14" name="Group 14"/>
          <p:cNvGrpSpPr/>
          <p:nvPr/>
        </p:nvGrpSpPr>
        <p:grpSpPr>
          <a:xfrm>
            <a:off x="13894375" y="8198352"/>
            <a:ext cx="380203" cy="329258"/>
            <a:chOff x="0" y="0"/>
            <a:chExt cx="3619627" cy="3134614"/>
          </a:xfrm>
        </p:grpSpPr>
        <p:sp>
          <p:nvSpPr>
            <p:cNvPr id="15" name="Freeform 1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16" name="Group 16"/>
          <p:cNvGrpSpPr/>
          <p:nvPr/>
        </p:nvGrpSpPr>
        <p:grpSpPr>
          <a:xfrm>
            <a:off x="16799111" y="2687862"/>
            <a:ext cx="2977778" cy="2578770"/>
            <a:chOff x="0" y="0"/>
            <a:chExt cx="3619627" cy="3134614"/>
          </a:xfrm>
        </p:grpSpPr>
        <p:sp>
          <p:nvSpPr>
            <p:cNvPr id="17" name="Freeform 1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18" name="Group 18"/>
          <p:cNvGrpSpPr/>
          <p:nvPr/>
        </p:nvGrpSpPr>
        <p:grpSpPr>
          <a:xfrm>
            <a:off x="13660090" y="-135282"/>
            <a:ext cx="4201515" cy="3638531"/>
            <a:chOff x="0" y="0"/>
            <a:chExt cx="3619627" cy="3134614"/>
          </a:xfrm>
        </p:grpSpPr>
        <p:sp>
          <p:nvSpPr>
            <p:cNvPr id="19" name="Freeform 1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20" name="Group 20"/>
          <p:cNvGrpSpPr/>
          <p:nvPr/>
        </p:nvGrpSpPr>
        <p:grpSpPr>
          <a:xfrm>
            <a:off x="13243939" y="-956153"/>
            <a:ext cx="2481390" cy="2148895"/>
            <a:chOff x="0" y="0"/>
            <a:chExt cx="3619627" cy="3134614"/>
          </a:xfrm>
        </p:grpSpPr>
        <p:sp>
          <p:nvSpPr>
            <p:cNvPr id="21" name="Freeform 2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13585950" y="-517425"/>
            <a:ext cx="6210236" cy="5378093"/>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4" name="Group 4"/>
          <p:cNvGrpSpPr/>
          <p:nvPr/>
        </p:nvGrpSpPr>
        <p:grpSpPr>
          <a:xfrm>
            <a:off x="12661994" y="427592"/>
            <a:ext cx="3151914" cy="272957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sp>
        <p:nvSpPr>
          <p:cNvPr id="6" name="TextBox 6"/>
          <p:cNvSpPr txBox="1"/>
          <p:nvPr/>
        </p:nvSpPr>
        <p:spPr>
          <a:xfrm>
            <a:off x="1028700" y="561975"/>
            <a:ext cx="9228812" cy="923925"/>
          </a:xfrm>
          <a:prstGeom prst="rect">
            <a:avLst/>
          </a:prstGeom>
        </p:spPr>
        <p:txBody>
          <a:bodyPr lIns="0" tIns="0" rIns="0" bIns="0" rtlCol="0" anchor="t">
            <a:spAutoFit/>
          </a:bodyPr>
          <a:lstStyle/>
          <a:p>
            <a:pPr>
              <a:lnSpc>
                <a:spcPts val="7200"/>
              </a:lnSpc>
              <a:spcBef>
                <a:spcPct val="0"/>
              </a:spcBef>
            </a:pPr>
            <a:r>
              <a:rPr lang="en-US" sz="6000" spc="-60">
                <a:solidFill>
                  <a:srgbClr val="F4F4F4"/>
                </a:solidFill>
                <a:latin typeface="Fira Sans Medium"/>
              </a:rPr>
              <a:t>RESULT AND ANALYSIS</a:t>
            </a:r>
          </a:p>
        </p:txBody>
      </p:sp>
      <p:sp>
        <p:nvSpPr>
          <p:cNvPr id="7" name="TextBox 7"/>
          <p:cNvSpPr txBox="1"/>
          <p:nvPr/>
        </p:nvSpPr>
        <p:spPr>
          <a:xfrm>
            <a:off x="1028700" y="2114471"/>
            <a:ext cx="11207965" cy="4781550"/>
          </a:xfrm>
          <a:prstGeom prst="rect">
            <a:avLst/>
          </a:prstGeom>
        </p:spPr>
        <p:txBody>
          <a:bodyPr lIns="0" tIns="0" rIns="0" bIns="0" rtlCol="0" anchor="t">
            <a:spAutoFit/>
          </a:bodyPr>
          <a:lstStyle/>
          <a:p>
            <a:pPr marL="647700" lvl="1" indent="-323850" algn="just">
              <a:lnSpc>
                <a:spcPts val="4200"/>
              </a:lnSpc>
              <a:buFont typeface="Arial"/>
              <a:buChar char="•"/>
            </a:pPr>
            <a:r>
              <a:rPr lang="en-US" sz="3000">
                <a:solidFill>
                  <a:srgbClr val="FFFFFF"/>
                </a:solidFill>
                <a:latin typeface="Canva Sans"/>
              </a:rPr>
              <a:t>Naive Bayes achieved the highest accuracy (64.22%) with Snowball stemming and part-of-speech tagging. Support Vector Machines showed variable performance with different stemmers, and tree-based classifiers favored Porter stemming.</a:t>
            </a:r>
          </a:p>
          <a:p>
            <a:pPr marL="647700" lvl="1" indent="-323850" algn="just">
              <a:lnSpc>
                <a:spcPts val="4200"/>
              </a:lnSpc>
              <a:buFont typeface="Arial"/>
              <a:buChar char="•"/>
            </a:pPr>
            <a:r>
              <a:rPr lang="en-US" sz="3000">
                <a:solidFill>
                  <a:srgbClr val="FFFFFF"/>
                </a:solidFill>
                <a:latin typeface="Canva Sans"/>
              </a:rPr>
              <a:t>Lime provided local interpretable explanations for Naive Bayes predictions, enhancing transparency. Eli5 ranked features and weights, improving comprehension of XGBoost's decision-making.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6713721" y="1671638"/>
            <a:ext cx="6210236" cy="5378093"/>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4" name="Group 4"/>
          <p:cNvGrpSpPr/>
          <p:nvPr/>
        </p:nvGrpSpPr>
        <p:grpSpPr>
          <a:xfrm>
            <a:off x="7656630" y="7049731"/>
            <a:ext cx="3738166" cy="3237269"/>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sp>
        <p:nvSpPr>
          <p:cNvPr id="6" name="Freeform 6"/>
          <p:cNvSpPr/>
          <p:nvPr/>
        </p:nvSpPr>
        <p:spPr>
          <a:xfrm>
            <a:off x="0" y="1671637"/>
            <a:ext cx="9311013" cy="8615363"/>
          </a:xfrm>
          <a:custGeom>
            <a:avLst/>
            <a:gdLst/>
            <a:ahLst/>
            <a:cxnLst/>
            <a:rect l="l" t="t" r="r" b="b"/>
            <a:pathLst>
              <a:path w="9311013" h="8615363">
                <a:moveTo>
                  <a:pt x="0" y="0"/>
                </a:moveTo>
                <a:lnTo>
                  <a:pt x="9311013" y="0"/>
                </a:lnTo>
                <a:lnTo>
                  <a:pt x="9311013" y="8615363"/>
                </a:lnTo>
                <a:lnTo>
                  <a:pt x="0" y="8615363"/>
                </a:lnTo>
                <a:lnTo>
                  <a:pt x="0" y="0"/>
                </a:lnTo>
                <a:close/>
              </a:path>
            </a:pathLst>
          </a:custGeom>
          <a:blipFill>
            <a:blip r:embed="rId2"/>
            <a:stretch>
              <a:fillRect/>
            </a:stretch>
          </a:blipFill>
        </p:spPr>
        <p:txBody>
          <a:bodyPr/>
          <a:lstStyle/>
          <a:p>
            <a:endParaRPr lang="en-US"/>
          </a:p>
        </p:txBody>
      </p:sp>
      <p:sp>
        <p:nvSpPr>
          <p:cNvPr id="7" name="Freeform 7"/>
          <p:cNvSpPr/>
          <p:nvPr/>
        </p:nvSpPr>
        <p:spPr>
          <a:xfrm>
            <a:off x="10427957" y="1671638"/>
            <a:ext cx="7860043" cy="8615362"/>
          </a:xfrm>
          <a:custGeom>
            <a:avLst/>
            <a:gdLst/>
            <a:ahLst/>
            <a:cxnLst/>
            <a:rect l="l" t="t" r="r" b="b"/>
            <a:pathLst>
              <a:path w="7860043" h="8615362">
                <a:moveTo>
                  <a:pt x="0" y="0"/>
                </a:moveTo>
                <a:lnTo>
                  <a:pt x="7860043" y="0"/>
                </a:lnTo>
                <a:lnTo>
                  <a:pt x="7860043" y="8615362"/>
                </a:lnTo>
                <a:lnTo>
                  <a:pt x="0" y="8615362"/>
                </a:lnTo>
                <a:lnTo>
                  <a:pt x="0" y="0"/>
                </a:lnTo>
                <a:close/>
              </a:path>
            </a:pathLst>
          </a:custGeom>
          <a:blipFill>
            <a:blip r:embed="rId3"/>
            <a:stretch>
              <a:fillRect/>
            </a:stretch>
          </a:blipFill>
        </p:spPr>
        <p:txBody>
          <a:bodyPr/>
          <a:lstStyle/>
          <a:p>
            <a:endParaRPr lang="en-US"/>
          </a:p>
        </p:txBody>
      </p:sp>
      <p:sp>
        <p:nvSpPr>
          <p:cNvPr id="8" name="TextBox 8"/>
          <p:cNvSpPr txBox="1"/>
          <p:nvPr/>
        </p:nvSpPr>
        <p:spPr>
          <a:xfrm>
            <a:off x="5290261" y="346257"/>
            <a:ext cx="7707479" cy="923925"/>
          </a:xfrm>
          <a:prstGeom prst="rect">
            <a:avLst/>
          </a:prstGeom>
        </p:spPr>
        <p:txBody>
          <a:bodyPr lIns="0" tIns="0" rIns="0" bIns="0" rtlCol="0" anchor="t">
            <a:spAutoFit/>
          </a:bodyPr>
          <a:lstStyle/>
          <a:p>
            <a:pPr>
              <a:lnSpc>
                <a:spcPts val="7200"/>
              </a:lnSpc>
              <a:spcBef>
                <a:spcPct val="0"/>
              </a:spcBef>
            </a:pPr>
            <a:r>
              <a:rPr lang="en-US" sz="6000" spc="-60">
                <a:solidFill>
                  <a:srgbClr val="F4F4F4"/>
                </a:solidFill>
                <a:latin typeface="Fira Sans Medium"/>
              </a:rPr>
              <a:t>RESULT AND ANALYSIS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0542559" y="-4150923"/>
            <a:ext cx="9822161" cy="6226137"/>
            <a:chOff x="0" y="0"/>
            <a:chExt cx="8474859" cy="5372100"/>
          </a:xfrm>
        </p:grpSpPr>
        <p:sp>
          <p:nvSpPr>
            <p:cNvPr id="3" name="Freeform 3"/>
            <p:cNvSpPr/>
            <p:nvPr/>
          </p:nvSpPr>
          <p:spPr>
            <a:xfrm>
              <a:off x="0" y="0"/>
              <a:ext cx="8474859" cy="5372100"/>
            </a:xfrm>
            <a:custGeom>
              <a:avLst/>
              <a:gdLst/>
              <a:ahLst/>
              <a:cxnLst/>
              <a:rect l="l" t="t" r="r" b="b"/>
              <a:pathLst>
                <a:path w="8474859" h="5372100">
                  <a:moveTo>
                    <a:pt x="6924189" y="0"/>
                  </a:moveTo>
                  <a:lnTo>
                    <a:pt x="1550670" y="0"/>
                  </a:lnTo>
                  <a:lnTo>
                    <a:pt x="0" y="2686050"/>
                  </a:lnTo>
                  <a:lnTo>
                    <a:pt x="1550670" y="5372100"/>
                  </a:lnTo>
                  <a:lnTo>
                    <a:pt x="6924189" y="5372100"/>
                  </a:lnTo>
                  <a:lnTo>
                    <a:pt x="8474859" y="2686050"/>
                  </a:lnTo>
                  <a:lnTo>
                    <a:pt x="6924189" y="0"/>
                  </a:lnTo>
                  <a:close/>
                </a:path>
              </a:pathLst>
            </a:custGeom>
            <a:solidFill>
              <a:srgbClr val="004651"/>
            </a:solidFill>
          </p:spPr>
          <p:txBody>
            <a:bodyPr/>
            <a:lstStyle/>
            <a:p>
              <a:endParaRPr lang="en-US"/>
            </a:p>
          </p:txBody>
        </p:sp>
      </p:grpSp>
      <p:grpSp>
        <p:nvGrpSpPr>
          <p:cNvPr id="4" name="Group 4"/>
          <p:cNvGrpSpPr/>
          <p:nvPr/>
        </p:nvGrpSpPr>
        <p:grpSpPr>
          <a:xfrm>
            <a:off x="9959443" y="-865713"/>
            <a:ext cx="2695438" cy="2334501"/>
            <a:chOff x="0" y="0"/>
            <a:chExt cx="6202680" cy="5372100"/>
          </a:xfrm>
        </p:grpSpPr>
        <p:sp>
          <p:nvSpPr>
            <p:cNvPr id="5" name="Freeform 5"/>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txBody>
            <a:bodyPr/>
            <a:lstStyle/>
            <a:p>
              <a:endParaRPr lang="en-US"/>
            </a:p>
          </p:txBody>
        </p:sp>
      </p:grpSp>
      <p:sp>
        <p:nvSpPr>
          <p:cNvPr id="6" name="Freeform 6"/>
          <p:cNvSpPr/>
          <p:nvPr/>
        </p:nvSpPr>
        <p:spPr>
          <a:xfrm>
            <a:off x="2925337" y="2430057"/>
            <a:ext cx="12437326" cy="7856943"/>
          </a:xfrm>
          <a:custGeom>
            <a:avLst/>
            <a:gdLst/>
            <a:ahLst/>
            <a:cxnLst/>
            <a:rect l="l" t="t" r="r" b="b"/>
            <a:pathLst>
              <a:path w="12437326" h="7856943">
                <a:moveTo>
                  <a:pt x="0" y="0"/>
                </a:moveTo>
                <a:lnTo>
                  <a:pt x="12437326" y="0"/>
                </a:lnTo>
                <a:lnTo>
                  <a:pt x="12437326" y="7856943"/>
                </a:lnTo>
                <a:lnTo>
                  <a:pt x="0" y="7856943"/>
                </a:lnTo>
                <a:lnTo>
                  <a:pt x="0" y="0"/>
                </a:lnTo>
                <a:close/>
              </a:path>
            </a:pathLst>
          </a:custGeom>
          <a:blipFill>
            <a:blip r:embed="rId2"/>
            <a:stretch>
              <a:fillRect/>
            </a:stretch>
          </a:blipFill>
        </p:spPr>
        <p:txBody>
          <a:bodyPr/>
          <a:lstStyle/>
          <a:p>
            <a:endParaRPr lang="en-US"/>
          </a:p>
        </p:txBody>
      </p:sp>
      <p:sp>
        <p:nvSpPr>
          <p:cNvPr id="7" name="TextBox 7"/>
          <p:cNvSpPr txBox="1"/>
          <p:nvPr/>
        </p:nvSpPr>
        <p:spPr>
          <a:xfrm>
            <a:off x="569885" y="458382"/>
            <a:ext cx="10544092" cy="1971675"/>
          </a:xfrm>
          <a:prstGeom prst="rect">
            <a:avLst/>
          </a:prstGeom>
        </p:spPr>
        <p:txBody>
          <a:bodyPr lIns="0" tIns="0" rIns="0" bIns="0" rtlCol="0" anchor="t">
            <a:spAutoFit/>
          </a:bodyPr>
          <a:lstStyle/>
          <a:p>
            <a:pPr>
              <a:lnSpc>
                <a:spcPts val="7800"/>
              </a:lnSpc>
            </a:pPr>
            <a:r>
              <a:rPr lang="en-US" sz="6000" spc="-60">
                <a:solidFill>
                  <a:srgbClr val="000000"/>
                </a:solidFill>
                <a:latin typeface="Fira Sans Medium"/>
              </a:rPr>
              <a:t>Bar Plot of Accuracy Scores</a:t>
            </a:r>
          </a:p>
          <a:p>
            <a:pPr>
              <a:lnSpc>
                <a:spcPts val="7800"/>
              </a:lnSpc>
              <a:spcBef>
                <a:spcPct val="0"/>
              </a:spcBef>
            </a:pPr>
            <a:endParaRPr lang="en-US" sz="6000" spc="-60">
              <a:solidFill>
                <a:srgbClr val="000000"/>
              </a:solidFill>
              <a:latin typeface="Fira Sans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a:off x="5331481" y="0"/>
            <a:ext cx="12956519" cy="10287000"/>
          </a:xfrm>
          <a:custGeom>
            <a:avLst/>
            <a:gdLst/>
            <a:ahLst/>
            <a:cxnLst/>
            <a:rect l="l" t="t" r="r" b="b"/>
            <a:pathLst>
              <a:path w="12956519" h="10287000">
                <a:moveTo>
                  <a:pt x="0" y="0"/>
                </a:moveTo>
                <a:lnTo>
                  <a:pt x="12956519" y="0"/>
                </a:lnTo>
                <a:lnTo>
                  <a:pt x="12956519" y="10287000"/>
                </a:lnTo>
                <a:lnTo>
                  <a:pt x="0" y="10287000"/>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690626" y="4124325"/>
            <a:ext cx="3972465" cy="1971675"/>
          </a:xfrm>
          <a:prstGeom prst="rect">
            <a:avLst/>
          </a:prstGeom>
        </p:spPr>
        <p:txBody>
          <a:bodyPr lIns="0" tIns="0" rIns="0" bIns="0" rtlCol="0" anchor="t">
            <a:spAutoFit/>
          </a:bodyPr>
          <a:lstStyle/>
          <a:p>
            <a:pPr>
              <a:lnSpc>
                <a:spcPts val="7800"/>
              </a:lnSpc>
              <a:spcBef>
                <a:spcPct val="0"/>
              </a:spcBef>
            </a:pPr>
            <a:r>
              <a:rPr lang="en-US" sz="6000" spc="-60">
                <a:solidFill>
                  <a:srgbClr val="000000"/>
                </a:solidFill>
                <a:latin typeface="Fira Sans Medium"/>
              </a:rPr>
              <a:t>Explainable AI Lime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13585950" y="-517425"/>
            <a:ext cx="6210236" cy="5378093"/>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4" name="Group 4"/>
          <p:cNvGrpSpPr/>
          <p:nvPr/>
        </p:nvGrpSpPr>
        <p:grpSpPr>
          <a:xfrm>
            <a:off x="12009993" y="306851"/>
            <a:ext cx="3151914" cy="272957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sp>
        <p:nvSpPr>
          <p:cNvPr id="6" name="Freeform 6"/>
          <p:cNvSpPr/>
          <p:nvPr/>
        </p:nvSpPr>
        <p:spPr>
          <a:xfrm>
            <a:off x="7158960" y="0"/>
            <a:ext cx="4230770" cy="10287000"/>
          </a:xfrm>
          <a:custGeom>
            <a:avLst/>
            <a:gdLst/>
            <a:ahLst/>
            <a:cxnLst/>
            <a:rect l="l" t="t" r="r" b="b"/>
            <a:pathLst>
              <a:path w="4230770" h="10287000">
                <a:moveTo>
                  <a:pt x="0" y="0"/>
                </a:moveTo>
                <a:lnTo>
                  <a:pt x="4230770" y="0"/>
                </a:lnTo>
                <a:lnTo>
                  <a:pt x="4230770" y="10287000"/>
                </a:lnTo>
                <a:lnTo>
                  <a:pt x="0" y="10287000"/>
                </a:lnTo>
                <a:lnTo>
                  <a:pt x="0" y="0"/>
                </a:lnTo>
                <a:close/>
              </a:path>
            </a:pathLst>
          </a:custGeom>
          <a:blipFill>
            <a:blip r:embed="rId2"/>
            <a:stretch>
              <a:fillRect/>
            </a:stretch>
          </a:blipFill>
        </p:spPr>
        <p:txBody>
          <a:bodyPr/>
          <a:lstStyle/>
          <a:p>
            <a:endParaRPr lang="en-US"/>
          </a:p>
        </p:txBody>
      </p:sp>
      <p:sp>
        <p:nvSpPr>
          <p:cNvPr id="7" name="TextBox 7"/>
          <p:cNvSpPr txBox="1"/>
          <p:nvPr/>
        </p:nvSpPr>
        <p:spPr>
          <a:xfrm>
            <a:off x="714774" y="3857625"/>
            <a:ext cx="5727330" cy="2571750"/>
          </a:xfrm>
          <a:prstGeom prst="rect">
            <a:avLst/>
          </a:prstGeom>
        </p:spPr>
        <p:txBody>
          <a:bodyPr lIns="0" tIns="0" rIns="0" bIns="0" rtlCol="0" anchor="t">
            <a:spAutoFit/>
          </a:bodyPr>
          <a:lstStyle/>
          <a:p>
            <a:pPr>
              <a:lnSpc>
                <a:spcPts val="10199"/>
              </a:lnSpc>
              <a:spcBef>
                <a:spcPct val="0"/>
              </a:spcBef>
            </a:pPr>
            <a:r>
              <a:rPr lang="en-US" sz="8499" spc="-84">
                <a:solidFill>
                  <a:srgbClr val="F4F4F4"/>
                </a:solidFill>
                <a:latin typeface="Fira Sans Medium"/>
              </a:rPr>
              <a:t>Explainable AI  Eli5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4151770" y="4201140"/>
            <a:ext cx="7027514" cy="608586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4" name="Group 4"/>
          <p:cNvGrpSpPr/>
          <p:nvPr/>
        </p:nvGrpSpPr>
        <p:grpSpPr>
          <a:xfrm>
            <a:off x="11139702" y="847066"/>
            <a:ext cx="4961246" cy="429646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6" name="Group 6"/>
          <p:cNvGrpSpPr/>
          <p:nvPr/>
        </p:nvGrpSpPr>
        <p:grpSpPr>
          <a:xfrm>
            <a:off x="1247338" y="3553572"/>
            <a:ext cx="10296097" cy="3179856"/>
            <a:chOff x="0" y="0"/>
            <a:chExt cx="13728129" cy="4239808"/>
          </a:xfrm>
        </p:grpSpPr>
        <p:sp>
          <p:nvSpPr>
            <p:cNvPr id="7" name="TextBox 7"/>
            <p:cNvSpPr txBox="1"/>
            <p:nvPr/>
          </p:nvSpPr>
          <p:spPr>
            <a:xfrm>
              <a:off x="0" y="0"/>
              <a:ext cx="13728129" cy="1714500"/>
            </a:xfrm>
            <a:prstGeom prst="rect">
              <a:avLst/>
            </a:prstGeom>
          </p:spPr>
          <p:txBody>
            <a:bodyPr lIns="0" tIns="0" rIns="0" bIns="0" rtlCol="0" anchor="t">
              <a:spAutoFit/>
            </a:bodyPr>
            <a:lstStyle/>
            <a:p>
              <a:pPr>
                <a:lnSpc>
                  <a:spcPts val="10199"/>
                </a:lnSpc>
                <a:spcBef>
                  <a:spcPct val="0"/>
                </a:spcBef>
              </a:pPr>
              <a:r>
                <a:rPr lang="en-US" sz="8499" spc="-84">
                  <a:solidFill>
                    <a:srgbClr val="000000"/>
                  </a:solidFill>
                  <a:latin typeface="Fira Sans Medium"/>
                </a:rPr>
                <a:t>Future work</a:t>
              </a:r>
            </a:p>
          </p:txBody>
        </p:sp>
        <p:sp>
          <p:nvSpPr>
            <p:cNvPr id="8" name="TextBox 8"/>
            <p:cNvSpPr txBox="1"/>
            <p:nvPr/>
          </p:nvSpPr>
          <p:spPr>
            <a:xfrm>
              <a:off x="0" y="1940049"/>
              <a:ext cx="12298664" cy="2299758"/>
            </a:xfrm>
            <a:prstGeom prst="rect">
              <a:avLst/>
            </a:prstGeom>
          </p:spPr>
          <p:txBody>
            <a:bodyPr lIns="0" tIns="0" rIns="0" bIns="0" rtlCol="0" anchor="t">
              <a:spAutoFit/>
            </a:bodyPr>
            <a:lstStyle/>
            <a:p>
              <a:pPr marL="539749" lvl="1" indent="-269875">
                <a:lnSpc>
                  <a:spcPts val="3499"/>
                </a:lnSpc>
                <a:buFont typeface="Arial"/>
                <a:buChar char="•"/>
              </a:pPr>
              <a:r>
                <a:rPr lang="en-US" sz="2499">
                  <a:solidFill>
                    <a:srgbClr val="000000"/>
                  </a:solidFill>
                  <a:latin typeface="Fira Sans Light"/>
                </a:rPr>
                <a:t>Advanced Preprocessing Techniques</a:t>
              </a:r>
            </a:p>
            <a:p>
              <a:pPr marL="539749" lvl="1" indent="-269875">
                <a:lnSpc>
                  <a:spcPts val="3499"/>
                </a:lnSpc>
                <a:buFont typeface="Arial"/>
                <a:buChar char="•"/>
              </a:pPr>
              <a:r>
                <a:rPr lang="en-US" sz="2499">
                  <a:solidFill>
                    <a:srgbClr val="000000"/>
                  </a:solidFill>
                  <a:latin typeface="Fira Sans Light"/>
                </a:rPr>
                <a:t>Synergies with Deep Learning</a:t>
              </a:r>
            </a:p>
            <a:p>
              <a:pPr marL="539749" lvl="1" indent="-269875">
                <a:lnSpc>
                  <a:spcPts val="3499"/>
                </a:lnSpc>
                <a:buFont typeface="Arial"/>
                <a:buChar char="•"/>
              </a:pPr>
              <a:r>
                <a:rPr lang="en-US" sz="2499">
                  <a:solidFill>
                    <a:srgbClr val="000000"/>
                  </a:solidFill>
                  <a:latin typeface="Fira Sans Light"/>
                </a:rPr>
                <a:t>Domain-specific Tailoring</a:t>
              </a:r>
            </a:p>
            <a:p>
              <a:pPr marL="539749" lvl="1" indent="-269875" algn="l">
                <a:lnSpc>
                  <a:spcPts val="3499"/>
                </a:lnSpc>
                <a:buFont typeface="Arial"/>
                <a:buChar char="•"/>
              </a:pPr>
              <a:r>
                <a:rPr lang="en-US" sz="2499">
                  <a:solidFill>
                    <a:srgbClr val="000000"/>
                  </a:solidFill>
                  <a:latin typeface="Fira Sans Light"/>
                </a:rPr>
                <a:t>Enhanced Model Explainability</a:t>
              </a:r>
            </a:p>
          </p:txBody>
        </p:sp>
      </p:grpSp>
      <p:sp>
        <p:nvSpPr>
          <p:cNvPr id="9" name="Freeform 9"/>
          <p:cNvSpPr/>
          <p:nvPr/>
        </p:nvSpPr>
        <p:spPr>
          <a:xfrm>
            <a:off x="16342430" y="2348549"/>
            <a:ext cx="1497731" cy="1293495"/>
          </a:xfrm>
          <a:custGeom>
            <a:avLst/>
            <a:gdLst/>
            <a:ahLst/>
            <a:cxnLst/>
            <a:rect l="l" t="t" r="r" b="b"/>
            <a:pathLst>
              <a:path w="1497731" h="1293495">
                <a:moveTo>
                  <a:pt x="0" y="0"/>
                </a:moveTo>
                <a:lnTo>
                  <a:pt x="1497730" y="0"/>
                </a:lnTo>
                <a:lnTo>
                  <a:pt x="1497730" y="1293495"/>
                </a:lnTo>
                <a:lnTo>
                  <a:pt x="0" y="129349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070361" cy="5189751"/>
            <a:chOff x="0" y="0"/>
            <a:chExt cx="21427148" cy="6919667"/>
          </a:xfrm>
        </p:grpSpPr>
        <p:sp>
          <p:nvSpPr>
            <p:cNvPr id="3" name="TextBox 3"/>
            <p:cNvSpPr txBox="1"/>
            <p:nvPr/>
          </p:nvSpPr>
          <p:spPr>
            <a:xfrm>
              <a:off x="0" y="2566742"/>
              <a:ext cx="21427148" cy="4352925"/>
            </a:xfrm>
            <a:prstGeom prst="rect">
              <a:avLst/>
            </a:prstGeom>
          </p:spPr>
          <p:txBody>
            <a:bodyPr lIns="0" tIns="0" rIns="0" bIns="0" rtlCol="0" anchor="t">
              <a:spAutoFit/>
            </a:bodyPr>
            <a:lstStyle/>
            <a:p>
              <a:pPr marL="777240" lvl="1" indent="-388620">
                <a:lnSpc>
                  <a:spcPts val="4320"/>
                </a:lnSpc>
                <a:buFont typeface="Arial"/>
                <a:buChar char="•"/>
              </a:pPr>
              <a:r>
                <a:rPr lang="en-US" sz="3600">
                  <a:solidFill>
                    <a:srgbClr val="F4F4F4"/>
                  </a:solidFill>
                  <a:latin typeface="Fira Sans Medium"/>
                </a:rPr>
                <a:t>Snowball and Porter stemming demonstrated superior performance</a:t>
              </a:r>
            </a:p>
            <a:p>
              <a:pPr marL="777240" lvl="1" indent="-388620">
                <a:lnSpc>
                  <a:spcPts val="4320"/>
                </a:lnSpc>
                <a:buFont typeface="Arial"/>
                <a:buChar char="•"/>
              </a:pPr>
              <a:r>
                <a:rPr lang="en-US" sz="3600">
                  <a:solidFill>
                    <a:srgbClr val="F4F4F4"/>
                  </a:solidFill>
                  <a:latin typeface="Fira Sans Medium"/>
                </a:rPr>
                <a:t>Lime and Eli5 enhanced model transparency</a:t>
              </a:r>
            </a:p>
            <a:p>
              <a:pPr marL="777240" lvl="1" indent="-388620">
                <a:lnSpc>
                  <a:spcPts val="4320"/>
                </a:lnSpc>
                <a:buFont typeface="Arial"/>
                <a:buChar char="•"/>
              </a:pPr>
              <a:r>
                <a:rPr lang="en-US" sz="3600">
                  <a:solidFill>
                    <a:srgbClr val="F4F4F4"/>
                  </a:solidFill>
                  <a:latin typeface="Fira Sans Medium"/>
                </a:rPr>
                <a:t>Will focus on advanced preprocessing techniques, exploring synergies with deep learning, domain-specific tailoring of stemming algorithms, and addressing ethical considerations for unbiased and responsible text classification models.</a:t>
              </a:r>
            </a:p>
          </p:txBody>
        </p:sp>
        <p:sp>
          <p:nvSpPr>
            <p:cNvPr id="4" name="TextBox 4"/>
            <p:cNvSpPr txBox="1"/>
            <p:nvPr/>
          </p:nvSpPr>
          <p:spPr>
            <a:xfrm>
              <a:off x="0" y="0"/>
              <a:ext cx="21427148" cy="2108200"/>
            </a:xfrm>
            <a:prstGeom prst="rect">
              <a:avLst/>
            </a:prstGeom>
          </p:spPr>
          <p:txBody>
            <a:bodyPr lIns="0" tIns="0" rIns="0" bIns="0" rtlCol="0" anchor="t">
              <a:spAutoFit/>
            </a:bodyPr>
            <a:lstStyle/>
            <a:p>
              <a:pPr>
                <a:lnSpc>
                  <a:spcPts val="12480"/>
                </a:lnSpc>
              </a:pPr>
              <a:r>
                <a:rPr lang="en-US" sz="10400">
                  <a:solidFill>
                    <a:srgbClr val="A4E473"/>
                  </a:solidFill>
                  <a:latin typeface="Fira Sans Medium"/>
                </a:rPr>
                <a:t>Conclusions</a:t>
              </a:r>
            </a:p>
          </p:txBody>
        </p:sp>
      </p:grpSp>
      <p:grpSp>
        <p:nvGrpSpPr>
          <p:cNvPr id="5" name="Group 5"/>
          <p:cNvGrpSpPr/>
          <p:nvPr/>
        </p:nvGrpSpPr>
        <p:grpSpPr>
          <a:xfrm>
            <a:off x="-3563094" y="6077994"/>
            <a:ext cx="6383425" cy="5528076"/>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7" name="Group 7"/>
          <p:cNvGrpSpPr/>
          <p:nvPr/>
        </p:nvGrpSpPr>
        <p:grpSpPr>
          <a:xfrm>
            <a:off x="1671665" y="7004492"/>
            <a:ext cx="3034530" cy="262791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txBody>
            <a:bodyPr/>
            <a:lstStyle/>
            <a:p>
              <a:endParaRPr lang="en-US"/>
            </a:p>
          </p:txBody>
        </p:sp>
      </p:grpSp>
      <p:grpSp>
        <p:nvGrpSpPr>
          <p:cNvPr id="9" name="Group 9"/>
          <p:cNvGrpSpPr/>
          <p:nvPr/>
        </p:nvGrpSpPr>
        <p:grpSpPr>
          <a:xfrm>
            <a:off x="4053492" y="8956750"/>
            <a:ext cx="2141618" cy="1854652"/>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2527743" y="-89986"/>
            <a:ext cx="10138115" cy="8779655"/>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4" name="Group 4"/>
          <p:cNvGrpSpPr/>
          <p:nvPr/>
        </p:nvGrpSpPr>
        <p:grpSpPr>
          <a:xfrm>
            <a:off x="2505679" y="5832746"/>
            <a:ext cx="5966980" cy="5167433"/>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sp>
        <p:nvSpPr>
          <p:cNvPr id="6" name="TextBox 6"/>
          <p:cNvSpPr txBox="1"/>
          <p:nvPr/>
        </p:nvSpPr>
        <p:spPr>
          <a:xfrm>
            <a:off x="1028700" y="4081194"/>
            <a:ext cx="4460469" cy="1285875"/>
          </a:xfrm>
          <a:prstGeom prst="rect">
            <a:avLst/>
          </a:prstGeom>
        </p:spPr>
        <p:txBody>
          <a:bodyPr lIns="0" tIns="0" rIns="0" bIns="0" rtlCol="0" anchor="t">
            <a:spAutoFit/>
          </a:bodyPr>
          <a:lstStyle/>
          <a:p>
            <a:pPr marL="0" lvl="0" indent="0" algn="l">
              <a:lnSpc>
                <a:spcPts val="10199"/>
              </a:lnSpc>
              <a:spcBef>
                <a:spcPct val="0"/>
              </a:spcBef>
            </a:pPr>
            <a:r>
              <a:rPr lang="en-US" sz="8499" spc="-84">
                <a:solidFill>
                  <a:srgbClr val="F4F4F4"/>
                </a:solidFill>
                <a:latin typeface="Fira Sans Medium"/>
              </a:rPr>
              <a:t>Outline</a:t>
            </a:r>
          </a:p>
        </p:txBody>
      </p:sp>
      <p:sp>
        <p:nvSpPr>
          <p:cNvPr id="7" name="TextBox 7"/>
          <p:cNvSpPr txBox="1"/>
          <p:nvPr/>
        </p:nvSpPr>
        <p:spPr>
          <a:xfrm>
            <a:off x="10353083" y="1178497"/>
            <a:ext cx="6109328" cy="679451"/>
          </a:xfrm>
          <a:prstGeom prst="rect">
            <a:avLst/>
          </a:prstGeom>
        </p:spPr>
        <p:txBody>
          <a:bodyPr lIns="0" tIns="0" rIns="0" bIns="0" rtlCol="0" anchor="t">
            <a:spAutoFit/>
          </a:bodyPr>
          <a:lstStyle/>
          <a:p>
            <a:pPr marL="863593" lvl="1" indent="-431796">
              <a:lnSpc>
                <a:spcPts val="5599"/>
              </a:lnSpc>
              <a:buFont typeface="Arial"/>
              <a:buChar char="•"/>
            </a:pPr>
            <a:r>
              <a:rPr lang="en-US" sz="3999">
                <a:solidFill>
                  <a:srgbClr val="F4F4F4"/>
                </a:solidFill>
                <a:latin typeface="Fira Sans Light"/>
              </a:rPr>
              <a:t>Motivation</a:t>
            </a:r>
          </a:p>
        </p:txBody>
      </p:sp>
      <p:sp>
        <p:nvSpPr>
          <p:cNvPr id="8" name="TextBox 8"/>
          <p:cNvSpPr txBox="1"/>
          <p:nvPr/>
        </p:nvSpPr>
        <p:spPr>
          <a:xfrm>
            <a:off x="10353083" y="2115123"/>
            <a:ext cx="6109328" cy="679451"/>
          </a:xfrm>
          <a:prstGeom prst="rect">
            <a:avLst/>
          </a:prstGeom>
        </p:spPr>
        <p:txBody>
          <a:bodyPr lIns="0" tIns="0" rIns="0" bIns="0" rtlCol="0" anchor="t">
            <a:spAutoFit/>
          </a:bodyPr>
          <a:lstStyle/>
          <a:p>
            <a:pPr marL="863593" lvl="1" indent="-431796">
              <a:lnSpc>
                <a:spcPts val="5599"/>
              </a:lnSpc>
              <a:buFont typeface="Arial"/>
              <a:buChar char="•"/>
            </a:pPr>
            <a:r>
              <a:rPr lang="en-US" sz="3999">
                <a:solidFill>
                  <a:srgbClr val="F4F4F4"/>
                </a:solidFill>
                <a:latin typeface="Fira Sans Light"/>
              </a:rPr>
              <a:t>Relevance</a:t>
            </a:r>
          </a:p>
        </p:txBody>
      </p:sp>
      <p:sp>
        <p:nvSpPr>
          <p:cNvPr id="9" name="TextBox 9"/>
          <p:cNvSpPr txBox="1"/>
          <p:nvPr/>
        </p:nvSpPr>
        <p:spPr>
          <a:xfrm>
            <a:off x="10353083" y="3051749"/>
            <a:ext cx="6109328" cy="679451"/>
          </a:xfrm>
          <a:prstGeom prst="rect">
            <a:avLst/>
          </a:prstGeom>
        </p:spPr>
        <p:txBody>
          <a:bodyPr lIns="0" tIns="0" rIns="0" bIns="0" rtlCol="0" anchor="t">
            <a:spAutoFit/>
          </a:bodyPr>
          <a:lstStyle/>
          <a:p>
            <a:pPr marL="863593" lvl="1" indent="-431796">
              <a:lnSpc>
                <a:spcPts val="5599"/>
              </a:lnSpc>
              <a:buFont typeface="Arial"/>
              <a:buChar char="•"/>
            </a:pPr>
            <a:r>
              <a:rPr lang="en-US" sz="3999">
                <a:solidFill>
                  <a:srgbClr val="F4F4F4"/>
                </a:solidFill>
                <a:latin typeface="Fira Sans Light"/>
              </a:rPr>
              <a:t>Mission</a:t>
            </a:r>
          </a:p>
        </p:txBody>
      </p:sp>
      <p:sp>
        <p:nvSpPr>
          <p:cNvPr id="10" name="TextBox 10"/>
          <p:cNvSpPr txBox="1"/>
          <p:nvPr/>
        </p:nvSpPr>
        <p:spPr>
          <a:xfrm>
            <a:off x="10353083" y="3988374"/>
            <a:ext cx="6109328" cy="679451"/>
          </a:xfrm>
          <a:prstGeom prst="rect">
            <a:avLst/>
          </a:prstGeom>
        </p:spPr>
        <p:txBody>
          <a:bodyPr lIns="0" tIns="0" rIns="0" bIns="0" rtlCol="0" anchor="t">
            <a:spAutoFit/>
          </a:bodyPr>
          <a:lstStyle/>
          <a:p>
            <a:pPr marL="863593" lvl="1" indent="-431796">
              <a:lnSpc>
                <a:spcPts val="5599"/>
              </a:lnSpc>
              <a:buFont typeface="Arial"/>
              <a:buChar char="•"/>
            </a:pPr>
            <a:r>
              <a:rPr lang="en-US" sz="3999">
                <a:solidFill>
                  <a:srgbClr val="F4F4F4"/>
                </a:solidFill>
                <a:latin typeface="Fira Sans Light"/>
              </a:rPr>
              <a:t>Background Study</a:t>
            </a:r>
          </a:p>
        </p:txBody>
      </p:sp>
      <p:sp>
        <p:nvSpPr>
          <p:cNvPr id="11" name="TextBox 11"/>
          <p:cNvSpPr txBox="1"/>
          <p:nvPr/>
        </p:nvSpPr>
        <p:spPr>
          <a:xfrm>
            <a:off x="10353083" y="4877375"/>
            <a:ext cx="6109328" cy="679451"/>
          </a:xfrm>
          <a:prstGeom prst="rect">
            <a:avLst/>
          </a:prstGeom>
        </p:spPr>
        <p:txBody>
          <a:bodyPr lIns="0" tIns="0" rIns="0" bIns="0" rtlCol="0" anchor="t">
            <a:spAutoFit/>
          </a:bodyPr>
          <a:lstStyle/>
          <a:p>
            <a:pPr marL="863593" lvl="1" indent="-431796">
              <a:lnSpc>
                <a:spcPts val="5599"/>
              </a:lnSpc>
              <a:buFont typeface="Arial"/>
              <a:buChar char="•"/>
            </a:pPr>
            <a:r>
              <a:rPr lang="en-US" sz="3999">
                <a:solidFill>
                  <a:srgbClr val="F4F4F4"/>
                </a:solidFill>
                <a:latin typeface="Fira Sans Light"/>
              </a:rPr>
              <a:t>Literature Review</a:t>
            </a:r>
          </a:p>
        </p:txBody>
      </p:sp>
      <p:sp>
        <p:nvSpPr>
          <p:cNvPr id="12" name="TextBox 12"/>
          <p:cNvSpPr txBox="1"/>
          <p:nvPr/>
        </p:nvSpPr>
        <p:spPr>
          <a:xfrm>
            <a:off x="10353083" y="5766376"/>
            <a:ext cx="7138028" cy="679451"/>
          </a:xfrm>
          <a:prstGeom prst="rect">
            <a:avLst/>
          </a:prstGeom>
        </p:spPr>
        <p:txBody>
          <a:bodyPr lIns="0" tIns="0" rIns="0" bIns="0" rtlCol="0" anchor="t">
            <a:spAutoFit/>
          </a:bodyPr>
          <a:lstStyle/>
          <a:p>
            <a:pPr marL="863593" lvl="1" indent="-431796">
              <a:lnSpc>
                <a:spcPts val="5599"/>
              </a:lnSpc>
              <a:buFont typeface="Arial"/>
              <a:buChar char="•"/>
            </a:pPr>
            <a:r>
              <a:rPr lang="en-US" sz="3999">
                <a:solidFill>
                  <a:srgbClr val="F4F4F4"/>
                </a:solidFill>
                <a:latin typeface="Fira Sans Light"/>
              </a:rPr>
              <a:t>20 Newsgroups Dataset</a:t>
            </a:r>
          </a:p>
        </p:txBody>
      </p:sp>
      <p:sp>
        <p:nvSpPr>
          <p:cNvPr id="13" name="TextBox 13"/>
          <p:cNvSpPr txBox="1"/>
          <p:nvPr/>
        </p:nvSpPr>
        <p:spPr>
          <a:xfrm>
            <a:off x="10353083" y="6793808"/>
            <a:ext cx="6109328" cy="679451"/>
          </a:xfrm>
          <a:prstGeom prst="rect">
            <a:avLst/>
          </a:prstGeom>
        </p:spPr>
        <p:txBody>
          <a:bodyPr lIns="0" tIns="0" rIns="0" bIns="0" rtlCol="0" anchor="t">
            <a:spAutoFit/>
          </a:bodyPr>
          <a:lstStyle/>
          <a:p>
            <a:pPr marL="863593" lvl="1" indent="-431796">
              <a:lnSpc>
                <a:spcPts val="5599"/>
              </a:lnSpc>
              <a:buFont typeface="Arial"/>
              <a:buChar char="•"/>
            </a:pPr>
            <a:r>
              <a:rPr lang="en-US" sz="3999">
                <a:solidFill>
                  <a:srgbClr val="F4F4F4"/>
                </a:solidFill>
                <a:latin typeface="Fira Sans Light"/>
              </a:rPr>
              <a:t>Methodology</a:t>
            </a:r>
          </a:p>
        </p:txBody>
      </p:sp>
      <p:sp>
        <p:nvSpPr>
          <p:cNvPr id="14" name="TextBox 14"/>
          <p:cNvSpPr txBox="1"/>
          <p:nvPr/>
        </p:nvSpPr>
        <p:spPr>
          <a:xfrm>
            <a:off x="10353083" y="7726624"/>
            <a:ext cx="7138028" cy="679451"/>
          </a:xfrm>
          <a:prstGeom prst="rect">
            <a:avLst/>
          </a:prstGeom>
        </p:spPr>
        <p:txBody>
          <a:bodyPr lIns="0" tIns="0" rIns="0" bIns="0" rtlCol="0" anchor="t">
            <a:spAutoFit/>
          </a:bodyPr>
          <a:lstStyle/>
          <a:p>
            <a:pPr marL="863593" lvl="1" indent="-431796">
              <a:lnSpc>
                <a:spcPts val="5599"/>
              </a:lnSpc>
              <a:buFont typeface="Arial"/>
              <a:buChar char="•"/>
            </a:pPr>
            <a:r>
              <a:rPr lang="en-US" sz="3999">
                <a:solidFill>
                  <a:srgbClr val="F4F4F4"/>
                </a:solidFill>
                <a:latin typeface="Fira Sans Light"/>
              </a:rPr>
              <a:t>Results And Anslysis</a:t>
            </a:r>
          </a:p>
        </p:txBody>
      </p:sp>
      <p:sp>
        <p:nvSpPr>
          <p:cNvPr id="15" name="TextBox 15"/>
          <p:cNvSpPr txBox="1"/>
          <p:nvPr/>
        </p:nvSpPr>
        <p:spPr>
          <a:xfrm>
            <a:off x="10353083" y="8613469"/>
            <a:ext cx="6109328" cy="679451"/>
          </a:xfrm>
          <a:prstGeom prst="rect">
            <a:avLst/>
          </a:prstGeom>
        </p:spPr>
        <p:txBody>
          <a:bodyPr lIns="0" tIns="0" rIns="0" bIns="0" rtlCol="0" anchor="t">
            <a:spAutoFit/>
          </a:bodyPr>
          <a:lstStyle/>
          <a:p>
            <a:pPr marL="863593" lvl="1" indent="-431796">
              <a:lnSpc>
                <a:spcPts val="5599"/>
              </a:lnSpc>
              <a:buFont typeface="Arial"/>
              <a:buChar char="•"/>
            </a:pPr>
            <a:r>
              <a:rPr lang="en-US" sz="3999">
                <a:solidFill>
                  <a:srgbClr val="F4F4F4"/>
                </a:solidFill>
                <a:latin typeface="Fira Sans Light"/>
              </a:rPr>
              <a:t>Future work</a:t>
            </a:r>
          </a:p>
        </p:txBody>
      </p:sp>
      <p:sp>
        <p:nvSpPr>
          <p:cNvPr id="16" name="TextBox 16"/>
          <p:cNvSpPr txBox="1"/>
          <p:nvPr/>
        </p:nvSpPr>
        <p:spPr>
          <a:xfrm>
            <a:off x="10353083" y="9499296"/>
            <a:ext cx="6109328" cy="679451"/>
          </a:xfrm>
          <a:prstGeom prst="rect">
            <a:avLst/>
          </a:prstGeom>
        </p:spPr>
        <p:txBody>
          <a:bodyPr lIns="0" tIns="0" rIns="0" bIns="0" rtlCol="0" anchor="t">
            <a:spAutoFit/>
          </a:bodyPr>
          <a:lstStyle/>
          <a:p>
            <a:pPr marL="863593" lvl="1" indent="-431796">
              <a:lnSpc>
                <a:spcPts val="5599"/>
              </a:lnSpc>
              <a:buFont typeface="Arial"/>
              <a:buChar char="•"/>
            </a:pPr>
            <a:r>
              <a:rPr lang="en-US" sz="3999">
                <a:solidFill>
                  <a:srgbClr val="F4F4F4"/>
                </a:solidFill>
                <a:latin typeface="Fira Sans Light"/>
              </a:rPr>
              <a:t>Conclusion</a:t>
            </a:r>
          </a:p>
        </p:txBody>
      </p:sp>
      <p:sp>
        <p:nvSpPr>
          <p:cNvPr id="17" name="TextBox 17"/>
          <p:cNvSpPr txBox="1"/>
          <p:nvPr/>
        </p:nvSpPr>
        <p:spPr>
          <a:xfrm>
            <a:off x="10353083" y="289496"/>
            <a:ext cx="6109328" cy="679451"/>
          </a:xfrm>
          <a:prstGeom prst="rect">
            <a:avLst/>
          </a:prstGeom>
        </p:spPr>
        <p:txBody>
          <a:bodyPr lIns="0" tIns="0" rIns="0" bIns="0" rtlCol="0" anchor="t">
            <a:spAutoFit/>
          </a:bodyPr>
          <a:lstStyle/>
          <a:p>
            <a:pPr marL="863593" lvl="1" indent="-431796">
              <a:lnSpc>
                <a:spcPts val="5599"/>
              </a:lnSpc>
              <a:buFont typeface="Arial"/>
              <a:buChar char="•"/>
            </a:pPr>
            <a:r>
              <a:rPr lang="en-US" sz="3999">
                <a:solidFill>
                  <a:srgbClr val="F4F4F4"/>
                </a:solidFill>
                <a:latin typeface="Fira Sans Light"/>
              </a:rPr>
              <a:t>Introduction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408436" cy="3903876"/>
            <a:chOff x="0" y="0"/>
            <a:chExt cx="21877914" cy="5205167"/>
          </a:xfrm>
        </p:grpSpPr>
        <p:sp>
          <p:nvSpPr>
            <p:cNvPr id="3" name="TextBox 3"/>
            <p:cNvSpPr txBox="1"/>
            <p:nvPr/>
          </p:nvSpPr>
          <p:spPr>
            <a:xfrm>
              <a:off x="0" y="2084142"/>
              <a:ext cx="21877914" cy="3121025"/>
            </a:xfrm>
            <a:prstGeom prst="rect">
              <a:avLst/>
            </a:prstGeom>
          </p:spPr>
          <p:txBody>
            <a:bodyPr lIns="0" tIns="0" rIns="0" bIns="0" rtlCol="0" anchor="t">
              <a:spAutoFit/>
            </a:bodyPr>
            <a:lstStyle/>
            <a:p>
              <a:pPr>
                <a:lnSpc>
                  <a:spcPts val="3720"/>
                </a:lnSpc>
                <a:spcBef>
                  <a:spcPct val="0"/>
                </a:spcBef>
              </a:pPr>
              <a:r>
                <a:rPr lang="en-US" sz="3100">
                  <a:solidFill>
                    <a:srgbClr val="F4F4F4"/>
                  </a:solidFill>
                  <a:latin typeface="Fira Sans"/>
                </a:rPr>
                <a:t>The efficient classification of textual data is an important challenge in the era of information explosion, with extensive applications spanning from document classification to sentiment analysis. The preprocessing of textual data is necessary for text classification models to work well, and stemming is one important way to improve feature representation.</a:t>
              </a:r>
            </a:p>
          </p:txBody>
        </p:sp>
        <p:sp>
          <p:nvSpPr>
            <p:cNvPr id="4" name="TextBox 4"/>
            <p:cNvSpPr txBox="1"/>
            <p:nvPr/>
          </p:nvSpPr>
          <p:spPr>
            <a:xfrm>
              <a:off x="0" y="-9525"/>
              <a:ext cx="21877914" cy="1635125"/>
            </a:xfrm>
            <a:prstGeom prst="rect">
              <a:avLst/>
            </a:prstGeom>
          </p:spPr>
          <p:txBody>
            <a:bodyPr lIns="0" tIns="0" rIns="0" bIns="0" rtlCol="0" anchor="t">
              <a:spAutoFit/>
            </a:bodyPr>
            <a:lstStyle/>
            <a:p>
              <a:pPr>
                <a:lnSpc>
                  <a:spcPts val="9600"/>
                </a:lnSpc>
              </a:pPr>
              <a:r>
                <a:rPr lang="en-US" sz="8000">
                  <a:solidFill>
                    <a:srgbClr val="A4E473"/>
                  </a:solidFill>
                  <a:latin typeface="Fira Sans Medium"/>
                </a:rPr>
                <a:t>Introduction</a:t>
              </a:r>
            </a:p>
          </p:txBody>
        </p:sp>
      </p:grpSp>
      <p:grpSp>
        <p:nvGrpSpPr>
          <p:cNvPr id="5" name="Group 5"/>
          <p:cNvGrpSpPr/>
          <p:nvPr/>
        </p:nvGrpSpPr>
        <p:grpSpPr>
          <a:xfrm>
            <a:off x="-3563094" y="6077994"/>
            <a:ext cx="6383425" cy="5528076"/>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7" name="Group 7"/>
          <p:cNvGrpSpPr/>
          <p:nvPr/>
        </p:nvGrpSpPr>
        <p:grpSpPr>
          <a:xfrm>
            <a:off x="1671665" y="7004492"/>
            <a:ext cx="3034530" cy="262791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txBody>
            <a:bodyPr/>
            <a:lstStyle/>
            <a:p>
              <a:endParaRPr lang="en-US"/>
            </a:p>
          </p:txBody>
        </p:sp>
      </p:grpSp>
      <p:grpSp>
        <p:nvGrpSpPr>
          <p:cNvPr id="9" name="Group 9"/>
          <p:cNvGrpSpPr/>
          <p:nvPr/>
        </p:nvGrpSpPr>
        <p:grpSpPr>
          <a:xfrm>
            <a:off x="4053492" y="8956750"/>
            <a:ext cx="2141618" cy="1854652"/>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4151770" y="4201140"/>
            <a:ext cx="7027514" cy="608586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4" name="Group 4"/>
          <p:cNvGrpSpPr/>
          <p:nvPr/>
        </p:nvGrpSpPr>
        <p:grpSpPr>
          <a:xfrm>
            <a:off x="9859850" y="563974"/>
            <a:ext cx="4961246" cy="429646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6" name="Group 6"/>
          <p:cNvGrpSpPr/>
          <p:nvPr/>
        </p:nvGrpSpPr>
        <p:grpSpPr>
          <a:xfrm>
            <a:off x="1028700" y="3301187"/>
            <a:ext cx="9475060" cy="3684681"/>
            <a:chOff x="0" y="0"/>
            <a:chExt cx="12633413" cy="4912908"/>
          </a:xfrm>
        </p:grpSpPr>
        <p:sp>
          <p:nvSpPr>
            <p:cNvPr id="7" name="TextBox 7"/>
            <p:cNvSpPr txBox="1"/>
            <p:nvPr/>
          </p:nvSpPr>
          <p:spPr>
            <a:xfrm>
              <a:off x="0" y="-9525"/>
              <a:ext cx="12633413" cy="1228725"/>
            </a:xfrm>
            <a:prstGeom prst="rect">
              <a:avLst/>
            </a:prstGeom>
          </p:spPr>
          <p:txBody>
            <a:bodyPr lIns="0" tIns="0" rIns="0" bIns="0" rtlCol="0" anchor="t">
              <a:spAutoFit/>
            </a:bodyPr>
            <a:lstStyle/>
            <a:p>
              <a:pPr>
                <a:lnSpc>
                  <a:spcPts val="7200"/>
                </a:lnSpc>
                <a:spcBef>
                  <a:spcPct val="0"/>
                </a:spcBef>
              </a:pPr>
              <a:r>
                <a:rPr lang="en-US" sz="6000" spc="-60">
                  <a:solidFill>
                    <a:srgbClr val="000000"/>
                  </a:solidFill>
                  <a:latin typeface="Fira Sans Medium"/>
                </a:rPr>
                <a:t>Motivation</a:t>
              </a:r>
            </a:p>
          </p:txBody>
        </p:sp>
        <p:sp>
          <p:nvSpPr>
            <p:cNvPr id="8" name="TextBox 8"/>
            <p:cNvSpPr txBox="1"/>
            <p:nvPr/>
          </p:nvSpPr>
          <p:spPr>
            <a:xfrm>
              <a:off x="0" y="1444749"/>
              <a:ext cx="11317937" cy="3468158"/>
            </a:xfrm>
            <a:prstGeom prst="rect">
              <a:avLst/>
            </a:prstGeom>
          </p:spPr>
          <p:txBody>
            <a:bodyPr lIns="0" tIns="0" rIns="0" bIns="0" rtlCol="0" anchor="t">
              <a:spAutoFit/>
            </a:bodyPr>
            <a:lstStyle/>
            <a:p>
              <a:pPr marL="539749" lvl="1" indent="-269875">
                <a:lnSpc>
                  <a:spcPts val="3499"/>
                </a:lnSpc>
                <a:buFont typeface="Arial"/>
                <a:buChar char="•"/>
              </a:pPr>
              <a:r>
                <a:rPr lang="en-US" sz="2499">
                  <a:solidFill>
                    <a:srgbClr val="000000"/>
                  </a:solidFill>
                  <a:latin typeface="Fira Sans Light"/>
                </a:rPr>
                <a:t>Efficient Text Classification</a:t>
              </a:r>
            </a:p>
            <a:p>
              <a:pPr marL="539749" lvl="1" indent="-269875">
                <a:lnSpc>
                  <a:spcPts val="3499"/>
                </a:lnSpc>
                <a:buFont typeface="Arial"/>
                <a:buChar char="•"/>
              </a:pPr>
              <a:r>
                <a:rPr lang="en-US" sz="2499">
                  <a:solidFill>
                    <a:srgbClr val="000000"/>
                  </a:solidFill>
                  <a:latin typeface="Fira Sans Light"/>
                </a:rPr>
                <a:t>Preprocessing Impact</a:t>
              </a:r>
            </a:p>
            <a:p>
              <a:pPr marL="539749" lvl="1" indent="-269875">
                <a:lnSpc>
                  <a:spcPts val="3499"/>
                </a:lnSpc>
                <a:buFont typeface="Arial"/>
                <a:buChar char="•"/>
              </a:pPr>
              <a:r>
                <a:rPr lang="en-US" sz="2499">
                  <a:solidFill>
                    <a:srgbClr val="000000"/>
                  </a:solidFill>
                  <a:latin typeface="Fira Sans Light"/>
                </a:rPr>
                <a:t>Classifier Evaluation</a:t>
              </a:r>
            </a:p>
            <a:p>
              <a:pPr marL="539749" lvl="1" indent="-269875">
                <a:lnSpc>
                  <a:spcPts val="3499"/>
                </a:lnSpc>
                <a:buFont typeface="Arial"/>
                <a:buChar char="•"/>
              </a:pPr>
              <a:r>
                <a:rPr lang="en-US" sz="2499">
                  <a:solidFill>
                    <a:srgbClr val="000000"/>
                  </a:solidFill>
                  <a:latin typeface="Fira Sans Light"/>
                </a:rPr>
                <a:t>Feature Reduction with PCA</a:t>
              </a:r>
            </a:p>
            <a:p>
              <a:pPr marL="539749" lvl="1" indent="-269875">
                <a:lnSpc>
                  <a:spcPts val="3499"/>
                </a:lnSpc>
                <a:buFont typeface="Arial"/>
                <a:buChar char="•"/>
              </a:pPr>
              <a:r>
                <a:rPr lang="en-US" sz="2499">
                  <a:solidFill>
                    <a:srgbClr val="000000"/>
                  </a:solidFill>
                  <a:latin typeface="Fira Sans Light"/>
                </a:rPr>
                <a:t>Exploitability in AI</a:t>
              </a:r>
            </a:p>
            <a:p>
              <a:pPr marL="539749" lvl="1" indent="-269875" algn="l">
                <a:lnSpc>
                  <a:spcPts val="3499"/>
                </a:lnSpc>
                <a:buFont typeface="Arial"/>
                <a:buChar char="•"/>
              </a:pPr>
              <a:r>
                <a:rPr lang="en-US" sz="2499">
                  <a:solidFill>
                    <a:srgbClr val="000000"/>
                  </a:solidFill>
                  <a:latin typeface="Fira Sans Light"/>
                </a:rPr>
                <a:t>Insights into Stemming Techniques</a:t>
              </a:r>
            </a:p>
          </p:txBody>
        </p:sp>
      </p:grpSp>
      <p:sp>
        <p:nvSpPr>
          <p:cNvPr id="9" name="Freeform 9"/>
          <p:cNvSpPr/>
          <p:nvPr/>
        </p:nvSpPr>
        <p:spPr>
          <a:xfrm>
            <a:off x="1028700" y="1028700"/>
            <a:ext cx="678758" cy="586200"/>
          </a:xfrm>
          <a:custGeom>
            <a:avLst/>
            <a:gdLst/>
            <a:ahLst/>
            <a:cxnLst/>
            <a:rect l="l" t="t" r="r" b="b"/>
            <a:pathLst>
              <a:path w="678758" h="586200">
                <a:moveTo>
                  <a:pt x="0" y="0"/>
                </a:moveTo>
                <a:lnTo>
                  <a:pt x="678758" y="0"/>
                </a:lnTo>
                <a:lnTo>
                  <a:pt x="678758" y="586200"/>
                </a:lnTo>
                <a:lnTo>
                  <a:pt x="0" y="5862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TextBox 2"/>
          <p:cNvSpPr txBox="1"/>
          <p:nvPr/>
        </p:nvSpPr>
        <p:spPr>
          <a:xfrm>
            <a:off x="1028700" y="817819"/>
            <a:ext cx="16230600" cy="812800"/>
          </a:xfrm>
          <a:prstGeom prst="rect">
            <a:avLst/>
          </a:prstGeom>
        </p:spPr>
        <p:txBody>
          <a:bodyPr lIns="0" tIns="0" rIns="0" bIns="0" rtlCol="0" anchor="t">
            <a:spAutoFit/>
          </a:bodyPr>
          <a:lstStyle/>
          <a:p>
            <a:pPr algn="ctr">
              <a:lnSpc>
                <a:spcPts val="6500"/>
              </a:lnSpc>
              <a:spcBef>
                <a:spcPct val="0"/>
              </a:spcBef>
            </a:pPr>
            <a:r>
              <a:rPr lang="en-US" sz="5000" spc="-50">
                <a:solidFill>
                  <a:srgbClr val="F4F4F4"/>
                </a:solidFill>
                <a:latin typeface="Fira Sans Medium"/>
              </a:rPr>
              <a:t>Relevance of Text Classification</a:t>
            </a:r>
          </a:p>
        </p:txBody>
      </p:sp>
      <p:graphicFrame>
        <p:nvGraphicFramePr>
          <p:cNvPr id="3" name="Table 3"/>
          <p:cNvGraphicFramePr>
            <a:graphicFrameLocks noGrp="1"/>
          </p:cNvGraphicFramePr>
          <p:nvPr/>
        </p:nvGraphicFramePr>
        <p:xfrm>
          <a:off x="0" y="2470306"/>
          <a:ext cx="18288000" cy="6436924"/>
        </p:xfrm>
        <a:graphic>
          <a:graphicData uri="http://schemas.openxmlformats.org/drawingml/2006/table">
            <a:tbl>
              <a:tblPr/>
              <a:tblGrid>
                <a:gridCol w="9144000">
                  <a:extLst>
                    <a:ext uri="{9D8B030D-6E8A-4147-A177-3AD203B41FA5}">
                      <a16:colId xmlns:a16="http://schemas.microsoft.com/office/drawing/2014/main" val="20000"/>
                    </a:ext>
                  </a:extLst>
                </a:gridCol>
                <a:gridCol w="9144000">
                  <a:extLst>
                    <a:ext uri="{9D8B030D-6E8A-4147-A177-3AD203B41FA5}">
                      <a16:colId xmlns:a16="http://schemas.microsoft.com/office/drawing/2014/main" val="20001"/>
                    </a:ext>
                  </a:extLst>
                </a:gridCol>
              </a:tblGrid>
              <a:tr h="924609">
                <a:tc>
                  <a:txBody>
                    <a:bodyPr/>
                    <a:lstStyle/>
                    <a:p>
                      <a:pPr algn="ctr">
                        <a:lnSpc>
                          <a:spcPts val="4199"/>
                        </a:lnSpc>
                        <a:defRPr/>
                      </a:pPr>
                      <a:r>
                        <a:rPr lang="en-US" sz="2999">
                          <a:solidFill>
                            <a:srgbClr val="000000"/>
                          </a:solidFill>
                          <a:latin typeface="Fira Sans Semi-Bold"/>
                        </a:rPr>
                        <a:t>Information Organization</a:t>
                      </a:r>
                      <a:endParaRPr lang="en-US" sz="1100"/>
                    </a:p>
                  </a:txBody>
                  <a:tcPr marL="120373" marR="120373" marT="120373" marB="120373" anchor="ctr">
                    <a:lnL w="0" cap="flat" cmpd="sng" algn="ctr">
                      <a:solidFill>
                        <a:srgbClr val="A4E473"/>
                      </a:solidFill>
                      <a:prstDash val="solid"/>
                      <a:round/>
                      <a:headEnd type="none" w="med" len="med"/>
                      <a:tailEnd type="none" w="med" len="med"/>
                    </a:lnL>
                    <a:lnR w="9525" cap="flat" cmpd="sng" algn="ctr">
                      <a:solidFill>
                        <a:srgbClr val="A4E473"/>
                      </a:solidFill>
                      <a:prstDash val="solid"/>
                      <a:round/>
                      <a:headEnd type="none" w="med" len="med"/>
                      <a:tailEnd type="none" w="med" len="med"/>
                    </a:lnR>
                    <a:lnT w="0"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A4E473"/>
                    </a:solidFill>
                  </a:tcPr>
                </a:tc>
                <a:tc>
                  <a:txBody>
                    <a:bodyPr/>
                    <a:lstStyle/>
                    <a:p>
                      <a:pPr algn="ctr">
                        <a:lnSpc>
                          <a:spcPts val="4199"/>
                        </a:lnSpc>
                        <a:defRPr/>
                      </a:pPr>
                      <a:r>
                        <a:rPr lang="en-US" sz="2999">
                          <a:solidFill>
                            <a:srgbClr val="000000"/>
                          </a:solidFill>
                          <a:latin typeface="Fira Sans Semi-Bold"/>
                        </a:rPr>
                        <a:t>Document Categorization</a:t>
                      </a:r>
                      <a:endParaRPr lang="en-US" sz="1100"/>
                    </a:p>
                  </a:txBody>
                  <a:tcPr marL="120373" marR="120373" marT="120373" marB="120373" anchor="ctr">
                    <a:lnL w="9525" cap="flat" cmpd="sng" algn="ctr">
                      <a:solidFill>
                        <a:srgbClr val="A4E473"/>
                      </a:solidFill>
                      <a:prstDash val="solid"/>
                      <a:round/>
                      <a:headEnd type="none" w="med" len="med"/>
                      <a:tailEnd type="none" w="med" len="med"/>
                    </a:lnL>
                    <a:lnR w="9525" cap="flat" cmpd="sng" algn="ctr">
                      <a:solidFill>
                        <a:srgbClr val="A4E473"/>
                      </a:solidFill>
                      <a:prstDash val="solid"/>
                      <a:round/>
                      <a:headEnd type="none" w="med" len="med"/>
                      <a:tailEnd type="none" w="med" len="med"/>
                    </a:lnR>
                    <a:lnT w="0"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A4E473"/>
                    </a:solidFill>
                  </a:tcPr>
                </a:tc>
                <a:extLst>
                  <a:ext uri="{0D108BD9-81ED-4DB2-BD59-A6C34878D82A}">
                    <a16:rowId xmlns:a16="http://schemas.microsoft.com/office/drawing/2014/main" val="10000"/>
                  </a:ext>
                </a:extLst>
              </a:tr>
              <a:tr h="1628112">
                <a:tc>
                  <a:txBody>
                    <a:bodyPr/>
                    <a:lstStyle/>
                    <a:p>
                      <a:pPr algn="ctr">
                        <a:lnSpc>
                          <a:spcPts val="4200"/>
                        </a:lnSpc>
                        <a:defRPr/>
                      </a:pPr>
                      <a:r>
                        <a:rPr lang="en-US" sz="3000">
                          <a:solidFill>
                            <a:srgbClr val="F4F4F4"/>
                          </a:solidFill>
                          <a:latin typeface="Fira Sans Semi-Bold"/>
                        </a:rPr>
                        <a:t>Sentiment Analysis</a:t>
                      </a:r>
                      <a:endParaRPr lang="en-US" sz="1100"/>
                    </a:p>
                  </a:txBody>
                  <a:tcPr marL="120373" marR="120373" marT="120373" marB="120373" anchor="ctr">
                    <a:lnL w="0" cap="flat" cmpd="sng" algn="ctr">
                      <a:solidFill>
                        <a:srgbClr val="A4E473"/>
                      </a:solidFill>
                      <a:prstDash val="solid"/>
                      <a:round/>
                      <a:headEnd type="none" w="med" len="med"/>
                      <a:tailEnd type="none" w="med" len="med"/>
                    </a:lnL>
                    <a:lnR w="9525"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tc>
                  <a:txBody>
                    <a:bodyPr/>
                    <a:lstStyle/>
                    <a:p>
                      <a:pPr algn="ctr">
                        <a:lnSpc>
                          <a:spcPts val="4200"/>
                        </a:lnSpc>
                        <a:defRPr/>
                      </a:pPr>
                      <a:r>
                        <a:rPr lang="en-US" sz="3000">
                          <a:solidFill>
                            <a:srgbClr val="F4F4F4"/>
                          </a:solidFill>
                          <a:latin typeface="Fira Sans Semi-Bold"/>
                        </a:rPr>
                        <a:t>Filtering and Prioritization</a:t>
                      </a:r>
                      <a:endParaRPr lang="en-US" sz="1100"/>
                    </a:p>
                  </a:txBody>
                  <a:tcPr marL="120373" marR="120373" marT="120373" marB="120373" anchor="ctr">
                    <a:lnL w="9525" cap="flat" cmpd="sng" algn="ctr">
                      <a:solidFill>
                        <a:srgbClr val="A4E473"/>
                      </a:solidFill>
                      <a:prstDash val="solid"/>
                      <a:round/>
                      <a:headEnd type="none" w="med" len="med"/>
                      <a:tailEnd type="none" w="med" len="med"/>
                    </a:lnL>
                    <a:lnR w="9525"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extLst>
                  <a:ext uri="{0D108BD9-81ED-4DB2-BD59-A6C34878D82A}">
                    <a16:rowId xmlns:a16="http://schemas.microsoft.com/office/drawing/2014/main" val="10001"/>
                  </a:ext>
                </a:extLst>
              </a:tr>
              <a:tr h="943673">
                <a:tc>
                  <a:txBody>
                    <a:bodyPr/>
                    <a:lstStyle/>
                    <a:p>
                      <a:pPr algn="ctr">
                        <a:lnSpc>
                          <a:spcPts val="4200"/>
                        </a:lnSpc>
                        <a:defRPr/>
                      </a:pPr>
                      <a:r>
                        <a:rPr lang="en-US" sz="3000">
                          <a:solidFill>
                            <a:srgbClr val="000000"/>
                          </a:solidFill>
                          <a:latin typeface="Fira Sans Semi-Bold"/>
                        </a:rPr>
                        <a:t>Personalization in Recommender Systems</a:t>
                      </a:r>
                      <a:endParaRPr lang="en-US" sz="1100"/>
                    </a:p>
                  </a:txBody>
                  <a:tcPr marL="120373" marR="120373" marT="120373" marB="120373" anchor="ctr">
                    <a:lnL w="0" cap="flat" cmpd="sng" algn="ctr">
                      <a:solidFill>
                        <a:srgbClr val="A4E473"/>
                      </a:solidFill>
                      <a:prstDash val="solid"/>
                      <a:round/>
                      <a:headEnd type="none" w="med" len="med"/>
                      <a:tailEnd type="none" w="med" len="med"/>
                    </a:lnL>
                    <a:lnR w="9525"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A4E473"/>
                    </a:solidFill>
                  </a:tcPr>
                </a:tc>
                <a:tc>
                  <a:txBody>
                    <a:bodyPr/>
                    <a:lstStyle/>
                    <a:p>
                      <a:pPr algn="ctr">
                        <a:lnSpc>
                          <a:spcPts val="4200"/>
                        </a:lnSpc>
                        <a:defRPr/>
                      </a:pPr>
                      <a:r>
                        <a:rPr lang="en-US" sz="3000">
                          <a:solidFill>
                            <a:srgbClr val="000000"/>
                          </a:solidFill>
                          <a:latin typeface="Fira Sans Semi-Bold"/>
                        </a:rPr>
                        <a:t>Security and Spam Detection</a:t>
                      </a:r>
                      <a:endParaRPr lang="en-US" sz="1100"/>
                    </a:p>
                  </a:txBody>
                  <a:tcPr marL="120373" marR="120373" marT="120373" marB="120373" anchor="ctr">
                    <a:lnL w="9525" cap="flat" cmpd="sng" algn="ctr">
                      <a:solidFill>
                        <a:srgbClr val="A4E473"/>
                      </a:solidFill>
                      <a:prstDash val="solid"/>
                      <a:round/>
                      <a:headEnd type="none" w="med" len="med"/>
                      <a:tailEnd type="none" w="med" len="med"/>
                    </a:lnL>
                    <a:lnR w="9525"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A4E473"/>
                    </a:solidFill>
                  </a:tcPr>
                </a:tc>
                <a:extLst>
                  <a:ext uri="{0D108BD9-81ED-4DB2-BD59-A6C34878D82A}">
                    <a16:rowId xmlns:a16="http://schemas.microsoft.com/office/drawing/2014/main" val="10002"/>
                  </a:ext>
                </a:extLst>
              </a:tr>
              <a:tr h="1923118">
                <a:tc>
                  <a:txBody>
                    <a:bodyPr/>
                    <a:lstStyle/>
                    <a:p>
                      <a:pPr algn="ctr">
                        <a:lnSpc>
                          <a:spcPts val="4200"/>
                        </a:lnSpc>
                        <a:defRPr/>
                      </a:pPr>
                      <a:r>
                        <a:rPr lang="en-US" sz="3000">
                          <a:solidFill>
                            <a:srgbClr val="F4F4F4"/>
                          </a:solidFill>
                          <a:latin typeface="Fira Sans Semi-Bold"/>
                        </a:rPr>
                        <a:t>Customer Support Automation</a:t>
                      </a:r>
                      <a:endParaRPr lang="en-US" sz="1100"/>
                    </a:p>
                  </a:txBody>
                  <a:tcPr marL="120373" marR="120373" marT="120373" marB="120373" anchor="ctr">
                    <a:lnL w="0" cap="flat" cmpd="sng" algn="ctr">
                      <a:solidFill>
                        <a:srgbClr val="A4E473"/>
                      </a:solidFill>
                      <a:prstDash val="solid"/>
                      <a:round/>
                      <a:headEnd type="none" w="med" len="med"/>
                      <a:tailEnd type="none" w="med" len="med"/>
                    </a:lnL>
                    <a:lnR w="9525"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tc>
                  <a:txBody>
                    <a:bodyPr/>
                    <a:lstStyle/>
                    <a:p>
                      <a:pPr algn="ctr">
                        <a:lnSpc>
                          <a:spcPts val="4200"/>
                        </a:lnSpc>
                        <a:defRPr/>
                      </a:pPr>
                      <a:r>
                        <a:rPr lang="en-US" sz="3000">
                          <a:solidFill>
                            <a:srgbClr val="F4F4F4"/>
                          </a:solidFill>
                          <a:latin typeface="Fira Sans Semi-Bold"/>
                        </a:rPr>
                        <a:t>News Aggregation</a:t>
                      </a:r>
                      <a:endParaRPr lang="en-US" sz="1100"/>
                    </a:p>
                  </a:txBody>
                  <a:tcPr marL="120373" marR="120373" marT="120373" marB="120373" anchor="ctr">
                    <a:lnL w="9525" cap="flat" cmpd="sng" algn="ctr">
                      <a:solidFill>
                        <a:srgbClr val="A4E473"/>
                      </a:solidFill>
                      <a:prstDash val="solid"/>
                      <a:round/>
                      <a:headEnd type="none" w="med" len="med"/>
                      <a:tailEnd type="none" w="med" len="med"/>
                    </a:lnL>
                    <a:lnR w="9525"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extLst>
                  <a:ext uri="{0D108BD9-81ED-4DB2-BD59-A6C34878D82A}">
                    <a16:rowId xmlns:a16="http://schemas.microsoft.com/office/drawing/2014/main" val="10003"/>
                  </a:ext>
                </a:extLst>
              </a:tr>
              <a:tr h="1017412">
                <a:tc>
                  <a:txBody>
                    <a:bodyPr/>
                    <a:lstStyle/>
                    <a:p>
                      <a:pPr algn="ctr">
                        <a:lnSpc>
                          <a:spcPts val="4200"/>
                        </a:lnSpc>
                        <a:defRPr/>
                      </a:pPr>
                      <a:r>
                        <a:rPr lang="en-US" sz="3000">
                          <a:solidFill>
                            <a:srgbClr val="000000"/>
                          </a:solidFill>
                          <a:latin typeface="Fira Sans Semi-Bold"/>
                        </a:rPr>
                        <a:t>Medical Diagnosis</a:t>
                      </a:r>
                      <a:endParaRPr lang="en-US" sz="1100"/>
                    </a:p>
                  </a:txBody>
                  <a:tcPr marL="120373" marR="120373" marT="120373" marB="120373" anchor="ctr">
                    <a:lnL w="0" cap="flat" cmpd="sng" algn="ctr">
                      <a:solidFill>
                        <a:srgbClr val="A4E473"/>
                      </a:solidFill>
                      <a:prstDash val="solid"/>
                      <a:round/>
                      <a:headEnd type="none" w="med" len="med"/>
                      <a:tailEnd type="none" w="med" len="med"/>
                    </a:lnL>
                    <a:lnR w="9525"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A4E473"/>
                    </a:solidFill>
                  </a:tcPr>
                </a:tc>
                <a:tc>
                  <a:txBody>
                    <a:bodyPr/>
                    <a:lstStyle/>
                    <a:p>
                      <a:pPr algn="ctr">
                        <a:lnSpc>
                          <a:spcPts val="4200"/>
                        </a:lnSpc>
                        <a:defRPr/>
                      </a:pPr>
                      <a:r>
                        <a:rPr lang="en-US" sz="3000">
                          <a:solidFill>
                            <a:srgbClr val="000000"/>
                          </a:solidFill>
                          <a:latin typeface="Fira Sans Semi-Bold"/>
                        </a:rPr>
                        <a:t>Legal Document Classification</a:t>
                      </a:r>
                      <a:endParaRPr lang="en-US" sz="1100"/>
                    </a:p>
                  </a:txBody>
                  <a:tcPr marL="120373" marR="120373" marT="120373" marB="120373" anchor="ctr">
                    <a:lnL w="9525" cap="flat" cmpd="sng" algn="ctr">
                      <a:solidFill>
                        <a:srgbClr val="A4E473"/>
                      </a:solidFill>
                      <a:prstDash val="solid"/>
                      <a:round/>
                      <a:headEnd type="none" w="med" len="med"/>
                      <a:tailEnd type="none" w="med" len="med"/>
                    </a:lnL>
                    <a:lnR w="9525"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A4E473"/>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4766361" cy="4646826"/>
            <a:chOff x="0" y="0"/>
            <a:chExt cx="19688481" cy="6195767"/>
          </a:xfrm>
        </p:grpSpPr>
        <p:sp>
          <p:nvSpPr>
            <p:cNvPr id="3" name="TextBox 3"/>
            <p:cNvSpPr txBox="1"/>
            <p:nvPr/>
          </p:nvSpPr>
          <p:spPr>
            <a:xfrm>
              <a:off x="0" y="2566742"/>
              <a:ext cx="19688481" cy="3629025"/>
            </a:xfrm>
            <a:prstGeom prst="rect">
              <a:avLst/>
            </a:prstGeom>
          </p:spPr>
          <p:txBody>
            <a:bodyPr lIns="0" tIns="0" rIns="0" bIns="0" rtlCol="0" anchor="t">
              <a:spAutoFit/>
            </a:bodyPr>
            <a:lstStyle/>
            <a:p>
              <a:pPr marL="777240" lvl="1" indent="-388620">
                <a:lnSpc>
                  <a:spcPts val="4320"/>
                </a:lnSpc>
                <a:buFont typeface="Arial"/>
                <a:buChar char="•"/>
              </a:pPr>
              <a:r>
                <a:rPr lang="en-US" sz="3600">
                  <a:solidFill>
                    <a:srgbClr val="F4F4F4"/>
                  </a:solidFill>
                  <a:latin typeface="Fira Sans Semi-Bold"/>
                </a:rPr>
                <a:t>Research Exploration</a:t>
              </a:r>
            </a:p>
            <a:p>
              <a:pPr marL="777240" lvl="1" indent="-388620">
                <a:lnSpc>
                  <a:spcPts val="4320"/>
                </a:lnSpc>
                <a:buFont typeface="Arial"/>
                <a:buChar char="•"/>
              </a:pPr>
              <a:r>
                <a:rPr lang="en-US" sz="3600">
                  <a:solidFill>
                    <a:srgbClr val="F4F4F4"/>
                  </a:solidFill>
                  <a:latin typeface="Fira Sans Semi-Bold"/>
                </a:rPr>
                <a:t>Classifier Performance Evaluation</a:t>
              </a:r>
            </a:p>
            <a:p>
              <a:pPr marL="777240" lvl="1" indent="-388620">
                <a:lnSpc>
                  <a:spcPts val="4320"/>
                </a:lnSpc>
                <a:buFont typeface="Arial"/>
                <a:buChar char="•"/>
              </a:pPr>
              <a:r>
                <a:rPr lang="en-US" sz="3600">
                  <a:solidFill>
                    <a:srgbClr val="F4F4F4"/>
                  </a:solidFill>
                  <a:latin typeface="Fira Sans Semi-Bold"/>
                </a:rPr>
                <a:t>Dimensionality Reduction Techniques</a:t>
              </a:r>
            </a:p>
            <a:p>
              <a:pPr marL="777240" lvl="1" indent="-388620">
                <a:lnSpc>
                  <a:spcPts val="4320"/>
                </a:lnSpc>
                <a:buFont typeface="Arial"/>
                <a:buChar char="•"/>
              </a:pPr>
              <a:r>
                <a:rPr lang="en-US" sz="3600">
                  <a:solidFill>
                    <a:srgbClr val="F4F4F4"/>
                  </a:solidFill>
                  <a:latin typeface="Fira Sans Semi-Bold"/>
                </a:rPr>
                <a:t>Explainable AI Integration</a:t>
              </a:r>
            </a:p>
            <a:p>
              <a:pPr>
                <a:lnSpc>
                  <a:spcPts val="4320"/>
                </a:lnSpc>
              </a:pPr>
              <a:endParaRPr lang="en-US" sz="3600">
                <a:solidFill>
                  <a:srgbClr val="F4F4F4"/>
                </a:solidFill>
                <a:latin typeface="Fira Sans Semi-Bold"/>
              </a:endParaRPr>
            </a:p>
          </p:txBody>
        </p:sp>
        <p:sp>
          <p:nvSpPr>
            <p:cNvPr id="4" name="TextBox 4"/>
            <p:cNvSpPr txBox="1"/>
            <p:nvPr/>
          </p:nvSpPr>
          <p:spPr>
            <a:xfrm>
              <a:off x="0" y="0"/>
              <a:ext cx="19688481" cy="2108200"/>
            </a:xfrm>
            <a:prstGeom prst="rect">
              <a:avLst/>
            </a:prstGeom>
          </p:spPr>
          <p:txBody>
            <a:bodyPr lIns="0" tIns="0" rIns="0" bIns="0" rtlCol="0" anchor="t">
              <a:spAutoFit/>
            </a:bodyPr>
            <a:lstStyle/>
            <a:p>
              <a:pPr>
                <a:lnSpc>
                  <a:spcPts val="12480"/>
                </a:lnSpc>
              </a:pPr>
              <a:r>
                <a:rPr lang="en-US" sz="10400">
                  <a:solidFill>
                    <a:srgbClr val="A4E473"/>
                  </a:solidFill>
                  <a:latin typeface="Fira Sans Medium"/>
                </a:rPr>
                <a:t>Mission</a:t>
              </a:r>
            </a:p>
          </p:txBody>
        </p:sp>
      </p:grpSp>
      <p:grpSp>
        <p:nvGrpSpPr>
          <p:cNvPr id="5" name="Group 5"/>
          <p:cNvGrpSpPr/>
          <p:nvPr/>
        </p:nvGrpSpPr>
        <p:grpSpPr>
          <a:xfrm>
            <a:off x="-3563094" y="6077994"/>
            <a:ext cx="6383425" cy="5528076"/>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7" name="Group 7"/>
          <p:cNvGrpSpPr/>
          <p:nvPr/>
        </p:nvGrpSpPr>
        <p:grpSpPr>
          <a:xfrm>
            <a:off x="1671665" y="7004492"/>
            <a:ext cx="3034530" cy="262791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txBody>
            <a:bodyPr/>
            <a:lstStyle/>
            <a:p>
              <a:endParaRPr lang="en-US"/>
            </a:p>
          </p:txBody>
        </p:sp>
      </p:grpSp>
      <p:grpSp>
        <p:nvGrpSpPr>
          <p:cNvPr id="9" name="Group 9"/>
          <p:cNvGrpSpPr/>
          <p:nvPr/>
        </p:nvGrpSpPr>
        <p:grpSpPr>
          <a:xfrm>
            <a:off x="4053492" y="8956750"/>
            <a:ext cx="2141618" cy="1854652"/>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1019175"/>
            <a:ext cx="6376532" cy="923925"/>
          </a:xfrm>
          <a:prstGeom prst="rect">
            <a:avLst/>
          </a:prstGeom>
        </p:spPr>
        <p:txBody>
          <a:bodyPr lIns="0" tIns="0" rIns="0" bIns="0" rtlCol="0" anchor="t">
            <a:spAutoFit/>
          </a:bodyPr>
          <a:lstStyle/>
          <a:p>
            <a:pPr>
              <a:lnSpc>
                <a:spcPts val="7200"/>
              </a:lnSpc>
              <a:spcBef>
                <a:spcPct val="0"/>
              </a:spcBef>
            </a:pPr>
            <a:r>
              <a:rPr lang="en-US" sz="6000" spc="-60">
                <a:solidFill>
                  <a:srgbClr val="000000"/>
                </a:solidFill>
                <a:latin typeface="Fira Sans Medium"/>
              </a:rPr>
              <a:t>Background Study</a:t>
            </a:r>
          </a:p>
        </p:txBody>
      </p:sp>
      <p:grpSp>
        <p:nvGrpSpPr>
          <p:cNvPr id="3" name="Group 3"/>
          <p:cNvGrpSpPr/>
          <p:nvPr/>
        </p:nvGrpSpPr>
        <p:grpSpPr>
          <a:xfrm rot="-10800000">
            <a:off x="-1306086" y="4784384"/>
            <a:ext cx="4985461" cy="4317433"/>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5" name="Group 5"/>
          <p:cNvGrpSpPr/>
          <p:nvPr/>
        </p:nvGrpSpPr>
        <p:grpSpPr>
          <a:xfrm rot="-10800000">
            <a:off x="3061137" y="7468788"/>
            <a:ext cx="3480308" cy="3013963"/>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grpSp>
        <p:nvGrpSpPr>
          <p:cNvPr id="7" name="Group 7"/>
          <p:cNvGrpSpPr/>
          <p:nvPr/>
        </p:nvGrpSpPr>
        <p:grpSpPr>
          <a:xfrm rot="-10800000">
            <a:off x="2780085" y="4005595"/>
            <a:ext cx="1798578" cy="155757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9" name="Group 9"/>
          <p:cNvGrpSpPr/>
          <p:nvPr/>
        </p:nvGrpSpPr>
        <p:grpSpPr>
          <a:xfrm rot="-10800000">
            <a:off x="300983" y="7795449"/>
            <a:ext cx="3378391" cy="2925703"/>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sp>
        <p:nvSpPr>
          <p:cNvPr id="11" name="TextBox 11"/>
          <p:cNvSpPr txBox="1"/>
          <p:nvPr/>
        </p:nvSpPr>
        <p:spPr>
          <a:xfrm>
            <a:off x="7900231" y="2162324"/>
            <a:ext cx="9262476" cy="3267075"/>
          </a:xfrm>
          <a:prstGeom prst="rect">
            <a:avLst/>
          </a:prstGeom>
        </p:spPr>
        <p:txBody>
          <a:bodyPr lIns="0" tIns="0" rIns="0" bIns="0" rtlCol="0" anchor="t">
            <a:spAutoFit/>
          </a:bodyPr>
          <a:lstStyle/>
          <a:p>
            <a:pPr marL="777240" lvl="1" indent="-388620">
              <a:lnSpc>
                <a:spcPts val="4320"/>
              </a:lnSpc>
              <a:buFont typeface="Arial"/>
              <a:buChar char="•"/>
            </a:pPr>
            <a:r>
              <a:rPr lang="en-US" sz="3600">
                <a:solidFill>
                  <a:srgbClr val="000000"/>
                </a:solidFill>
                <a:latin typeface="Fira Sans Medium"/>
              </a:rPr>
              <a:t>Text Classification Techniques</a:t>
            </a:r>
          </a:p>
          <a:p>
            <a:pPr marL="777240" lvl="1" indent="-388620">
              <a:lnSpc>
                <a:spcPts val="4320"/>
              </a:lnSpc>
              <a:buFont typeface="Arial"/>
              <a:buChar char="•"/>
            </a:pPr>
            <a:r>
              <a:rPr lang="en-US" sz="3600">
                <a:solidFill>
                  <a:srgbClr val="000000"/>
                </a:solidFill>
                <a:latin typeface="Fira Sans Medium"/>
              </a:rPr>
              <a:t>Preprocessing in Text Classification</a:t>
            </a:r>
          </a:p>
          <a:p>
            <a:pPr marL="777240" lvl="1" indent="-388620">
              <a:lnSpc>
                <a:spcPts val="4320"/>
              </a:lnSpc>
              <a:buFont typeface="Arial"/>
              <a:buChar char="•"/>
            </a:pPr>
            <a:r>
              <a:rPr lang="en-US" sz="3600">
                <a:solidFill>
                  <a:srgbClr val="000000"/>
                </a:solidFill>
                <a:latin typeface="Fira Sans Medium"/>
              </a:rPr>
              <a:t>Role of Stemming</a:t>
            </a:r>
          </a:p>
          <a:p>
            <a:pPr marL="777240" lvl="1" indent="-388620">
              <a:lnSpc>
                <a:spcPts val="4320"/>
              </a:lnSpc>
              <a:buFont typeface="Arial"/>
              <a:buChar char="•"/>
            </a:pPr>
            <a:r>
              <a:rPr lang="en-US" sz="3600">
                <a:solidFill>
                  <a:srgbClr val="000000"/>
                </a:solidFill>
                <a:latin typeface="Fira Sans Medium"/>
              </a:rPr>
              <a:t>Classifier Selection</a:t>
            </a:r>
          </a:p>
          <a:p>
            <a:pPr marL="777240" lvl="1" indent="-388620">
              <a:lnSpc>
                <a:spcPts val="4320"/>
              </a:lnSpc>
              <a:buFont typeface="Arial"/>
              <a:buChar char="•"/>
            </a:pPr>
            <a:r>
              <a:rPr lang="en-US" sz="3600">
                <a:solidFill>
                  <a:srgbClr val="000000"/>
                </a:solidFill>
                <a:latin typeface="Fira Sans Medium"/>
              </a:rPr>
              <a:t>Dimensionality Reduction with PCA</a:t>
            </a:r>
          </a:p>
          <a:p>
            <a:pPr marL="777240" lvl="1" indent="-388620">
              <a:lnSpc>
                <a:spcPts val="4320"/>
              </a:lnSpc>
              <a:buFont typeface="Arial"/>
              <a:buChar char="•"/>
            </a:pPr>
            <a:r>
              <a:rPr lang="en-US" sz="3600">
                <a:solidFill>
                  <a:srgbClr val="000000"/>
                </a:solidFill>
                <a:latin typeface="Fira Sans Medium"/>
              </a:rPr>
              <a:t>Explainable AI (XAI)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13585950" y="-517425"/>
            <a:ext cx="6210236" cy="5378093"/>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4" name="Group 4"/>
          <p:cNvGrpSpPr/>
          <p:nvPr/>
        </p:nvGrpSpPr>
        <p:grpSpPr>
          <a:xfrm>
            <a:off x="12009993" y="306851"/>
            <a:ext cx="3151914" cy="272957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graphicFrame>
        <p:nvGraphicFramePr>
          <p:cNvPr id="6" name="Table 6"/>
          <p:cNvGraphicFramePr>
            <a:graphicFrameLocks noGrp="1"/>
          </p:cNvGraphicFramePr>
          <p:nvPr/>
        </p:nvGraphicFramePr>
        <p:xfrm>
          <a:off x="0" y="2258825"/>
          <a:ext cx="18288000" cy="7675751"/>
        </p:xfrm>
        <a:graphic>
          <a:graphicData uri="http://schemas.openxmlformats.org/drawingml/2006/table">
            <a:tbl>
              <a:tblPr/>
              <a:tblGrid>
                <a:gridCol w="5013906">
                  <a:extLst>
                    <a:ext uri="{9D8B030D-6E8A-4147-A177-3AD203B41FA5}">
                      <a16:colId xmlns:a16="http://schemas.microsoft.com/office/drawing/2014/main" val="20000"/>
                    </a:ext>
                  </a:extLst>
                </a:gridCol>
                <a:gridCol w="4250835">
                  <a:extLst>
                    <a:ext uri="{9D8B030D-6E8A-4147-A177-3AD203B41FA5}">
                      <a16:colId xmlns:a16="http://schemas.microsoft.com/office/drawing/2014/main" val="20001"/>
                    </a:ext>
                  </a:extLst>
                </a:gridCol>
                <a:gridCol w="4057650">
                  <a:extLst>
                    <a:ext uri="{9D8B030D-6E8A-4147-A177-3AD203B41FA5}">
                      <a16:colId xmlns:a16="http://schemas.microsoft.com/office/drawing/2014/main" val="20002"/>
                    </a:ext>
                  </a:extLst>
                </a:gridCol>
                <a:gridCol w="4965609">
                  <a:extLst>
                    <a:ext uri="{9D8B030D-6E8A-4147-A177-3AD203B41FA5}">
                      <a16:colId xmlns:a16="http://schemas.microsoft.com/office/drawing/2014/main" val="20003"/>
                    </a:ext>
                  </a:extLst>
                </a:gridCol>
              </a:tblGrid>
              <a:tr h="1509013">
                <a:tc>
                  <a:txBody>
                    <a:bodyPr/>
                    <a:lstStyle/>
                    <a:p>
                      <a:pPr algn="ctr">
                        <a:lnSpc>
                          <a:spcPts val="4199"/>
                        </a:lnSpc>
                        <a:defRPr/>
                      </a:pPr>
                      <a:r>
                        <a:rPr lang="en-US" sz="2999">
                          <a:solidFill>
                            <a:srgbClr val="F4F4F4"/>
                          </a:solidFill>
                          <a:latin typeface="Fira Sans Bold"/>
                        </a:rPr>
                        <a:t>Name</a:t>
                      </a:r>
                      <a:endParaRPr lang="en-US" sz="1100"/>
                    </a:p>
                  </a:txBody>
                  <a:tcPr marL="190500" marR="190500" marT="190500" marB="190500" anchor="ctr">
                    <a:lnL w="0" cap="flat" cmpd="sng" algn="ctr">
                      <a:solidFill>
                        <a:srgbClr val="A4E473"/>
                      </a:solidFill>
                      <a:prstDash val="solid"/>
                      <a:round/>
                      <a:headEnd type="none" w="med" len="med"/>
                      <a:tailEnd type="none" w="med" len="med"/>
                    </a:lnL>
                    <a:lnR w="9525" cap="flat" cmpd="sng" algn="ctr">
                      <a:solidFill>
                        <a:srgbClr val="A4E473"/>
                      </a:solidFill>
                      <a:prstDash val="solid"/>
                      <a:round/>
                      <a:headEnd type="none" w="med" len="med"/>
                      <a:tailEnd type="none" w="med" len="med"/>
                    </a:lnR>
                    <a:lnT w="0"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tc>
                  <a:txBody>
                    <a:bodyPr/>
                    <a:lstStyle/>
                    <a:p>
                      <a:pPr algn="ctr">
                        <a:lnSpc>
                          <a:spcPts val="4199"/>
                        </a:lnSpc>
                        <a:defRPr/>
                      </a:pPr>
                      <a:r>
                        <a:rPr lang="en-US" sz="2999">
                          <a:solidFill>
                            <a:srgbClr val="F4F4F4"/>
                          </a:solidFill>
                          <a:latin typeface="Fira Sans Bold"/>
                        </a:rPr>
                        <a:t>Method they used</a:t>
                      </a:r>
                      <a:endParaRPr lang="en-US" sz="1100"/>
                    </a:p>
                  </a:txBody>
                  <a:tcPr marL="190500" marR="190500" marT="190500" marB="190500" anchor="ctr">
                    <a:lnL w="9525" cap="flat" cmpd="sng" algn="ctr">
                      <a:solidFill>
                        <a:srgbClr val="A4E473"/>
                      </a:solidFill>
                      <a:prstDash val="solid"/>
                      <a:round/>
                      <a:headEnd type="none" w="med" len="med"/>
                      <a:tailEnd type="none" w="med" len="med"/>
                    </a:lnL>
                    <a:lnR w="0" cap="flat" cmpd="sng" algn="ctr">
                      <a:solidFill>
                        <a:srgbClr val="A4E473"/>
                      </a:solidFill>
                      <a:prstDash val="solid"/>
                      <a:round/>
                      <a:headEnd type="none" w="med" len="med"/>
                      <a:tailEnd type="none" w="med" len="med"/>
                    </a:lnR>
                    <a:lnT w="0"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tc>
                  <a:txBody>
                    <a:bodyPr/>
                    <a:lstStyle/>
                    <a:p>
                      <a:pPr algn="ctr">
                        <a:lnSpc>
                          <a:spcPts val="4199"/>
                        </a:lnSpc>
                        <a:defRPr/>
                      </a:pPr>
                      <a:r>
                        <a:rPr lang="en-US" sz="2999">
                          <a:solidFill>
                            <a:srgbClr val="F4F4F4"/>
                          </a:solidFill>
                          <a:latin typeface="Fira Sans Medium"/>
                        </a:rPr>
                        <a:t>Dataset</a:t>
                      </a:r>
                      <a:endParaRPr lang="en-US" sz="1100"/>
                    </a:p>
                  </a:txBody>
                  <a:tcPr marL="190500" marR="190500" marT="190500" marB="190500" anchor="ctr">
                    <a:lnL w="0" cap="flat" cmpd="sng" algn="ctr">
                      <a:solidFill>
                        <a:srgbClr val="A4E473"/>
                      </a:solidFill>
                      <a:prstDash val="solid"/>
                      <a:round/>
                      <a:headEnd type="none" w="med" len="med"/>
                      <a:tailEnd type="none" w="med" len="med"/>
                    </a:lnL>
                    <a:lnR w="0" cap="flat" cmpd="sng" algn="ctr">
                      <a:solidFill>
                        <a:srgbClr val="A4E473"/>
                      </a:solidFill>
                      <a:prstDash val="solid"/>
                      <a:round/>
                      <a:headEnd type="none" w="med" len="med"/>
                      <a:tailEnd type="none" w="med" len="med"/>
                    </a:lnR>
                    <a:lnT w="0"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tc>
                  <a:txBody>
                    <a:bodyPr/>
                    <a:lstStyle/>
                    <a:p>
                      <a:pPr algn="ctr">
                        <a:lnSpc>
                          <a:spcPts val="4199"/>
                        </a:lnSpc>
                        <a:defRPr/>
                      </a:pPr>
                      <a:r>
                        <a:rPr lang="en-US" sz="2999">
                          <a:solidFill>
                            <a:srgbClr val="F4F4F4"/>
                          </a:solidFill>
                          <a:latin typeface="Fira Sans Medium"/>
                        </a:rPr>
                        <a:t>Result</a:t>
                      </a:r>
                      <a:endParaRPr lang="en-US" sz="1100"/>
                    </a:p>
                  </a:txBody>
                  <a:tcPr marL="190500" marR="190500" marT="190500" marB="190500" anchor="ctr">
                    <a:lnL w="0" cap="flat" cmpd="sng" algn="ctr">
                      <a:solidFill>
                        <a:srgbClr val="A4E473"/>
                      </a:solidFill>
                      <a:prstDash val="solid"/>
                      <a:round/>
                      <a:headEnd type="none" w="med" len="med"/>
                      <a:tailEnd type="none" w="med" len="med"/>
                    </a:lnL>
                    <a:lnR w="0" cap="flat" cmpd="sng" algn="ctr">
                      <a:solidFill>
                        <a:srgbClr val="A4E473"/>
                      </a:solidFill>
                      <a:prstDash val="solid"/>
                      <a:round/>
                      <a:headEnd type="none" w="med" len="med"/>
                      <a:tailEnd type="none" w="med" len="med"/>
                    </a:lnR>
                    <a:lnT w="0"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extLst>
                  <a:ext uri="{0D108BD9-81ED-4DB2-BD59-A6C34878D82A}">
                    <a16:rowId xmlns:a16="http://schemas.microsoft.com/office/drawing/2014/main" val="10000"/>
                  </a:ext>
                </a:extLst>
              </a:tr>
              <a:tr h="1552575">
                <a:tc>
                  <a:txBody>
                    <a:bodyPr/>
                    <a:lstStyle/>
                    <a:p>
                      <a:pPr algn="ctr">
                        <a:lnSpc>
                          <a:spcPts val="2800"/>
                        </a:lnSpc>
                        <a:defRPr/>
                      </a:pPr>
                      <a:r>
                        <a:rPr lang="en-US" sz="2000">
                          <a:solidFill>
                            <a:srgbClr val="F4F4F4"/>
                          </a:solidFill>
                          <a:latin typeface="Fira Sans Bold"/>
                        </a:rPr>
                        <a:t>Text Classification Techniques</a:t>
                      </a:r>
                      <a:endParaRPr lang="en-US" sz="1100"/>
                    </a:p>
                  </a:txBody>
                  <a:tcPr marL="190500" marR="190500" marT="190500" marB="190500" anchor="ctr">
                    <a:lnL w="0" cap="flat" cmpd="sng" algn="ctr">
                      <a:solidFill>
                        <a:srgbClr val="A4E473"/>
                      </a:solidFill>
                      <a:prstDash val="solid"/>
                      <a:round/>
                      <a:headEnd type="none" w="med" len="med"/>
                      <a:tailEnd type="none" w="med" len="med"/>
                    </a:lnL>
                    <a:lnR w="9525"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tc>
                  <a:txBody>
                    <a:bodyPr/>
                    <a:lstStyle/>
                    <a:p>
                      <a:pPr algn="ctr">
                        <a:lnSpc>
                          <a:spcPts val="2800"/>
                        </a:lnSpc>
                        <a:defRPr/>
                      </a:pPr>
                      <a:r>
                        <a:rPr lang="en-US" sz="2000">
                          <a:solidFill>
                            <a:srgbClr val="F4F4F4"/>
                          </a:solidFill>
                          <a:latin typeface="Fira Sans"/>
                        </a:rPr>
                        <a:t>Naive Bayes, Support Vector Machines, Deep Learning</a:t>
                      </a:r>
                      <a:endParaRPr lang="en-US" sz="1100"/>
                    </a:p>
                  </a:txBody>
                  <a:tcPr marL="190500" marR="190500" marT="190500" marB="190500" anchor="ctr">
                    <a:lnL w="9525" cap="flat" cmpd="sng" algn="ctr">
                      <a:solidFill>
                        <a:srgbClr val="A4E473"/>
                      </a:solidFill>
                      <a:prstDash val="solid"/>
                      <a:round/>
                      <a:headEnd type="none" w="med" len="med"/>
                      <a:tailEnd type="none" w="med" len="med"/>
                    </a:lnL>
                    <a:lnR w="0"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tc>
                  <a:txBody>
                    <a:bodyPr/>
                    <a:lstStyle/>
                    <a:p>
                      <a:pPr algn="ctr">
                        <a:lnSpc>
                          <a:spcPts val="2800"/>
                        </a:lnSpc>
                        <a:defRPr/>
                      </a:pPr>
                      <a:r>
                        <a:rPr lang="en-US" sz="2000">
                          <a:solidFill>
                            <a:srgbClr val="F4F4F4"/>
                          </a:solidFill>
                          <a:latin typeface="Fira Sans"/>
                        </a:rPr>
                        <a:t>Reuters-21578</a:t>
                      </a:r>
                      <a:endParaRPr lang="en-US" sz="1100"/>
                    </a:p>
                  </a:txBody>
                  <a:tcPr marL="190500" marR="190500" marT="190500" marB="190500" anchor="ctr">
                    <a:lnL w="0" cap="flat" cmpd="sng" algn="ctr">
                      <a:solidFill>
                        <a:srgbClr val="A4E473"/>
                      </a:solidFill>
                      <a:prstDash val="solid"/>
                      <a:round/>
                      <a:headEnd type="none" w="med" len="med"/>
                      <a:tailEnd type="none" w="med" len="med"/>
                    </a:lnL>
                    <a:lnR w="0"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tc>
                  <a:txBody>
                    <a:bodyPr/>
                    <a:lstStyle/>
                    <a:p>
                      <a:pPr algn="ctr">
                        <a:lnSpc>
                          <a:spcPts val="2800"/>
                        </a:lnSpc>
                        <a:defRPr/>
                      </a:pPr>
                      <a:r>
                        <a:rPr lang="en-US" sz="2000">
                          <a:solidFill>
                            <a:srgbClr val="F4F4F4"/>
                          </a:solidFill>
                          <a:latin typeface="Fira Sans"/>
                        </a:rPr>
                        <a:t>text classification techniques, highlights the strengths and weaknesses of different approaches.</a:t>
                      </a:r>
                      <a:endParaRPr lang="en-US" sz="1100"/>
                    </a:p>
                  </a:txBody>
                  <a:tcPr marL="190500" marR="190500" marT="190500" marB="190500" anchor="ctr">
                    <a:lnL w="0" cap="flat" cmpd="sng" algn="ctr">
                      <a:solidFill>
                        <a:srgbClr val="A4E473"/>
                      </a:solidFill>
                      <a:prstDash val="solid"/>
                      <a:round/>
                      <a:headEnd type="none" w="med" len="med"/>
                      <a:tailEnd type="none" w="med" len="med"/>
                    </a:lnL>
                    <a:lnR w="0"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extLst>
                  <a:ext uri="{0D108BD9-81ED-4DB2-BD59-A6C34878D82A}">
                    <a16:rowId xmlns:a16="http://schemas.microsoft.com/office/drawing/2014/main" val="10001"/>
                  </a:ext>
                </a:extLst>
              </a:tr>
              <a:tr h="1509013">
                <a:tc>
                  <a:txBody>
                    <a:bodyPr/>
                    <a:lstStyle/>
                    <a:p>
                      <a:pPr algn="ctr">
                        <a:lnSpc>
                          <a:spcPts val="2800"/>
                        </a:lnSpc>
                        <a:defRPr/>
                      </a:pPr>
                      <a:r>
                        <a:rPr lang="en-US" sz="2000">
                          <a:solidFill>
                            <a:srgbClr val="F4F4F4"/>
                          </a:solidFill>
                          <a:latin typeface="Fira Sans Bold"/>
                        </a:rPr>
                        <a:t>Stemming Algorithms</a:t>
                      </a:r>
                      <a:endParaRPr lang="en-US" sz="1100"/>
                    </a:p>
                  </a:txBody>
                  <a:tcPr marL="190500" marR="190500" marT="190500" marB="190500" anchor="ctr">
                    <a:lnL w="0" cap="flat" cmpd="sng" algn="ctr">
                      <a:solidFill>
                        <a:srgbClr val="A4E473"/>
                      </a:solidFill>
                      <a:prstDash val="solid"/>
                      <a:round/>
                      <a:headEnd type="none" w="med" len="med"/>
                      <a:tailEnd type="none" w="med" len="med"/>
                    </a:lnL>
                    <a:lnR w="9525"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tc>
                  <a:txBody>
                    <a:bodyPr/>
                    <a:lstStyle/>
                    <a:p>
                      <a:pPr algn="ctr">
                        <a:lnSpc>
                          <a:spcPts val="2800"/>
                        </a:lnSpc>
                        <a:defRPr/>
                      </a:pPr>
                      <a:r>
                        <a:rPr lang="en-US" sz="2000">
                          <a:solidFill>
                            <a:srgbClr val="F4F4F4"/>
                          </a:solidFill>
                          <a:latin typeface="Fira Sans"/>
                        </a:rPr>
                        <a:t>Porter Stemmer</a:t>
                      </a:r>
                      <a:endParaRPr lang="en-US" sz="1100"/>
                    </a:p>
                  </a:txBody>
                  <a:tcPr marL="190500" marR="190500" marT="190500" marB="190500" anchor="ctr">
                    <a:lnL w="9525" cap="flat" cmpd="sng" algn="ctr">
                      <a:solidFill>
                        <a:srgbClr val="A4E473"/>
                      </a:solidFill>
                      <a:prstDash val="solid"/>
                      <a:round/>
                      <a:headEnd type="none" w="med" len="med"/>
                      <a:tailEnd type="none" w="med" len="med"/>
                    </a:lnL>
                    <a:lnR w="0"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tc>
                  <a:txBody>
                    <a:bodyPr/>
                    <a:lstStyle/>
                    <a:p>
                      <a:pPr algn="ctr">
                        <a:lnSpc>
                          <a:spcPts val="2800"/>
                        </a:lnSpc>
                        <a:defRPr/>
                      </a:pPr>
                      <a:r>
                        <a:rPr lang="en-US" sz="2000">
                          <a:solidFill>
                            <a:srgbClr val="F4F4F4"/>
                          </a:solidFill>
                          <a:latin typeface="Fira Sans"/>
                        </a:rPr>
                        <a:t>MEDLINE dataset</a:t>
                      </a:r>
                      <a:endParaRPr lang="en-US" sz="1100"/>
                    </a:p>
                  </a:txBody>
                  <a:tcPr marL="190500" marR="190500" marT="190500" marB="190500" anchor="ctr">
                    <a:lnL w="0" cap="flat" cmpd="sng" algn="ctr">
                      <a:solidFill>
                        <a:srgbClr val="A4E473"/>
                      </a:solidFill>
                      <a:prstDash val="solid"/>
                      <a:round/>
                      <a:headEnd type="none" w="med" len="med"/>
                      <a:tailEnd type="none" w="med" len="med"/>
                    </a:lnL>
                    <a:lnR w="0"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tc>
                  <a:txBody>
                    <a:bodyPr/>
                    <a:lstStyle/>
                    <a:p>
                      <a:pPr algn="ctr">
                        <a:lnSpc>
                          <a:spcPts val="2800"/>
                        </a:lnSpc>
                        <a:defRPr/>
                      </a:pPr>
                      <a:r>
                        <a:rPr lang="en-US" sz="2000">
                          <a:solidFill>
                            <a:srgbClr val="F4F4F4"/>
                          </a:solidFill>
                          <a:latin typeface="Fira Sans"/>
                        </a:rPr>
                        <a:t>superior performance in terms of accuracy</a:t>
                      </a:r>
                      <a:endParaRPr lang="en-US" sz="1100"/>
                    </a:p>
                  </a:txBody>
                  <a:tcPr marL="190500" marR="190500" marT="190500" marB="190500" anchor="ctr">
                    <a:lnL w="0" cap="flat" cmpd="sng" algn="ctr">
                      <a:solidFill>
                        <a:srgbClr val="A4E473"/>
                      </a:solidFill>
                      <a:prstDash val="solid"/>
                      <a:round/>
                      <a:headEnd type="none" w="med" len="med"/>
                      <a:tailEnd type="none" w="med" len="med"/>
                    </a:lnL>
                    <a:lnR w="0"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extLst>
                  <a:ext uri="{0D108BD9-81ED-4DB2-BD59-A6C34878D82A}">
                    <a16:rowId xmlns:a16="http://schemas.microsoft.com/office/drawing/2014/main" val="10002"/>
                  </a:ext>
                </a:extLst>
              </a:tr>
              <a:tr h="1552575">
                <a:tc>
                  <a:txBody>
                    <a:bodyPr/>
                    <a:lstStyle/>
                    <a:p>
                      <a:pPr algn="ctr">
                        <a:lnSpc>
                          <a:spcPts val="2800"/>
                        </a:lnSpc>
                        <a:defRPr/>
                      </a:pPr>
                      <a:r>
                        <a:rPr lang="en-US" sz="2000">
                          <a:solidFill>
                            <a:srgbClr val="F4F4F4"/>
                          </a:solidFill>
                          <a:latin typeface="Fira Sans Medium"/>
                        </a:rPr>
                        <a:t>Classifier Performance in Text Classification</a:t>
                      </a:r>
                      <a:endParaRPr lang="en-US" sz="1100"/>
                    </a:p>
                  </a:txBody>
                  <a:tcPr marL="190500" marR="190500" marT="190500" marB="190500" anchor="ctr">
                    <a:lnL w="0" cap="flat" cmpd="sng" algn="ctr">
                      <a:solidFill>
                        <a:srgbClr val="A4E473"/>
                      </a:solidFill>
                      <a:prstDash val="solid"/>
                      <a:round/>
                      <a:headEnd type="none" w="med" len="med"/>
                      <a:tailEnd type="none" w="med" len="med"/>
                    </a:lnL>
                    <a:lnR w="9525"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tc>
                  <a:txBody>
                    <a:bodyPr/>
                    <a:lstStyle/>
                    <a:p>
                      <a:pPr algn="ctr">
                        <a:lnSpc>
                          <a:spcPts val="2800"/>
                        </a:lnSpc>
                        <a:defRPr/>
                      </a:pPr>
                      <a:r>
                        <a:rPr lang="en-US" sz="2000">
                          <a:solidFill>
                            <a:srgbClr val="F4F4F4"/>
                          </a:solidFill>
                          <a:latin typeface="Fira Sans"/>
                        </a:rPr>
                        <a:t>Naive Bayes, Support Vector Machines and Logistic Regression</a:t>
                      </a:r>
                      <a:endParaRPr lang="en-US" sz="1100"/>
                    </a:p>
                  </a:txBody>
                  <a:tcPr marL="190500" marR="190500" marT="190500" marB="190500" anchor="ctr">
                    <a:lnL w="9525" cap="flat" cmpd="sng" algn="ctr">
                      <a:solidFill>
                        <a:srgbClr val="A4E473"/>
                      </a:solidFill>
                      <a:prstDash val="solid"/>
                      <a:round/>
                      <a:headEnd type="none" w="med" len="med"/>
                      <a:tailEnd type="none" w="med" len="med"/>
                    </a:lnL>
                    <a:lnR w="0"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tc>
                  <a:txBody>
                    <a:bodyPr/>
                    <a:lstStyle/>
                    <a:p>
                      <a:pPr algn="ctr">
                        <a:lnSpc>
                          <a:spcPts val="2800"/>
                        </a:lnSpc>
                        <a:defRPr/>
                      </a:pPr>
                      <a:r>
                        <a:rPr lang="en-US" sz="2000">
                          <a:solidFill>
                            <a:srgbClr val="F4F4F4"/>
                          </a:solidFill>
                          <a:latin typeface="Fira Sans"/>
                        </a:rPr>
                        <a:t>Reuters-21578</a:t>
                      </a:r>
                      <a:endParaRPr lang="en-US" sz="1100"/>
                    </a:p>
                  </a:txBody>
                  <a:tcPr marL="190500" marR="190500" marT="190500" marB="190500" anchor="ctr">
                    <a:lnL w="0" cap="flat" cmpd="sng" algn="ctr">
                      <a:solidFill>
                        <a:srgbClr val="A4E473"/>
                      </a:solidFill>
                      <a:prstDash val="solid"/>
                      <a:round/>
                      <a:headEnd type="none" w="med" len="med"/>
                      <a:tailEnd type="none" w="med" len="med"/>
                    </a:lnL>
                    <a:lnR w="0"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tc>
                  <a:txBody>
                    <a:bodyPr/>
                    <a:lstStyle/>
                    <a:p>
                      <a:pPr algn="ctr">
                        <a:lnSpc>
                          <a:spcPts val="2800"/>
                        </a:lnSpc>
                        <a:defRPr/>
                      </a:pPr>
                      <a:r>
                        <a:rPr lang="en-US" sz="2000">
                          <a:solidFill>
                            <a:srgbClr val="F4F4F4"/>
                          </a:solidFill>
                          <a:latin typeface="Fira Sans"/>
                        </a:rPr>
                        <a:t>Support Vector Machine classifier achieves the best accuracy</a:t>
                      </a:r>
                      <a:endParaRPr lang="en-US" sz="1100"/>
                    </a:p>
                  </a:txBody>
                  <a:tcPr marL="190500" marR="190500" marT="190500" marB="190500" anchor="ctr">
                    <a:lnL w="0" cap="flat" cmpd="sng" algn="ctr">
                      <a:solidFill>
                        <a:srgbClr val="A4E473"/>
                      </a:solidFill>
                      <a:prstDash val="solid"/>
                      <a:round/>
                      <a:headEnd type="none" w="med" len="med"/>
                      <a:tailEnd type="none" w="med" len="med"/>
                    </a:lnL>
                    <a:lnR w="0"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extLst>
                  <a:ext uri="{0D108BD9-81ED-4DB2-BD59-A6C34878D82A}">
                    <a16:rowId xmlns:a16="http://schemas.microsoft.com/office/drawing/2014/main" val="10003"/>
                  </a:ext>
                </a:extLst>
              </a:tr>
              <a:tr h="1552575">
                <a:tc>
                  <a:txBody>
                    <a:bodyPr/>
                    <a:lstStyle/>
                    <a:p>
                      <a:pPr algn="ctr">
                        <a:lnSpc>
                          <a:spcPts val="2800"/>
                        </a:lnSpc>
                        <a:defRPr/>
                      </a:pPr>
                      <a:r>
                        <a:rPr lang="en-US" sz="2000">
                          <a:solidFill>
                            <a:srgbClr val="F4F4F4"/>
                          </a:solidFill>
                          <a:latin typeface="Fira Sans Semi-Bold"/>
                        </a:rPr>
                        <a:t>Dimensionality Reduction Techniques</a:t>
                      </a:r>
                      <a:endParaRPr lang="en-US" sz="1100"/>
                    </a:p>
                    <a:p>
                      <a:pPr algn="ctr">
                        <a:lnSpc>
                          <a:spcPts val="2800"/>
                        </a:lnSpc>
                      </a:pPr>
                      <a:endParaRPr lang="en-US" sz="1100"/>
                    </a:p>
                  </a:txBody>
                  <a:tcPr marL="190500" marR="190500" marT="190500" marB="190500" anchor="ctr">
                    <a:lnL w="0" cap="flat" cmpd="sng" algn="ctr">
                      <a:solidFill>
                        <a:srgbClr val="A4E473"/>
                      </a:solidFill>
                      <a:prstDash val="solid"/>
                      <a:round/>
                      <a:headEnd type="none" w="med" len="med"/>
                      <a:tailEnd type="none" w="med" len="med"/>
                    </a:lnL>
                    <a:lnR w="9525"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0" cap="flat" cmpd="sng" algn="ctr">
                      <a:solidFill>
                        <a:srgbClr val="A4E473"/>
                      </a:solidFill>
                      <a:prstDash val="solid"/>
                      <a:round/>
                      <a:headEnd type="none" w="med" len="med"/>
                      <a:tailEnd type="none" w="med" len="med"/>
                    </a:lnB>
                    <a:solidFill>
                      <a:srgbClr val="004651"/>
                    </a:solidFill>
                  </a:tcPr>
                </a:tc>
                <a:tc>
                  <a:txBody>
                    <a:bodyPr/>
                    <a:lstStyle/>
                    <a:p>
                      <a:pPr algn="ctr">
                        <a:lnSpc>
                          <a:spcPts val="2800"/>
                        </a:lnSpc>
                        <a:defRPr/>
                      </a:pPr>
                      <a:r>
                        <a:rPr lang="en-US" sz="2000">
                          <a:solidFill>
                            <a:srgbClr val="F4F4F4"/>
                          </a:solidFill>
                          <a:latin typeface="Fira Sans"/>
                        </a:rPr>
                        <a:t>Principal Component Analysis (PCA) for dimensionality reduction</a:t>
                      </a:r>
                      <a:endParaRPr lang="en-US" sz="1100"/>
                    </a:p>
                  </a:txBody>
                  <a:tcPr marL="190500" marR="190500" marT="190500" marB="190500" anchor="ctr">
                    <a:lnL w="9525" cap="flat" cmpd="sng" algn="ctr">
                      <a:solidFill>
                        <a:srgbClr val="A4E473"/>
                      </a:solidFill>
                      <a:prstDash val="solid"/>
                      <a:round/>
                      <a:headEnd type="none" w="med" len="med"/>
                      <a:tailEnd type="none" w="med" len="med"/>
                    </a:lnL>
                    <a:lnR w="0"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0" cap="flat" cmpd="sng" algn="ctr">
                      <a:solidFill>
                        <a:srgbClr val="A4E473"/>
                      </a:solidFill>
                      <a:prstDash val="solid"/>
                      <a:round/>
                      <a:headEnd type="none" w="med" len="med"/>
                      <a:tailEnd type="none" w="med" len="med"/>
                    </a:lnB>
                    <a:solidFill>
                      <a:srgbClr val="004651"/>
                    </a:solidFill>
                  </a:tcPr>
                </a:tc>
                <a:tc>
                  <a:txBody>
                    <a:bodyPr/>
                    <a:lstStyle/>
                    <a:p>
                      <a:pPr algn="ctr">
                        <a:lnSpc>
                          <a:spcPts val="2800"/>
                        </a:lnSpc>
                        <a:defRPr/>
                      </a:pPr>
                      <a:r>
                        <a:rPr lang="en-US" sz="2000">
                          <a:solidFill>
                            <a:srgbClr val="F4F4F4"/>
                          </a:solidFill>
                          <a:latin typeface="Fira Sans"/>
                        </a:rPr>
                        <a:t>20 Newsgroups dataset</a:t>
                      </a:r>
                      <a:endParaRPr lang="en-US" sz="1100"/>
                    </a:p>
                  </a:txBody>
                  <a:tcPr marL="190500" marR="190500" marT="190500" marB="190500" anchor="ctr">
                    <a:lnL w="0" cap="flat" cmpd="sng" algn="ctr">
                      <a:solidFill>
                        <a:srgbClr val="A4E473"/>
                      </a:solidFill>
                      <a:prstDash val="solid"/>
                      <a:round/>
                      <a:headEnd type="none" w="med" len="med"/>
                      <a:tailEnd type="none" w="med" len="med"/>
                    </a:lnL>
                    <a:lnR w="0"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0" cap="flat" cmpd="sng" algn="ctr">
                      <a:solidFill>
                        <a:srgbClr val="A4E473"/>
                      </a:solidFill>
                      <a:prstDash val="solid"/>
                      <a:round/>
                      <a:headEnd type="none" w="med" len="med"/>
                      <a:tailEnd type="none" w="med" len="med"/>
                    </a:lnB>
                    <a:solidFill>
                      <a:srgbClr val="004651"/>
                    </a:solidFill>
                  </a:tcPr>
                </a:tc>
                <a:tc>
                  <a:txBody>
                    <a:bodyPr/>
                    <a:lstStyle/>
                    <a:p>
                      <a:pPr algn="ctr">
                        <a:lnSpc>
                          <a:spcPts val="2800"/>
                        </a:lnSpc>
                        <a:defRPr/>
                      </a:pPr>
                      <a:r>
                        <a:rPr lang="en-US" sz="2000">
                          <a:solidFill>
                            <a:srgbClr val="F4F4F4"/>
                          </a:solidFill>
                          <a:latin typeface="Fira Sans"/>
                        </a:rPr>
                        <a:t> PCA significantly reduces the dimensionality of the feature space</a:t>
                      </a:r>
                      <a:endParaRPr lang="en-US" sz="1100"/>
                    </a:p>
                  </a:txBody>
                  <a:tcPr marL="190500" marR="190500" marT="190500" marB="190500" anchor="ctr">
                    <a:lnL w="0" cap="flat" cmpd="sng" algn="ctr">
                      <a:solidFill>
                        <a:srgbClr val="A4E473"/>
                      </a:solidFill>
                      <a:prstDash val="solid"/>
                      <a:round/>
                      <a:headEnd type="none" w="med" len="med"/>
                      <a:tailEnd type="none" w="med" len="med"/>
                    </a:lnL>
                    <a:lnR w="0"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0" cap="flat" cmpd="sng" algn="ctr">
                      <a:solidFill>
                        <a:srgbClr val="A4E473"/>
                      </a:solidFill>
                      <a:prstDash val="solid"/>
                      <a:round/>
                      <a:headEnd type="none" w="med" len="med"/>
                      <a:tailEnd type="none" w="med" len="med"/>
                    </a:lnB>
                    <a:solidFill>
                      <a:srgbClr val="004651"/>
                    </a:solidFill>
                  </a:tcPr>
                </a:tc>
                <a:extLst>
                  <a:ext uri="{0D108BD9-81ED-4DB2-BD59-A6C34878D82A}">
                    <a16:rowId xmlns:a16="http://schemas.microsoft.com/office/drawing/2014/main" val="10004"/>
                  </a:ext>
                </a:extLst>
              </a:tr>
            </a:tbl>
          </a:graphicData>
        </a:graphic>
      </p:graphicFrame>
      <p:sp>
        <p:nvSpPr>
          <p:cNvPr id="7" name="TextBox 7"/>
          <p:cNvSpPr txBox="1"/>
          <p:nvPr/>
        </p:nvSpPr>
        <p:spPr>
          <a:xfrm>
            <a:off x="1028700" y="1019175"/>
            <a:ext cx="6910589" cy="1838325"/>
          </a:xfrm>
          <a:prstGeom prst="rect">
            <a:avLst/>
          </a:prstGeom>
        </p:spPr>
        <p:txBody>
          <a:bodyPr lIns="0" tIns="0" rIns="0" bIns="0" rtlCol="0" anchor="t">
            <a:spAutoFit/>
          </a:bodyPr>
          <a:lstStyle/>
          <a:p>
            <a:pPr>
              <a:lnSpc>
                <a:spcPts val="7200"/>
              </a:lnSpc>
            </a:pPr>
            <a:r>
              <a:rPr lang="en-US" sz="6000" spc="-60">
                <a:solidFill>
                  <a:srgbClr val="F4F4F4"/>
                </a:solidFill>
                <a:latin typeface="Fira Sans Medium"/>
              </a:rPr>
              <a:t>Literature Review</a:t>
            </a:r>
          </a:p>
          <a:p>
            <a:pPr>
              <a:lnSpc>
                <a:spcPts val="7200"/>
              </a:lnSpc>
              <a:spcBef>
                <a:spcPct val="0"/>
              </a:spcBef>
            </a:pPr>
            <a:endParaRPr lang="en-US" sz="6000" spc="-60">
              <a:solidFill>
                <a:srgbClr val="F4F4F4"/>
              </a:solidFill>
              <a:latin typeface="Fira Sans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13585950" y="-517425"/>
            <a:ext cx="6210236" cy="5378093"/>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4" name="Group 4"/>
          <p:cNvGrpSpPr/>
          <p:nvPr/>
        </p:nvGrpSpPr>
        <p:grpSpPr>
          <a:xfrm>
            <a:off x="12009993" y="306851"/>
            <a:ext cx="3151914" cy="272957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graphicFrame>
        <p:nvGraphicFramePr>
          <p:cNvPr id="6" name="Table 6"/>
          <p:cNvGraphicFramePr>
            <a:graphicFrameLocks noGrp="1"/>
          </p:cNvGraphicFramePr>
          <p:nvPr/>
        </p:nvGraphicFramePr>
        <p:xfrm>
          <a:off x="0" y="2171621"/>
          <a:ext cx="18288000" cy="4573563"/>
        </p:xfrm>
        <a:graphic>
          <a:graphicData uri="http://schemas.openxmlformats.org/drawingml/2006/table">
            <a:tbl>
              <a:tblPr/>
              <a:tblGrid>
                <a:gridCol w="5013906">
                  <a:extLst>
                    <a:ext uri="{9D8B030D-6E8A-4147-A177-3AD203B41FA5}">
                      <a16:colId xmlns:a16="http://schemas.microsoft.com/office/drawing/2014/main" val="20000"/>
                    </a:ext>
                  </a:extLst>
                </a:gridCol>
                <a:gridCol w="4250835">
                  <a:extLst>
                    <a:ext uri="{9D8B030D-6E8A-4147-A177-3AD203B41FA5}">
                      <a16:colId xmlns:a16="http://schemas.microsoft.com/office/drawing/2014/main" val="20001"/>
                    </a:ext>
                  </a:extLst>
                </a:gridCol>
                <a:gridCol w="4057650">
                  <a:extLst>
                    <a:ext uri="{9D8B030D-6E8A-4147-A177-3AD203B41FA5}">
                      <a16:colId xmlns:a16="http://schemas.microsoft.com/office/drawing/2014/main" val="20002"/>
                    </a:ext>
                  </a:extLst>
                </a:gridCol>
                <a:gridCol w="4965609">
                  <a:extLst>
                    <a:ext uri="{9D8B030D-6E8A-4147-A177-3AD203B41FA5}">
                      <a16:colId xmlns:a16="http://schemas.microsoft.com/office/drawing/2014/main" val="20003"/>
                    </a:ext>
                  </a:extLst>
                </a:gridCol>
              </a:tblGrid>
              <a:tr h="1509685">
                <a:tc>
                  <a:txBody>
                    <a:bodyPr/>
                    <a:lstStyle/>
                    <a:p>
                      <a:pPr algn="ctr">
                        <a:lnSpc>
                          <a:spcPts val="4199"/>
                        </a:lnSpc>
                        <a:defRPr/>
                      </a:pPr>
                      <a:r>
                        <a:rPr lang="en-US" sz="2999">
                          <a:solidFill>
                            <a:srgbClr val="F4F4F4"/>
                          </a:solidFill>
                          <a:latin typeface="Fira Sans Bold"/>
                        </a:rPr>
                        <a:t>Paper Name</a:t>
                      </a:r>
                      <a:endParaRPr lang="en-US" sz="1100"/>
                    </a:p>
                  </a:txBody>
                  <a:tcPr marL="190500" marR="190500" marT="190500" marB="190500" anchor="ctr">
                    <a:lnL w="0" cap="flat" cmpd="sng" algn="ctr">
                      <a:solidFill>
                        <a:srgbClr val="A4E473"/>
                      </a:solidFill>
                      <a:prstDash val="solid"/>
                      <a:round/>
                      <a:headEnd type="none" w="med" len="med"/>
                      <a:tailEnd type="none" w="med" len="med"/>
                    </a:lnL>
                    <a:lnR w="9525" cap="flat" cmpd="sng" algn="ctr">
                      <a:solidFill>
                        <a:srgbClr val="A4E473"/>
                      </a:solidFill>
                      <a:prstDash val="solid"/>
                      <a:round/>
                      <a:headEnd type="none" w="med" len="med"/>
                      <a:tailEnd type="none" w="med" len="med"/>
                    </a:lnR>
                    <a:lnT w="0"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tc>
                  <a:txBody>
                    <a:bodyPr/>
                    <a:lstStyle/>
                    <a:p>
                      <a:pPr algn="ctr">
                        <a:lnSpc>
                          <a:spcPts val="4199"/>
                        </a:lnSpc>
                        <a:defRPr/>
                      </a:pPr>
                      <a:r>
                        <a:rPr lang="en-US" sz="2999">
                          <a:solidFill>
                            <a:srgbClr val="F4F4F4"/>
                          </a:solidFill>
                          <a:latin typeface="Fira Sans Bold"/>
                        </a:rPr>
                        <a:t>Method they used</a:t>
                      </a:r>
                      <a:endParaRPr lang="en-US" sz="1100"/>
                    </a:p>
                  </a:txBody>
                  <a:tcPr marL="190500" marR="190500" marT="190500" marB="190500" anchor="ctr">
                    <a:lnL w="9525" cap="flat" cmpd="sng" algn="ctr">
                      <a:solidFill>
                        <a:srgbClr val="A4E473"/>
                      </a:solidFill>
                      <a:prstDash val="solid"/>
                      <a:round/>
                      <a:headEnd type="none" w="med" len="med"/>
                      <a:tailEnd type="none" w="med" len="med"/>
                    </a:lnL>
                    <a:lnR w="0" cap="flat" cmpd="sng" algn="ctr">
                      <a:solidFill>
                        <a:srgbClr val="A4E473"/>
                      </a:solidFill>
                      <a:prstDash val="solid"/>
                      <a:round/>
                      <a:headEnd type="none" w="med" len="med"/>
                      <a:tailEnd type="none" w="med" len="med"/>
                    </a:lnR>
                    <a:lnT w="0"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tc>
                  <a:txBody>
                    <a:bodyPr/>
                    <a:lstStyle/>
                    <a:p>
                      <a:pPr algn="ctr">
                        <a:lnSpc>
                          <a:spcPts val="4199"/>
                        </a:lnSpc>
                        <a:defRPr/>
                      </a:pPr>
                      <a:r>
                        <a:rPr lang="en-US" sz="2999">
                          <a:solidFill>
                            <a:srgbClr val="F4F4F4"/>
                          </a:solidFill>
                          <a:latin typeface="Fira Sans Medium"/>
                        </a:rPr>
                        <a:t>Dataset</a:t>
                      </a:r>
                      <a:endParaRPr lang="en-US" sz="1100"/>
                    </a:p>
                  </a:txBody>
                  <a:tcPr marL="190500" marR="190500" marT="190500" marB="190500" anchor="ctr">
                    <a:lnL w="0" cap="flat" cmpd="sng" algn="ctr">
                      <a:solidFill>
                        <a:srgbClr val="A4E473"/>
                      </a:solidFill>
                      <a:prstDash val="solid"/>
                      <a:round/>
                      <a:headEnd type="none" w="med" len="med"/>
                      <a:tailEnd type="none" w="med" len="med"/>
                    </a:lnL>
                    <a:lnR w="0" cap="flat" cmpd="sng" algn="ctr">
                      <a:solidFill>
                        <a:srgbClr val="A4E473"/>
                      </a:solidFill>
                      <a:prstDash val="solid"/>
                      <a:round/>
                      <a:headEnd type="none" w="med" len="med"/>
                      <a:tailEnd type="none" w="med" len="med"/>
                    </a:lnR>
                    <a:lnT w="0"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tc>
                  <a:txBody>
                    <a:bodyPr/>
                    <a:lstStyle/>
                    <a:p>
                      <a:pPr algn="ctr">
                        <a:lnSpc>
                          <a:spcPts val="4199"/>
                        </a:lnSpc>
                        <a:defRPr/>
                      </a:pPr>
                      <a:r>
                        <a:rPr lang="en-US" sz="2999">
                          <a:solidFill>
                            <a:srgbClr val="F4F4F4"/>
                          </a:solidFill>
                          <a:latin typeface="Fira Sans Medium"/>
                        </a:rPr>
                        <a:t>Result</a:t>
                      </a:r>
                      <a:endParaRPr lang="en-US" sz="1100"/>
                    </a:p>
                  </a:txBody>
                  <a:tcPr marL="190500" marR="190500" marT="190500" marB="190500" anchor="ctr">
                    <a:lnL w="0" cap="flat" cmpd="sng" algn="ctr">
                      <a:solidFill>
                        <a:srgbClr val="A4E473"/>
                      </a:solidFill>
                      <a:prstDash val="solid"/>
                      <a:round/>
                      <a:headEnd type="none" w="med" len="med"/>
                      <a:tailEnd type="none" w="med" len="med"/>
                    </a:lnL>
                    <a:lnR w="0" cap="flat" cmpd="sng" algn="ctr">
                      <a:solidFill>
                        <a:srgbClr val="A4E473"/>
                      </a:solidFill>
                      <a:prstDash val="solid"/>
                      <a:round/>
                      <a:headEnd type="none" w="med" len="med"/>
                      <a:tailEnd type="none" w="med" len="med"/>
                    </a:lnR>
                    <a:lnT w="0"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extLst>
                  <a:ext uri="{0D108BD9-81ED-4DB2-BD59-A6C34878D82A}">
                    <a16:rowId xmlns:a16="http://schemas.microsoft.com/office/drawing/2014/main" val="10000"/>
                  </a:ext>
                </a:extLst>
              </a:tr>
              <a:tr h="1554193">
                <a:tc>
                  <a:txBody>
                    <a:bodyPr/>
                    <a:lstStyle/>
                    <a:p>
                      <a:pPr algn="ctr">
                        <a:lnSpc>
                          <a:spcPts val="2800"/>
                        </a:lnSpc>
                        <a:defRPr/>
                      </a:pPr>
                      <a:r>
                        <a:rPr lang="en-US" sz="2000">
                          <a:solidFill>
                            <a:srgbClr val="F4F4F4"/>
                          </a:solidFill>
                          <a:latin typeface="Fira Sans Bold"/>
                        </a:rPr>
                        <a:t>Explainable AI (XAI) in Text Classification</a:t>
                      </a:r>
                      <a:endParaRPr lang="en-US" sz="1100"/>
                    </a:p>
                    <a:p>
                      <a:pPr algn="ctr">
                        <a:lnSpc>
                          <a:spcPts val="2800"/>
                        </a:lnSpc>
                      </a:pPr>
                      <a:endParaRPr lang="en-US" sz="1100"/>
                    </a:p>
                  </a:txBody>
                  <a:tcPr marL="190500" marR="190500" marT="190500" marB="190500" anchor="ctr">
                    <a:lnL w="0" cap="flat" cmpd="sng" algn="ctr">
                      <a:solidFill>
                        <a:srgbClr val="A4E473"/>
                      </a:solidFill>
                      <a:prstDash val="solid"/>
                      <a:round/>
                      <a:headEnd type="none" w="med" len="med"/>
                      <a:tailEnd type="none" w="med" len="med"/>
                    </a:lnL>
                    <a:lnR w="9525"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tc>
                  <a:txBody>
                    <a:bodyPr/>
                    <a:lstStyle/>
                    <a:p>
                      <a:pPr algn="ctr">
                        <a:lnSpc>
                          <a:spcPts val="2800"/>
                        </a:lnSpc>
                        <a:defRPr/>
                      </a:pPr>
                      <a:r>
                        <a:rPr lang="en-US" sz="2000">
                          <a:solidFill>
                            <a:srgbClr val="F4F4F4"/>
                          </a:solidFill>
                          <a:latin typeface="Fira Sans"/>
                        </a:rPr>
                        <a:t>LIME and SHAP</a:t>
                      </a:r>
                      <a:endParaRPr lang="en-US" sz="1100"/>
                    </a:p>
                  </a:txBody>
                  <a:tcPr marL="190500" marR="190500" marT="190500" marB="190500" anchor="ctr">
                    <a:lnL w="9525" cap="flat" cmpd="sng" algn="ctr">
                      <a:solidFill>
                        <a:srgbClr val="A4E473"/>
                      </a:solidFill>
                      <a:prstDash val="solid"/>
                      <a:round/>
                      <a:headEnd type="none" w="med" len="med"/>
                      <a:tailEnd type="none" w="med" len="med"/>
                    </a:lnL>
                    <a:lnR w="0"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tc>
                  <a:txBody>
                    <a:bodyPr/>
                    <a:lstStyle/>
                    <a:p>
                      <a:pPr algn="ctr">
                        <a:lnSpc>
                          <a:spcPts val="2800"/>
                        </a:lnSpc>
                        <a:defRPr/>
                      </a:pPr>
                      <a:r>
                        <a:rPr lang="en-US" sz="2000">
                          <a:solidFill>
                            <a:srgbClr val="F4F4F4"/>
                          </a:solidFill>
                          <a:latin typeface="Fira Sans"/>
                        </a:rPr>
                        <a:t>20 Newsgroups dataset</a:t>
                      </a:r>
                      <a:endParaRPr lang="en-US" sz="1100"/>
                    </a:p>
                  </a:txBody>
                  <a:tcPr marL="190500" marR="190500" marT="190500" marB="190500" anchor="ctr">
                    <a:lnL w="0" cap="flat" cmpd="sng" algn="ctr">
                      <a:solidFill>
                        <a:srgbClr val="A4E473"/>
                      </a:solidFill>
                      <a:prstDash val="solid"/>
                      <a:round/>
                      <a:headEnd type="none" w="med" len="med"/>
                      <a:tailEnd type="none" w="med" len="med"/>
                    </a:lnL>
                    <a:lnR w="0"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tc>
                  <a:txBody>
                    <a:bodyPr/>
                    <a:lstStyle/>
                    <a:p>
                      <a:pPr algn="ctr">
                        <a:lnSpc>
                          <a:spcPts val="2800"/>
                        </a:lnSpc>
                        <a:defRPr/>
                      </a:pPr>
                      <a:r>
                        <a:rPr lang="en-US" sz="2000">
                          <a:solidFill>
                            <a:srgbClr val="F4F4F4"/>
                          </a:solidFill>
                          <a:latin typeface="Fira Sans"/>
                        </a:rPr>
                        <a:t>XAI techniques can provide insights into the decision-making process of black-box models.</a:t>
                      </a:r>
                      <a:endParaRPr lang="en-US" sz="1100"/>
                    </a:p>
                  </a:txBody>
                  <a:tcPr marL="190500" marR="190500" marT="190500" marB="190500" anchor="ctr">
                    <a:lnL w="0" cap="flat" cmpd="sng" algn="ctr">
                      <a:solidFill>
                        <a:srgbClr val="A4E473"/>
                      </a:solidFill>
                      <a:prstDash val="solid"/>
                      <a:round/>
                      <a:headEnd type="none" w="med" len="med"/>
                      <a:tailEnd type="none" w="med" len="med"/>
                    </a:lnL>
                    <a:lnR w="0"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extLst>
                  <a:ext uri="{0D108BD9-81ED-4DB2-BD59-A6C34878D82A}">
                    <a16:rowId xmlns:a16="http://schemas.microsoft.com/office/drawing/2014/main" val="10001"/>
                  </a:ext>
                </a:extLst>
              </a:tr>
              <a:tr h="1509685">
                <a:tc>
                  <a:txBody>
                    <a:bodyPr/>
                    <a:lstStyle/>
                    <a:p>
                      <a:pPr algn="ctr">
                        <a:lnSpc>
                          <a:spcPts val="2800"/>
                        </a:lnSpc>
                        <a:defRPr/>
                      </a:pPr>
                      <a:r>
                        <a:rPr lang="en-US" sz="2000">
                          <a:solidFill>
                            <a:srgbClr val="F4F4F4"/>
                          </a:solidFill>
                          <a:latin typeface="Fira Sans Medium"/>
                        </a:rPr>
                        <a:t>Comparison of Stemming Strategies Across Classifiers</a:t>
                      </a:r>
                      <a:endParaRPr lang="en-US" sz="1100"/>
                    </a:p>
                  </a:txBody>
                  <a:tcPr marL="190500" marR="190500" marT="190500" marB="190500" anchor="ctr">
                    <a:lnL w="9525" cap="flat" cmpd="sng" algn="ctr">
                      <a:solidFill>
                        <a:srgbClr val="A4E473"/>
                      </a:solidFill>
                      <a:prstDash val="solid"/>
                      <a:round/>
                      <a:headEnd type="none" w="med" len="med"/>
                      <a:tailEnd type="none" w="med" len="med"/>
                    </a:lnL>
                    <a:lnR w="9525"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tc>
                  <a:txBody>
                    <a:bodyPr/>
                    <a:lstStyle/>
                    <a:p>
                      <a:pPr algn="ctr">
                        <a:lnSpc>
                          <a:spcPts val="2800"/>
                        </a:lnSpc>
                        <a:defRPr/>
                      </a:pPr>
                      <a:r>
                        <a:rPr lang="en-US" sz="2000">
                          <a:solidFill>
                            <a:srgbClr val="F4F4F4"/>
                          </a:solidFill>
                          <a:latin typeface="Fira Sans"/>
                        </a:rPr>
                        <a:t>Porter and Snowball stemming</a:t>
                      </a:r>
                      <a:endParaRPr lang="en-US" sz="1100"/>
                    </a:p>
                  </a:txBody>
                  <a:tcPr marL="190500" marR="190500" marT="190500" marB="190500" anchor="ctr">
                    <a:lnL w="9525" cap="flat" cmpd="sng" algn="ctr">
                      <a:solidFill>
                        <a:srgbClr val="A4E473"/>
                      </a:solidFill>
                      <a:prstDash val="solid"/>
                      <a:round/>
                      <a:headEnd type="none" w="med" len="med"/>
                      <a:tailEnd type="none" w="med" len="med"/>
                    </a:lnL>
                    <a:lnR w="9525"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tc>
                  <a:txBody>
                    <a:bodyPr/>
                    <a:lstStyle/>
                    <a:p>
                      <a:pPr algn="ctr">
                        <a:lnSpc>
                          <a:spcPts val="2800"/>
                        </a:lnSpc>
                        <a:defRPr/>
                      </a:pPr>
                      <a:r>
                        <a:rPr lang="en-US" sz="2000">
                          <a:solidFill>
                            <a:srgbClr val="F4F4F4"/>
                          </a:solidFill>
                          <a:latin typeface="Fira Sans"/>
                        </a:rPr>
                        <a:t>Reuters-21578</a:t>
                      </a:r>
                      <a:endParaRPr lang="en-US" sz="1100"/>
                    </a:p>
                  </a:txBody>
                  <a:tcPr marL="190500" marR="190500" marT="190500" marB="190500" anchor="ctr">
                    <a:lnL w="9525" cap="flat" cmpd="sng" algn="ctr">
                      <a:solidFill>
                        <a:srgbClr val="A4E473"/>
                      </a:solidFill>
                      <a:prstDash val="solid"/>
                      <a:round/>
                      <a:headEnd type="none" w="med" len="med"/>
                      <a:tailEnd type="none" w="med" len="med"/>
                    </a:lnL>
                    <a:lnR w="9525"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tc>
                  <a:txBody>
                    <a:bodyPr/>
                    <a:lstStyle/>
                    <a:p>
                      <a:pPr algn="ctr">
                        <a:lnSpc>
                          <a:spcPts val="2800"/>
                        </a:lnSpc>
                        <a:defRPr/>
                      </a:pPr>
                      <a:r>
                        <a:rPr lang="en-US" sz="2000">
                          <a:solidFill>
                            <a:srgbClr val="F4F4F4"/>
                          </a:solidFill>
                          <a:latin typeface="Fira Sans"/>
                        </a:rPr>
                        <a:t>Porter stemming generally performing slightly better than Snowball stemming</a:t>
                      </a:r>
                      <a:endParaRPr lang="en-US" sz="1100"/>
                    </a:p>
                  </a:txBody>
                  <a:tcPr marL="190500" marR="190500" marT="190500" marB="190500" anchor="ctr">
                    <a:lnL w="9525" cap="flat" cmpd="sng" algn="ctr">
                      <a:solidFill>
                        <a:srgbClr val="A4E473"/>
                      </a:solidFill>
                      <a:prstDash val="solid"/>
                      <a:round/>
                      <a:headEnd type="none" w="med" len="med"/>
                      <a:tailEnd type="none" w="med" len="med"/>
                    </a:lnL>
                    <a:lnR w="9525"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extLst>
                  <a:ext uri="{0D108BD9-81ED-4DB2-BD59-A6C34878D82A}">
                    <a16:rowId xmlns:a16="http://schemas.microsoft.com/office/drawing/2014/main" val="10002"/>
                  </a:ext>
                </a:extLst>
              </a:tr>
            </a:tbl>
          </a:graphicData>
        </a:graphic>
      </p:graphicFrame>
      <p:sp>
        <p:nvSpPr>
          <p:cNvPr id="7" name="TextBox 7"/>
          <p:cNvSpPr txBox="1"/>
          <p:nvPr/>
        </p:nvSpPr>
        <p:spPr>
          <a:xfrm>
            <a:off x="787218" y="747713"/>
            <a:ext cx="6910589" cy="1838325"/>
          </a:xfrm>
          <a:prstGeom prst="rect">
            <a:avLst/>
          </a:prstGeom>
        </p:spPr>
        <p:txBody>
          <a:bodyPr lIns="0" tIns="0" rIns="0" bIns="0" rtlCol="0" anchor="t">
            <a:spAutoFit/>
          </a:bodyPr>
          <a:lstStyle/>
          <a:p>
            <a:pPr>
              <a:lnSpc>
                <a:spcPts val="7200"/>
              </a:lnSpc>
            </a:pPr>
            <a:r>
              <a:rPr lang="en-US" sz="6000" spc="-60">
                <a:solidFill>
                  <a:srgbClr val="F4F4F4"/>
                </a:solidFill>
                <a:latin typeface="Fira Sans Medium"/>
              </a:rPr>
              <a:t>Literature Review</a:t>
            </a:r>
          </a:p>
          <a:p>
            <a:pPr>
              <a:lnSpc>
                <a:spcPts val="7200"/>
              </a:lnSpc>
              <a:spcBef>
                <a:spcPct val="0"/>
              </a:spcBef>
            </a:pPr>
            <a:endParaRPr lang="en-US" sz="6000" spc="-60">
              <a:solidFill>
                <a:srgbClr val="F4F4F4"/>
              </a:solidFill>
              <a:latin typeface="Fira Sans Medium"/>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571</Words>
  <Application>Microsoft Office PowerPoint</Application>
  <PresentationFormat>Custom</PresentationFormat>
  <Paragraphs>118</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Fira Sans Semi-Bold</vt:lpstr>
      <vt:lpstr>Fira Sans Light</vt:lpstr>
      <vt:lpstr>Fira Sans Bold</vt:lpstr>
      <vt:lpstr>Fira Sans Medium</vt:lpstr>
      <vt:lpstr>Canva Sans</vt:lpstr>
      <vt:lpstr>Calibri</vt:lpstr>
      <vt:lpstr>Fira Sans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Submission 06 Group 16</dc:title>
  <cp:lastModifiedBy>Mithila Arman</cp:lastModifiedBy>
  <cp:revision>3</cp:revision>
  <dcterms:created xsi:type="dcterms:W3CDTF">2006-08-16T00:00:00Z</dcterms:created>
  <dcterms:modified xsi:type="dcterms:W3CDTF">2023-12-13T12:39:25Z</dcterms:modified>
  <dc:identifier>DAF20HqvuFw</dc:identifier>
</cp:coreProperties>
</file>