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2" r:id="rId7"/>
    <p:sldId id="263" r:id="rId8"/>
    <p:sldId id="261" r:id="rId9"/>
    <p:sldId id="265" r:id="rId10"/>
    <p:sldId id="268" r:id="rId11"/>
    <p:sldId id="269" r:id="rId12"/>
    <p:sldId id="276" r:id="rId13"/>
    <p:sldId id="266" r:id="rId14"/>
    <p:sldId id="264" r:id="rId15"/>
    <p:sldId id="271" r:id="rId16"/>
    <p:sldId id="267" r:id="rId17"/>
    <p:sldId id="270"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574CA-CCD6-49F0-A63B-FFF6C37EC0D7}" v="79" dt="2020-11-01T09:28:00.515"/>
    <p1510:client id="{5CF92647-B5B5-4E8C-810A-B440C4CC823C}" v="554" dt="2020-11-01T11:22:43.034"/>
    <p1510:client id="{7D48100C-6218-429B-B81E-D978F5767E12}" v="294" dt="2020-11-01T08:11:35.436"/>
    <p1510:client id="{D823867C-2C5B-4C89-91C6-04694A976825}" v="1805" dt="2020-11-01T05:59:59.380"/>
    <p1510:client id="{F3AFE300-64A3-46D1-A265-A97B9326400D}" v="688" dt="2020-11-02T05:50:53.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37E90-55A1-44C9-87F7-B0A2FB7E7FB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CCF02A3-5DFC-448D-95F0-F2318DBCD4A2}">
      <dgm:prSet/>
      <dgm:spPr/>
      <dgm:t>
        <a:bodyPr/>
        <a:lstStyle/>
        <a:p>
          <a:r>
            <a:rPr lang="en-US"/>
            <a:t>1.  API testing is entirely different from GUI Testing and mainly concentrated on the business </a:t>
          </a:r>
          <a:br>
            <a:rPr lang="en-US"/>
          </a:br>
          <a:r>
            <a:rPr lang="en-US"/>
            <a:t>                  logic layer of the software architecture. This testing won't concentrate on the look </a:t>
          </a:r>
          <a:br>
            <a:rPr lang="en-US"/>
          </a:br>
          <a:r>
            <a:rPr lang="en-US"/>
            <a:t>                  and feel of an application.</a:t>
          </a:r>
        </a:p>
      </dgm:t>
    </dgm:pt>
    <dgm:pt modelId="{9D7C6C51-E8F9-4E72-B9FF-CDD28E6E5E0E}" type="parTrans" cxnId="{AF6ABBD1-301B-4758-8FF4-0C50FCCD4CD3}">
      <dgm:prSet/>
      <dgm:spPr/>
      <dgm:t>
        <a:bodyPr/>
        <a:lstStyle/>
        <a:p>
          <a:endParaRPr lang="en-US"/>
        </a:p>
      </dgm:t>
    </dgm:pt>
    <dgm:pt modelId="{A8A080B3-472F-4BAD-9562-1C1FC702F6A1}" type="sibTrans" cxnId="{AF6ABBD1-301B-4758-8FF4-0C50FCCD4CD3}">
      <dgm:prSet/>
      <dgm:spPr/>
      <dgm:t>
        <a:bodyPr/>
        <a:lstStyle/>
        <a:p>
          <a:endParaRPr lang="en-US"/>
        </a:p>
      </dgm:t>
    </dgm:pt>
    <dgm:pt modelId="{A952C038-0EC0-49D3-9A31-14E81892732E}">
      <dgm:prSet/>
      <dgm:spPr/>
      <dgm:t>
        <a:bodyPr/>
        <a:lstStyle/>
        <a:p>
          <a:r>
            <a:rPr lang="en-US"/>
            <a:t>2.  API Testing requires an application to interact with API. In order to test an API, you will </a:t>
          </a:r>
          <a:br>
            <a:rPr lang="en-US"/>
          </a:br>
          <a:r>
            <a:rPr lang="en-US"/>
            <a:t>                  need to </a:t>
          </a:r>
        </a:p>
      </dgm:t>
    </dgm:pt>
    <dgm:pt modelId="{0573271B-497C-4EEF-B638-084D38C223F1}" type="parTrans" cxnId="{12C7787C-8EE4-4DA2-81FB-61B14323EE55}">
      <dgm:prSet/>
      <dgm:spPr/>
      <dgm:t>
        <a:bodyPr/>
        <a:lstStyle/>
        <a:p>
          <a:endParaRPr lang="en-US"/>
        </a:p>
      </dgm:t>
    </dgm:pt>
    <dgm:pt modelId="{2EE51AFC-0E6F-4683-9CF4-B27531EEBF37}" type="sibTrans" cxnId="{12C7787C-8EE4-4DA2-81FB-61B14323EE55}">
      <dgm:prSet/>
      <dgm:spPr/>
      <dgm:t>
        <a:bodyPr/>
        <a:lstStyle/>
        <a:p>
          <a:endParaRPr lang="en-US"/>
        </a:p>
      </dgm:t>
    </dgm:pt>
    <dgm:pt modelId="{3C8A97FC-099D-4893-8C8C-0A3D7586372E}">
      <dgm:prSet/>
      <dgm:spPr/>
      <dgm:t>
        <a:bodyPr/>
        <a:lstStyle/>
        <a:p>
          <a:r>
            <a:rPr lang="en-US"/>
            <a:t>a. Use Testing tool to drive the API</a:t>
          </a:r>
        </a:p>
      </dgm:t>
    </dgm:pt>
    <dgm:pt modelId="{509D7469-9B82-47F1-A475-F70727657081}" type="parTrans" cxnId="{76FBB27C-53C3-4EFA-8DE1-DEA30DDD3419}">
      <dgm:prSet/>
      <dgm:spPr/>
      <dgm:t>
        <a:bodyPr/>
        <a:lstStyle/>
        <a:p>
          <a:endParaRPr lang="en-US"/>
        </a:p>
      </dgm:t>
    </dgm:pt>
    <dgm:pt modelId="{3455C360-AEE5-457B-95F6-8F2EC73603EC}" type="sibTrans" cxnId="{76FBB27C-53C3-4EFA-8DE1-DEA30DDD3419}">
      <dgm:prSet/>
      <dgm:spPr/>
      <dgm:t>
        <a:bodyPr/>
        <a:lstStyle/>
        <a:p>
          <a:endParaRPr lang="en-US"/>
        </a:p>
      </dgm:t>
    </dgm:pt>
    <dgm:pt modelId="{257A85B1-0D37-4F25-B56F-ED6E3995A0CE}">
      <dgm:prSet/>
      <dgm:spPr/>
      <dgm:t>
        <a:bodyPr/>
        <a:lstStyle/>
        <a:p>
          <a:r>
            <a:rPr lang="en-US"/>
            <a:t>b. Write your own code to test the API.</a:t>
          </a:r>
        </a:p>
      </dgm:t>
    </dgm:pt>
    <dgm:pt modelId="{0F134E92-9A15-46D4-85B1-C7E5BB1E8827}" type="parTrans" cxnId="{BC055514-6B88-43AC-92D5-354ECF0F11A4}">
      <dgm:prSet/>
      <dgm:spPr/>
      <dgm:t>
        <a:bodyPr/>
        <a:lstStyle/>
        <a:p>
          <a:endParaRPr lang="en-US"/>
        </a:p>
      </dgm:t>
    </dgm:pt>
    <dgm:pt modelId="{240BF9C1-C9A5-4F7D-A1B5-BAF8D3683BFA}" type="sibTrans" cxnId="{BC055514-6B88-43AC-92D5-354ECF0F11A4}">
      <dgm:prSet/>
      <dgm:spPr/>
      <dgm:t>
        <a:bodyPr/>
        <a:lstStyle/>
        <a:p>
          <a:endParaRPr lang="en-US"/>
        </a:p>
      </dgm:t>
    </dgm:pt>
    <dgm:pt modelId="{C8C3CBEA-1283-4DC4-8A43-F3F9E05EC58D}" type="pres">
      <dgm:prSet presAssocID="{30D37E90-55A1-44C9-87F7-B0A2FB7E7FB2}" presName="outerComposite" presStyleCnt="0">
        <dgm:presLayoutVars>
          <dgm:chMax val="5"/>
          <dgm:dir/>
          <dgm:resizeHandles val="exact"/>
        </dgm:presLayoutVars>
      </dgm:prSet>
      <dgm:spPr/>
    </dgm:pt>
    <dgm:pt modelId="{A06D6643-E67F-4250-87DE-901E9A2CB020}" type="pres">
      <dgm:prSet presAssocID="{30D37E90-55A1-44C9-87F7-B0A2FB7E7FB2}" presName="dummyMaxCanvas" presStyleCnt="0">
        <dgm:presLayoutVars/>
      </dgm:prSet>
      <dgm:spPr/>
    </dgm:pt>
    <dgm:pt modelId="{63BAE3A6-DFF1-4173-AED7-D164DA3CC9AC}" type="pres">
      <dgm:prSet presAssocID="{30D37E90-55A1-44C9-87F7-B0A2FB7E7FB2}" presName="FourNodes_1" presStyleLbl="node1" presStyleIdx="0" presStyleCnt="4">
        <dgm:presLayoutVars>
          <dgm:bulletEnabled val="1"/>
        </dgm:presLayoutVars>
      </dgm:prSet>
      <dgm:spPr/>
    </dgm:pt>
    <dgm:pt modelId="{8830D758-DA47-4FB3-8F47-72BEFDBA1DE5}" type="pres">
      <dgm:prSet presAssocID="{30D37E90-55A1-44C9-87F7-B0A2FB7E7FB2}" presName="FourNodes_2" presStyleLbl="node1" presStyleIdx="1" presStyleCnt="4">
        <dgm:presLayoutVars>
          <dgm:bulletEnabled val="1"/>
        </dgm:presLayoutVars>
      </dgm:prSet>
      <dgm:spPr/>
    </dgm:pt>
    <dgm:pt modelId="{A16D2E7D-DDFF-4D19-BA4A-2C46646E5A1E}" type="pres">
      <dgm:prSet presAssocID="{30D37E90-55A1-44C9-87F7-B0A2FB7E7FB2}" presName="FourNodes_3" presStyleLbl="node1" presStyleIdx="2" presStyleCnt="4">
        <dgm:presLayoutVars>
          <dgm:bulletEnabled val="1"/>
        </dgm:presLayoutVars>
      </dgm:prSet>
      <dgm:spPr/>
    </dgm:pt>
    <dgm:pt modelId="{6596B0A8-C811-4096-B22F-9AC2F600C361}" type="pres">
      <dgm:prSet presAssocID="{30D37E90-55A1-44C9-87F7-B0A2FB7E7FB2}" presName="FourNodes_4" presStyleLbl="node1" presStyleIdx="3" presStyleCnt="4">
        <dgm:presLayoutVars>
          <dgm:bulletEnabled val="1"/>
        </dgm:presLayoutVars>
      </dgm:prSet>
      <dgm:spPr/>
    </dgm:pt>
    <dgm:pt modelId="{736A26C4-ED57-4567-B3DE-BE2430119F2C}" type="pres">
      <dgm:prSet presAssocID="{30D37E90-55A1-44C9-87F7-B0A2FB7E7FB2}" presName="FourConn_1-2" presStyleLbl="fgAccFollowNode1" presStyleIdx="0" presStyleCnt="3">
        <dgm:presLayoutVars>
          <dgm:bulletEnabled val="1"/>
        </dgm:presLayoutVars>
      </dgm:prSet>
      <dgm:spPr/>
    </dgm:pt>
    <dgm:pt modelId="{5A537BA2-3C04-4C01-B8AA-08A646DF08C1}" type="pres">
      <dgm:prSet presAssocID="{30D37E90-55A1-44C9-87F7-B0A2FB7E7FB2}" presName="FourConn_2-3" presStyleLbl="fgAccFollowNode1" presStyleIdx="1" presStyleCnt="3">
        <dgm:presLayoutVars>
          <dgm:bulletEnabled val="1"/>
        </dgm:presLayoutVars>
      </dgm:prSet>
      <dgm:spPr/>
    </dgm:pt>
    <dgm:pt modelId="{9E2BAF58-9428-4A02-913E-9967A7BD353C}" type="pres">
      <dgm:prSet presAssocID="{30D37E90-55A1-44C9-87F7-B0A2FB7E7FB2}" presName="FourConn_3-4" presStyleLbl="fgAccFollowNode1" presStyleIdx="2" presStyleCnt="3">
        <dgm:presLayoutVars>
          <dgm:bulletEnabled val="1"/>
        </dgm:presLayoutVars>
      </dgm:prSet>
      <dgm:spPr/>
    </dgm:pt>
    <dgm:pt modelId="{C1E4A681-A79B-4D75-B386-792AAF4FE94F}" type="pres">
      <dgm:prSet presAssocID="{30D37E90-55A1-44C9-87F7-B0A2FB7E7FB2}" presName="FourNodes_1_text" presStyleLbl="node1" presStyleIdx="3" presStyleCnt="4">
        <dgm:presLayoutVars>
          <dgm:bulletEnabled val="1"/>
        </dgm:presLayoutVars>
      </dgm:prSet>
      <dgm:spPr/>
    </dgm:pt>
    <dgm:pt modelId="{B765F8EA-6448-4BFF-A0B3-4D1754CBB864}" type="pres">
      <dgm:prSet presAssocID="{30D37E90-55A1-44C9-87F7-B0A2FB7E7FB2}" presName="FourNodes_2_text" presStyleLbl="node1" presStyleIdx="3" presStyleCnt="4">
        <dgm:presLayoutVars>
          <dgm:bulletEnabled val="1"/>
        </dgm:presLayoutVars>
      </dgm:prSet>
      <dgm:spPr/>
    </dgm:pt>
    <dgm:pt modelId="{6388AF73-2B46-476D-BA53-0EE2414A6A5D}" type="pres">
      <dgm:prSet presAssocID="{30D37E90-55A1-44C9-87F7-B0A2FB7E7FB2}" presName="FourNodes_3_text" presStyleLbl="node1" presStyleIdx="3" presStyleCnt="4">
        <dgm:presLayoutVars>
          <dgm:bulletEnabled val="1"/>
        </dgm:presLayoutVars>
      </dgm:prSet>
      <dgm:spPr/>
    </dgm:pt>
    <dgm:pt modelId="{BE32C5B7-54DB-47F4-B72D-5B02730D9CB5}" type="pres">
      <dgm:prSet presAssocID="{30D37E90-55A1-44C9-87F7-B0A2FB7E7FB2}" presName="FourNodes_4_text" presStyleLbl="node1" presStyleIdx="3" presStyleCnt="4">
        <dgm:presLayoutVars>
          <dgm:bulletEnabled val="1"/>
        </dgm:presLayoutVars>
      </dgm:prSet>
      <dgm:spPr/>
    </dgm:pt>
  </dgm:ptLst>
  <dgm:cxnLst>
    <dgm:cxn modelId="{A7988003-6B4B-466B-B168-786806948A59}" type="presOf" srcId="{A8A080B3-472F-4BAD-9562-1C1FC702F6A1}" destId="{736A26C4-ED57-4567-B3DE-BE2430119F2C}" srcOrd="0" destOrd="0" presId="urn:microsoft.com/office/officeart/2005/8/layout/vProcess5"/>
    <dgm:cxn modelId="{F5C20912-5F18-4AAF-984D-D7A7BE017803}" type="presOf" srcId="{6CCF02A3-5DFC-448D-95F0-F2318DBCD4A2}" destId="{C1E4A681-A79B-4D75-B386-792AAF4FE94F}" srcOrd="1" destOrd="0" presId="urn:microsoft.com/office/officeart/2005/8/layout/vProcess5"/>
    <dgm:cxn modelId="{BC055514-6B88-43AC-92D5-354ECF0F11A4}" srcId="{30D37E90-55A1-44C9-87F7-B0A2FB7E7FB2}" destId="{257A85B1-0D37-4F25-B56F-ED6E3995A0CE}" srcOrd="3" destOrd="0" parTransId="{0F134E92-9A15-46D4-85B1-C7E5BB1E8827}" sibTransId="{240BF9C1-C9A5-4F7D-A1B5-BAF8D3683BFA}"/>
    <dgm:cxn modelId="{B885C843-26C9-47ED-81AA-EAA4A273CB10}" type="presOf" srcId="{3C8A97FC-099D-4893-8C8C-0A3D7586372E}" destId="{6388AF73-2B46-476D-BA53-0EE2414A6A5D}" srcOrd="1" destOrd="0" presId="urn:microsoft.com/office/officeart/2005/8/layout/vProcess5"/>
    <dgm:cxn modelId="{93A48268-C271-4DDC-9627-B5D04E181D9B}" type="presOf" srcId="{A952C038-0EC0-49D3-9A31-14E81892732E}" destId="{8830D758-DA47-4FB3-8F47-72BEFDBA1DE5}" srcOrd="0" destOrd="0" presId="urn:microsoft.com/office/officeart/2005/8/layout/vProcess5"/>
    <dgm:cxn modelId="{5658D84A-19FE-4152-AC33-AE284A6C0802}" type="presOf" srcId="{6CCF02A3-5DFC-448D-95F0-F2318DBCD4A2}" destId="{63BAE3A6-DFF1-4173-AED7-D164DA3CC9AC}" srcOrd="0" destOrd="0" presId="urn:microsoft.com/office/officeart/2005/8/layout/vProcess5"/>
    <dgm:cxn modelId="{C0FD866E-2E37-4782-9005-555EA53ACD7D}" type="presOf" srcId="{3C8A97FC-099D-4893-8C8C-0A3D7586372E}" destId="{A16D2E7D-DDFF-4D19-BA4A-2C46646E5A1E}" srcOrd="0" destOrd="0" presId="urn:microsoft.com/office/officeart/2005/8/layout/vProcess5"/>
    <dgm:cxn modelId="{12C7787C-8EE4-4DA2-81FB-61B14323EE55}" srcId="{30D37E90-55A1-44C9-87F7-B0A2FB7E7FB2}" destId="{A952C038-0EC0-49D3-9A31-14E81892732E}" srcOrd="1" destOrd="0" parTransId="{0573271B-497C-4EEF-B638-084D38C223F1}" sibTransId="{2EE51AFC-0E6F-4683-9CF4-B27531EEBF37}"/>
    <dgm:cxn modelId="{76FBB27C-53C3-4EFA-8DE1-DEA30DDD3419}" srcId="{30D37E90-55A1-44C9-87F7-B0A2FB7E7FB2}" destId="{3C8A97FC-099D-4893-8C8C-0A3D7586372E}" srcOrd="2" destOrd="0" parTransId="{509D7469-9B82-47F1-A475-F70727657081}" sibTransId="{3455C360-AEE5-457B-95F6-8F2EC73603EC}"/>
    <dgm:cxn modelId="{7590A07F-0E24-4996-B4AF-380EA733F96D}" type="presOf" srcId="{A952C038-0EC0-49D3-9A31-14E81892732E}" destId="{B765F8EA-6448-4BFF-A0B3-4D1754CBB864}" srcOrd="1" destOrd="0" presId="urn:microsoft.com/office/officeart/2005/8/layout/vProcess5"/>
    <dgm:cxn modelId="{F57FDA8F-2C58-4326-9B18-B915F44617AF}" type="presOf" srcId="{3455C360-AEE5-457B-95F6-8F2EC73603EC}" destId="{9E2BAF58-9428-4A02-913E-9967A7BD353C}" srcOrd="0" destOrd="0" presId="urn:microsoft.com/office/officeart/2005/8/layout/vProcess5"/>
    <dgm:cxn modelId="{045016A8-0665-4703-B31E-60673C6DF220}" type="presOf" srcId="{257A85B1-0D37-4F25-B56F-ED6E3995A0CE}" destId="{6596B0A8-C811-4096-B22F-9AC2F600C361}" srcOrd="0" destOrd="0" presId="urn:microsoft.com/office/officeart/2005/8/layout/vProcess5"/>
    <dgm:cxn modelId="{AF6ABBD1-301B-4758-8FF4-0C50FCCD4CD3}" srcId="{30D37E90-55A1-44C9-87F7-B0A2FB7E7FB2}" destId="{6CCF02A3-5DFC-448D-95F0-F2318DBCD4A2}" srcOrd="0" destOrd="0" parTransId="{9D7C6C51-E8F9-4E72-B9FF-CDD28E6E5E0E}" sibTransId="{A8A080B3-472F-4BAD-9562-1C1FC702F6A1}"/>
    <dgm:cxn modelId="{4B195DDF-E7C9-4E10-BCD0-559EBA428696}" type="presOf" srcId="{257A85B1-0D37-4F25-B56F-ED6E3995A0CE}" destId="{BE32C5B7-54DB-47F4-B72D-5B02730D9CB5}" srcOrd="1" destOrd="0" presId="urn:microsoft.com/office/officeart/2005/8/layout/vProcess5"/>
    <dgm:cxn modelId="{CB18D2F5-6824-4548-AA05-CF8E16F6C9F1}" type="presOf" srcId="{30D37E90-55A1-44C9-87F7-B0A2FB7E7FB2}" destId="{C8C3CBEA-1283-4DC4-8A43-F3F9E05EC58D}" srcOrd="0" destOrd="0" presId="urn:microsoft.com/office/officeart/2005/8/layout/vProcess5"/>
    <dgm:cxn modelId="{F3739CFA-062B-4D2B-B75B-7BE7062C9403}" type="presOf" srcId="{2EE51AFC-0E6F-4683-9CF4-B27531EEBF37}" destId="{5A537BA2-3C04-4C01-B8AA-08A646DF08C1}" srcOrd="0" destOrd="0" presId="urn:microsoft.com/office/officeart/2005/8/layout/vProcess5"/>
    <dgm:cxn modelId="{51E4C471-79C2-45FD-A447-220EBFB9F383}" type="presParOf" srcId="{C8C3CBEA-1283-4DC4-8A43-F3F9E05EC58D}" destId="{A06D6643-E67F-4250-87DE-901E9A2CB020}" srcOrd="0" destOrd="0" presId="urn:microsoft.com/office/officeart/2005/8/layout/vProcess5"/>
    <dgm:cxn modelId="{8D584D7D-CB0C-44FB-AFBE-90AAB0905AE6}" type="presParOf" srcId="{C8C3CBEA-1283-4DC4-8A43-F3F9E05EC58D}" destId="{63BAE3A6-DFF1-4173-AED7-D164DA3CC9AC}" srcOrd="1" destOrd="0" presId="urn:microsoft.com/office/officeart/2005/8/layout/vProcess5"/>
    <dgm:cxn modelId="{C61BEDF4-4313-47DE-872D-804F8F4DA168}" type="presParOf" srcId="{C8C3CBEA-1283-4DC4-8A43-F3F9E05EC58D}" destId="{8830D758-DA47-4FB3-8F47-72BEFDBA1DE5}" srcOrd="2" destOrd="0" presId="urn:microsoft.com/office/officeart/2005/8/layout/vProcess5"/>
    <dgm:cxn modelId="{D925A075-537A-4179-9F17-A25AC9EB6DE4}" type="presParOf" srcId="{C8C3CBEA-1283-4DC4-8A43-F3F9E05EC58D}" destId="{A16D2E7D-DDFF-4D19-BA4A-2C46646E5A1E}" srcOrd="3" destOrd="0" presId="urn:microsoft.com/office/officeart/2005/8/layout/vProcess5"/>
    <dgm:cxn modelId="{86DE363A-F835-4C49-96CC-7B9883267A58}" type="presParOf" srcId="{C8C3CBEA-1283-4DC4-8A43-F3F9E05EC58D}" destId="{6596B0A8-C811-4096-B22F-9AC2F600C361}" srcOrd="4" destOrd="0" presId="urn:microsoft.com/office/officeart/2005/8/layout/vProcess5"/>
    <dgm:cxn modelId="{3C1D95AF-164C-4A83-8C1D-7EE78D63F0F0}" type="presParOf" srcId="{C8C3CBEA-1283-4DC4-8A43-F3F9E05EC58D}" destId="{736A26C4-ED57-4567-B3DE-BE2430119F2C}" srcOrd="5" destOrd="0" presId="urn:microsoft.com/office/officeart/2005/8/layout/vProcess5"/>
    <dgm:cxn modelId="{EEFD9818-D730-4CB1-A1F1-1D35ABDE3118}" type="presParOf" srcId="{C8C3CBEA-1283-4DC4-8A43-F3F9E05EC58D}" destId="{5A537BA2-3C04-4C01-B8AA-08A646DF08C1}" srcOrd="6" destOrd="0" presId="urn:microsoft.com/office/officeart/2005/8/layout/vProcess5"/>
    <dgm:cxn modelId="{D560A733-3D99-4336-986C-23C7D872E727}" type="presParOf" srcId="{C8C3CBEA-1283-4DC4-8A43-F3F9E05EC58D}" destId="{9E2BAF58-9428-4A02-913E-9967A7BD353C}" srcOrd="7" destOrd="0" presId="urn:microsoft.com/office/officeart/2005/8/layout/vProcess5"/>
    <dgm:cxn modelId="{E525BC0A-1AE5-4D8D-8B6C-B10507BCBC5D}" type="presParOf" srcId="{C8C3CBEA-1283-4DC4-8A43-F3F9E05EC58D}" destId="{C1E4A681-A79B-4D75-B386-792AAF4FE94F}" srcOrd="8" destOrd="0" presId="urn:microsoft.com/office/officeart/2005/8/layout/vProcess5"/>
    <dgm:cxn modelId="{8C9DE902-B3B0-4E8C-A021-C0A55E68A9AA}" type="presParOf" srcId="{C8C3CBEA-1283-4DC4-8A43-F3F9E05EC58D}" destId="{B765F8EA-6448-4BFF-A0B3-4D1754CBB864}" srcOrd="9" destOrd="0" presId="urn:microsoft.com/office/officeart/2005/8/layout/vProcess5"/>
    <dgm:cxn modelId="{4393277C-EF54-4383-8AB3-FFEC92455189}" type="presParOf" srcId="{C8C3CBEA-1283-4DC4-8A43-F3F9E05EC58D}" destId="{6388AF73-2B46-476D-BA53-0EE2414A6A5D}" srcOrd="10" destOrd="0" presId="urn:microsoft.com/office/officeart/2005/8/layout/vProcess5"/>
    <dgm:cxn modelId="{DE5D290B-4A7B-4430-8D19-7DF3CEB99984}" type="presParOf" srcId="{C8C3CBEA-1283-4DC4-8A43-F3F9E05EC58D}" destId="{BE32C5B7-54DB-47F4-B72D-5B02730D9CB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AE3A6-DFF1-4173-AED7-D164DA3CC9AC}">
      <dsp:nvSpPr>
        <dsp:cNvPr id="0" name=""/>
        <dsp:cNvSpPr/>
      </dsp:nvSpPr>
      <dsp:spPr>
        <a:xfrm>
          <a:off x="0" y="0"/>
          <a:ext cx="8823960" cy="83914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  API testing is entirely different from GUI Testing and mainly concentrated on the business </a:t>
          </a:r>
          <a:br>
            <a:rPr lang="en-US" sz="1500" kern="1200"/>
          </a:br>
          <a:r>
            <a:rPr lang="en-US" sz="1500" kern="1200"/>
            <a:t>                  logic layer of the software architecture. This testing won't concentrate on the look </a:t>
          </a:r>
          <a:br>
            <a:rPr lang="en-US" sz="1500" kern="1200"/>
          </a:br>
          <a:r>
            <a:rPr lang="en-US" sz="1500" kern="1200"/>
            <a:t>                  and feel of an application.</a:t>
          </a:r>
        </a:p>
      </dsp:txBody>
      <dsp:txXfrm>
        <a:off x="24578" y="24578"/>
        <a:ext cx="7847552" cy="789985"/>
      </dsp:txXfrm>
    </dsp:sp>
    <dsp:sp modelId="{8830D758-DA47-4FB3-8F47-72BEFDBA1DE5}">
      <dsp:nvSpPr>
        <dsp:cNvPr id="0" name=""/>
        <dsp:cNvSpPr/>
      </dsp:nvSpPr>
      <dsp:spPr>
        <a:xfrm>
          <a:off x="739006" y="991713"/>
          <a:ext cx="8823960" cy="839141"/>
        </a:xfrm>
        <a:prstGeom prst="roundRect">
          <a:avLst>
            <a:gd name="adj" fmla="val 10000"/>
          </a:avLst>
        </a:prstGeom>
        <a:solidFill>
          <a:schemeClr val="accent2">
            <a:hueOff val="3097225"/>
            <a:satOff val="-15871"/>
            <a:lumOff val="-80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  API Testing requires an application to interact with API. In order to test an API, you will </a:t>
          </a:r>
          <a:br>
            <a:rPr lang="en-US" sz="1500" kern="1200"/>
          </a:br>
          <a:r>
            <a:rPr lang="en-US" sz="1500" kern="1200"/>
            <a:t>                  need to </a:t>
          </a:r>
        </a:p>
      </dsp:txBody>
      <dsp:txXfrm>
        <a:off x="763584" y="1016291"/>
        <a:ext cx="7490355" cy="789985"/>
      </dsp:txXfrm>
    </dsp:sp>
    <dsp:sp modelId="{A16D2E7D-DDFF-4D19-BA4A-2C46646E5A1E}">
      <dsp:nvSpPr>
        <dsp:cNvPr id="0" name=""/>
        <dsp:cNvSpPr/>
      </dsp:nvSpPr>
      <dsp:spPr>
        <a:xfrm>
          <a:off x="1466983" y="1983426"/>
          <a:ext cx="8823960" cy="839141"/>
        </a:xfrm>
        <a:prstGeom prst="roundRect">
          <a:avLst>
            <a:gd name="adj" fmla="val 10000"/>
          </a:avLst>
        </a:prstGeom>
        <a:solidFill>
          <a:schemeClr val="accent2">
            <a:hueOff val="6194450"/>
            <a:satOff val="-31741"/>
            <a:lumOff val="-1607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 Use Testing tool to drive the API</a:t>
          </a:r>
        </a:p>
      </dsp:txBody>
      <dsp:txXfrm>
        <a:off x="1491561" y="2008004"/>
        <a:ext cx="7501385" cy="789985"/>
      </dsp:txXfrm>
    </dsp:sp>
    <dsp:sp modelId="{6596B0A8-C811-4096-B22F-9AC2F600C361}">
      <dsp:nvSpPr>
        <dsp:cNvPr id="0" name=""/>
        <dsp:cNvSpPr/>
      </dsp:nvSpPr>
      <dsp:spPr>
        <a:xfrm>
          <a:off x="2205989" y="2975139"/>
          <a:ext cx="8823960" cy="839141"/>
        </a:xfrm>
        <a:prstGeom prst="roundRect">
          <a:avLst>
            <a:gd name="adj" fmla="val 10000"/>
          </a:avLst>
        </a:prstGeom>
        <a:solidFill>
          <a:schemeClr val="accent2">
            <a:hueOff val="9291674"/>
            <a:satOff val="-47612"/>
            <a:lumOff val="-24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 Write your own code to test the API.</a:t>
          </a:r>
        </a:p>
      </dsp:txBody>
      <dsp:txXfrm>
        <a:off x="2230567" y="2999717"/>
        <a:ext cx="7490355" cy="789985"/>
      </dsp:txXfrm>
    </dsp:sp>
    <dsp:sp modelId="{736A26C4-ED57-4567-B3DE-BE2430119F2C}">
      <dsp:nvSpPr>
        <dsp:cNvPr id="0" name=""/>
        <dsp:cNvSpPr/>
      </dsp:nvSpPr>
      <dsp:spPr>
        <a:xfrm>
          <a:off x="8278517" y="642706"/>
          <a:ext cx="545442" cy="545442"/>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01241" y="642706"/>
        <a:ext cx="299994" cy="410445"/>
      </dsp:txXfrm>
    </dsp:sp>
    <dsp:sp modelId="{5A537BA2-3C04-4C01-B8AA-08A646DF08C1}">
      <dsp:nvSpPr>
        <dsp:cNvPr id="0" name=""/>
        <dsp:cNvSpPr/>
      </dsp:nvSpPr>
      <dsp:spPr>
        <a:xfrm>
          <a:off x="9017524" y="1634419"/>
          <a:ext cx="545442" cy="545442"/>
        </a:xfrm>
        <a:prstGeom prst="downArrow">
          <a:avLst>
            <a:gd name="adj1" fmla="val 55000"/>
            <a:gd name="adj2" fmla="val 45000"/>
          </a:avLst>
        </a:prstGeom>
        <a:solidFill>
          <a:schemeClr val="accent2">
            <a:tint val="40000"/>
            <a:alpha val="90000"/>
            <a:hueOff val="4874071"/>
            <a:satOff val="-26624"/>
            <a:lumOff val="-3161"/>
            <a:alphaOff val="0"/>
          </a:schemeClr>
        </a:solidFill>
        <a:ln w="22225" cap="rnd" cmpd="sng" algn="ctr">
          <a:solidFill>
            <a:schemeClr val="accent2">
              <a:tint val="40000"/>
              <a:alpha val="90000"/>
              <a:hueOff val="4874071"/>
              <a:satOff val="-26624"/>
              <a:lumOff val="-31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40248" y="1634419"/>
        <a:ext cx="299994" cy="410445"/>
      </dsp:txXfrm>
    </dsp:sp>
    <dsp:sp modelId="{9E2BAF58-9428-4A02-913E-9967A7BD353C}">
      <dsp:nvSpPr>
        <dsp:cNvPr id="0" name=""/>
        <dsp:cNvSpPr/>
      </dsp:nvSpPr>
      <dsp:spPr>
        <a:xfrm>
          <a:off x="9745501" y="2626132"/>
          <a:ext cx="545442" cy="545442"/>
        </a:xfrm>
        <a:prstGeom prst="downArrow">
          <a:avLst>
            <a:gd name="adj1" fmla="val 55000"/>
            <a:gd name="adj2" fmla="val 45000"/>
          </a:avLst>
        </a:prstGeom>
        <a:solidFill>
          <a:schemeClr val="accent2">
            <a:tint val="40000"/>
            <a:alpha val="90000"/>
            <a:hueOff val="9748142"/>
            <a:satOff val="-53248"/>
            <a:lumOff val="-6323"/>
            <a:alphaOff val="0"/>
          </a:schemeClr>
        </a:solidFill>
        <a:ln w="22225" cap="rnd" cmpd="sng" algn="ctr">
          <a:solidFill>
            <a:schemeClr val="accent2">
              <a:tint val="40000"/>
              <a:alpha val="90000"/>
              <a:hueOff val="9748142"/>
              <a:satOff val="-53248"/>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68225" y="2626132"/>
        <a:ext cx="299994" cy="4104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9080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666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896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003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048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4867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34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74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9824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3805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403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243317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0"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4" name="Rectangle 14">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6">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6CD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8">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1DF4D49B-F71D-40C9-B2CE-A184F0546B1A}"/>
              </a:ext>
            </a:extLst>
          </p:cNvPr>
          <p:cNvPicPr>
            <a:picLocks noChangeAspect="1"/>
          </p:cNvPicPr>
          <p:nvPr/>
        </p:nvPicPr>
        <p:blipFill>
          <a:blip r:embed="rId2"/>
          <a:stretch>
            <a:fillRect/>
          </a:stretch>
        </p:blipFill>
        <p:spPr>
          <a:xfrm>
            <a:off x="1120477" y="1174504"/>
            <a:ext cx="9951041" cy="4502846"/>
          </a:xfrm>
          <a:prstGeom prst="rect">
            <a:avLst/>
          </a:prstGeom>
        </p:spPr>
      </p:pic>
      <p:sp>
        <p:nvSpPr>
          <p:cNvPr id="5" name="TextBox 4">
            <a:extLst>
              <a:ext uri="{FF2B5EF4-FFF2-40B4-BE49-F238E27FC236}">
                <a16:creationId xmlns:a16="http://schemas.microsoft.com/office/drawing/2014/main" id="{AB7EE955-A3B6-48EE-B846-49A5982ED415}"/>
              </a:ext>
            </a:extLst>
          </p:cNvPr>
          <p:cNvSpPr txBox="1"/>
          <p:nvPr/>
        </p:nvSpPr>
        <p:spPr>
          <a:xfrm>
            <a:off x="7786778" y="1561381"/>
            <a:ext cx="320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B0F0"/>
                </a:solidFill>
              </a:rPr>
              <a:t>API Introduction</a:t>
            </a:r>
          </a:p>
        </p:txBody>
      </p:sp>
      <p:sp>
        <p:nvSpPr>
          <p:cNvPr id="66" name="TextBox 65">
            <a:extLst>
              <a:ext uri="{FF2B5EF4-FFF2-40B4-BE49-F238E27FC236}">
                <a16:creationId xmlns:a16="http://schemas.microsoft.com/office/drawing/2014/main" id="{15D4E2F4-FF80-49CD-9767-22A613061E1E}"/>
              </a:ext>
            </a:extLst>
          </p:cNvPr>
          <p:cNvSpPr txBox="1"/>
          <p:nvPr/>
        </p:nvSpPr>
        <p:spPr>
          <a:xfrm>
            <a:off x="8245955" y="53848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Mithilesh Singh</a:t>
            </a:r>
          </a:p>
        </p:txBody>
      </p:sp>
      <p:pic>
        <p:nvPicPr>
          <p:cNvPr id="3" name="Picture 5" descr="A close up of a logo&#10;&#10;Description automatically generated">
            <a:extLst>
              <a:ext uri="{FF2B5EF4-FFF2-40B4-BE49-F238E27FC236}">
                <a16:creationId xmlns:a16="http://schemas.microsoft.com/office/drawing/2014/main" id="{E4AFDF00-6D9E-4F62-86EF-869FD6B803C5}"/>
              </a:ext>
            </a:extLst>
          </p:cNvPr>
          <p:cNvPicPr>
            <a:picLocks noChangeAspect="1"/>
          </p:cNvPicPr>
          <p:nvPr/>
        </p:nvPicPr>
        <p:blipFill>
          <a:blip r:embed="rId3"/>
          <a:stretch>
            <a:fillRect/>
          </a:stretch>
        </p:blipFill>
        <p:spPr>
          <a:xfrm>
            <a:off x="10015986" y="4736529"/>
            <a:ext cx="1059612" cy="921769"/>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 timeline&#10;&#10;Description automatically generated">
            <a:extLst>
              <a:ext uri="{FF2B5EF4-FFF2-40B4-BE49-F238E27FC236}">
                <a16:creationId xmlns:a16="http://schemas.microsoft.com/office/drawing/2014/main" id="{7F4B314E-9BF8-48E8-B8AD-E76C94DC6689}"/>
              </a:ext>
            </a:extLst>
          </p:cNvPr>
          <p:cNvPicPr>
            <a:picLocks noChangeAspect="1"/>
          </p:cNvPicPr>
          <p:nvPr/>
        </p:nvPicPr>
        <p:blipFill>
          <a:blip r:embed="rId2"/>
          <a:stretch>
            <a:fillRect/>
          </a:stretch>
        </p:blipFill>
        <p:spPr>
          <a:xfrm>
            <a:off x="425572" y="552914"/>
            <a:ext cx="11355236" cy="5867192"/>
          </a:xfrm>
          <a:prstGeom prst="rect">
            <a:avLst/>
          </a:prstGeom>
        </p:spPr>
      </p:pic>
    </p:spTree>
    <p:extLst>
      <p:ext uri="{BB962C8B-B14F-4D97-AF65-F5344CB8AC3E}">
        <p14:creationId xmlns:p14="http://schemas.microsoft.com/office/powerpoint/2010/main" val="193548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8F8E-E465-4E9D-87D9-CB8182C84676}"/>
              </a:ext>
            </a:extLst>
          </p:cNvPr>
          <p:cNvSpPr>
            <a:spLocks noGrp="1"/>
          </p:cNvSpPr>
          <p:nvPr>
            <p:ph type="title"/>
          </p:nvPr>
        </p:nvSpPr>
        <p:spPr/>
        <p:txBody>
          <a:bodyPr/>
          <a:lstStyle/>
          <a:p>
            <a:r>
              <a:rPr lang="en-US" dirty="0">
                <a:solidFill>
                  <a:srgbClr val="00B050"/>
                </a:solidFill>
              </a:rPr>
              <a:t>Work Flow Steps:</a:t>
            </a:r>
          </a:p>
        </p:txBody>
      </p:sp>
      <p:pic>
        <p:nvPicPr>
          <p:cNvPr id="5" name="Picture 5" descr="Diagram&#10;&#10;Description automatically generated">
            <a:extLst>
              <a:ext uri="{FF2B5EF4-FFF2-40B4-BE49-F238E27FC236}">
                <a16:creationId xmlns:a16="http://schemas.microsoft.com/office/drawing/2014/main" id="{457ADA98-B58B-474D-BA0C-E91826407B12}"/>
              </a:ext>
            </a:extLst>
          </p:cNvPr>
          <p:cNvPicPr>
            <a:picLocks noGrp="1" noChangeAspect="1"/>
          </p:cNvPicPr>
          <p:nvPr>
            <p:ph sz="half" idx="2"/>
          </p:nvPr>
        </p:nvPicPr>
        <p:blipFill>
          <a:blip r:embed="rId2"/>
          <a:stretch>
            <a:fillRect/>
          </a:stretch>
        </p:blipFill>
        <p:spPr>
          <a:xfrm>
            <a:off x="578833" y="1700703"/>
            <a:ext cx="11031974" cy="4587004"/>
          </a:xfrm>
        </p:spPr>
      </p:pic>
    </p:spTree>
    <p:extLst>
      <p:ext uri="{BB962C8B-B14F-4D97-AF65-F5344CB8AC3E}">
        <p14:creationId xmlns:p14="http://schemas.microsoft.com/office/powerpoint/2010/main" val="48313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1F3-4991-49E4-B2C9-A62FD4E163D3}"/>
              </a:ext>
            </a:extLst>
          </p:cNvPr>
          <p:cNvSpPr>
            <a:spLocks noGrp="1"/>
          </p:cNvSpPr>
          <p:nvPr>
            <p:ph type="title"/>
          </p:nvPr>
        </p:nvSpPr>
        <p:spPr>
          <a:xfrm>
            <a:off x="575894" y="729658"/>
            <a:ext cx="11029616" cy="4525162"/>
          </a:xfrm>
        </p:spPr>
        <p:txBody>
          <a:bodyPr>
            <a:normAutofit fontScale="90000"/>
          </a:bodyPr>
          <a:lstStyle/>
          <a:p>
            <a:r>
              <a:rPr lang="en-US" dirty="0">
                <a:solidFill>
                  <a:schemeClr val="accent2">
                    <a:lumMod val="75000"/>
                  </a:schemeClr>
                </a:solidFill>
              </a:rPr>
              <a:t>Steps</a:t>
            </a:r>
            <a:r>
              <a:rPr lang="en-US" dirty="0"/>
              <a:t>: </a:t>
            </a:r>
            <a:br>
              <a:rPr lang="en-US" dirty="0"/>
            </a:br>
            <a:r>
              <a:rPr lang="en-US" dirty="0">
                <a:solidFill>
                  <a:schemeClr val="accent3">
                    <a:lumMod val="60000"/>
                    <a:lumOff val="40000"/>
                  </a:schemeClr>
                </a:solidFill>
              </a:rPr>
              <a:t>1. Developer will create the API and keep all the information </a:t>
            </a:r>
            <a:br>
              <a:rPr lang="en-US" dirty="0">
                <a:solidFill>
                  <a:schemeClr val="accent3">
                    <a:lumMod val="60000"/>
                    <a:lumOff val="40000"/>
                  </a:schemeClr>
                </a:solidFill>
              </a:rPr>
            </a:br>
            <a:r>
              <a:rPr lang="en-US">
                <a:solidFill>
                  <a:schemeClr val="accent3">
                    <a:lumMod val="60000"/>
                    <a:lumOff val="40000"/>
                  </a:schemeClr>
                </a:solidFill>
              </a:rPr>
              <a:t>    under wsdl.</a:t>
            </a:r>
            <a:br>
              <a:rPr lang="en-US" dirty="0">
                <a:solidFill>
                  <a:schemeClr val="accent3">
                    <a:lumMod val="60000"/>
                    <a:lumOff val="40000"/>
                  </a:schemeClr>
                </a:solidFill>
              </a:rPr>
            </a:br>
            <a:r>
              <a:rPr lang="en-US" dirty="0">
                <a:solidFill>
                  <a:schemeClr val="accent3">
                    <a:lumMod val="60000"/>
                    <a:lumOff val="40000"/>
                  </a:schemeClr>
                </a:solidFill>
              </a:rPr>
              <a:t>2. Placed that wsdl under the UDDI </a:t>
            </a:r>
            <a:br>
              <a:rPr lang="en-US" dirty="0">
                <a:solidFill>
                  <a:schemeClr val="accent3">
                    <a:lumMod val="60000"/>
                    <a:lumOff val="40000"/>
                  </a:schemeClr>
                </a:solidFill>
              </a:rPr>
            </a:br>
            <a:r>
              <a:rPr lang="en-US" dirty="0">
                <a:solidFill>
                  <a:schemeClr val="accent3">
                    <a:lumMod val="60000"/>
                    <a:lumOff val="40000"/>
                  </a:schemeClr>
                </a:solidFill>
              </a:rPr>
              <a:t>3. Testers will take the wsdl from the uddi </a:t>
            </a:r>
            <a:br>
              <a:rPr lang="en-US" dirty="0">
                <a:solidFill>
                  <a:schemeClr val="accent3">
                    <a:lumMod val="60000"/>
                    <a:lumOff val="40000"/>
                  </a:schemeClr>
                </a:solidFill>
              </a:rPr>
            </a:br>
            <a:r>
              <a:rPr lang="en-US" dirty="0">
                <a:solidFill>
                  <a:schemeClr val="accent3">
                    <a:lumMod val="60000"/>
                    <a:lumOff val="40000"/>
                  </a:schemeClr>
                </a:solidFill>
              </a:rPr>
              <a:t>4. Get the information from wsdl like input, output and </a:t>
            </a:r>
            <a:br>
              <a:rPr lang="en-US" dirty="0">
                <a:solidFill>
                  <a:schemeClr val="accent3">
                    <a:lumMod val="60000"/>
                    <a:lumOff val="40000"/>
                  </a:schemeClr>
                </a:solidFill>
              </a:rPr>
            </a:br>
            <a:r>
              <a:rPr lang="en-US">
                <a:solidFill>
                  <a:schemeClr val="accent3">
                    <a:lumMod val="60000"/>
                    <a:lumOff val="40000"/>
                  </a:schemeClr>
                </a:solidFill>
              </a:rPr>
              <a:t>    format </a:t>
            </a:r>
            <a:br>
              <a:rPr lang="en-US" dirty="0">
                <a:solidFill>
                  <a:schemeClr val="accent3">
                    <a:lumMod val="60000"/>
                    <a:lumOff val="40000"/>
                  </a:schemeClr>
                </a:solidFill>
              </a:rPr>
            </a:br>
            <a:r>
              <a:rPr lang="en-US">
                <a:solidFill>
                  <a:schemeClr val="accent3">
                    <a:lumMod val="60000"/>
                    <a:lumOff val="40000"/>
                  </a:schemeClr>
                </a:solidFill>
              </a:rPr>
              <a:t>5. Send the request to the server based on those information</a:t>
            </a:r>
            <a:br>
              <a:rPr lang="en-US" dirty="0">
                <a:solidFill>
                  <a:schemeClr val="accent3">
                    <a:lumMod val="60000"/>
                    <a:lumOff val="40000"/>
                  </a:schemeClr>
                </a:solidFill>
              </a:rPr>
            </a:br>
            <a:r>
              <a:rPr lang="en-US">
                <a:solidFill>
                  <a:schemeClr val="accent3">
                    <a:lumMod val="60000"/>
                    <a:lumOff val="40000"/>
                  </a:schemeClr>
                </a:solidFill>
              </a:rPr>
              <a:t>6. Get the response and compare it will the available output </a:t>
            </a:r>
            <a:br>
              <a:rPr lang="en-US" dirty="0">
                <a:solidFill>
                  <a:schemeClr val="accent3">
                    <a:lumMod val="60000"/>
                    <a:lumOff val="40000"/>
                  </a:schemeClr>
                </a:solidFill>
              </a:rPr>
            </a:br>
            <a:r>
              <a:rPr lang="en-US">
                <a:solidFill>
                  <a:schemeClr val="accent3">
                    <a:lumMod val="60000"/>
                    <a:lumOff val="40000"/>
                  </a:schemeClr>
                </a:solidFill>
              </a:rPr>
              <a:t>    and then verify.</a:t>
            </a:r>
            <a:endParaRPr lang="en-US" dirty="0">
              <a:solidFill>
                <a:schemeClr val="accent3">
                  <a:lumMod val="60000"/>
                  <a:lumOff val="40000"/>
                </a:schemeClr>
              </a:solidFill>
            </a:endParaRPr>
          </a:p>
        </p:txBody>
      </p:sp>
    </p:spTree>
    <p:extLst>
      <p:ext uri="{BB962C8B-B14F-4D97-AF65-F5344CB8AC3E}">
        <p14:creationId xmlns:p14="http://schemas.microsoft.com/office/powerpoint/2010/main" val="407451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B5F7-C7D6-4DBA-9712-8260814107C2}"/>
              </a:ext>
            </a:extLst>
          </p:cNvPr>
          <p:cNvSpPr>
            <a:spLocks noGrp="1"/>
          </p:cNvSpPr>
          <p:nvPr>
            <p:ph type="title"/>
          </p:nvPr>
        </p:nvSpPr>
        <p:spPr>
          <a:xfrm>
            <a:off x="767857" y="933450"/>
            <a:ext cx="3031852" cy="1032306"/>
          </a:xfrm>
        </p:spPr>
        <p:txBody>
          <a:bodyPr/>
          <a:lstStyle/>
          <a:p>
            <a:r>
              <a:rPr lang="en-US" dirty="0"/>
              <a:t>Types of Webservice</a:t>
            </a:r>
          </a:p>
        </p:txBody>
      </p:sp>
      <p:sp>
        <p:nvSpPr>
          <p:cNvPr id="3" name="Content Placeholder 2">
            <a:extLst>
              <a:ext uri="{FF2B5EF4-FFF2-40B4-BE49-F238E27FC236}">
                <a16:creationId xmlns:a16="http://schemas.microsoft.com/office/drawing/2014/main" id="{E1D0AE57-F359-446A-99ED-97AD1A214153}"/>
              </a:ext>
            </a:extLst>
          </p:cNvPr>
          <p:cNvSpPr>
            <a:spLocks noGrp="1"/>
          </p:cNvSpPr>
          <p:nvPr>
            <p:ph idx="1"/>
          </p:nvPr>
        </p:nvSpPr>
        <p:spPr/>
        <p:txBody>
          <a:bodyPr>
            <a:normAutofit fontScale="85000" lnSpcReduction="10000"/>
          </a:bodyPr>
          <a:lstStyle/>
          <a:p>
            <a:pPr marL="305435" indent="-305435"/>
            <a:r>
              <a:rPr lang="en-US" b="1" dirty="0">
                <a:solidFill>
                  <a:schemeClr val="accent5">
                    <a:lumMod val="50000"/>
                  </a:schemeClr>
                </a:solidFill>
                <a:ea typeface="+mn-lt"/>
                <a:cs typeface="+mn-lt"/>
              </a:rPr>
              <a:t>SOAP</a:t>
            </a:r>
            <a:r>
              <a:rPr lang="en-US" dirty="0">
                <a:ea typeface="+mn-lt"/>
                <a:cs typeface="+mn-lt"/>
              </a:rPr>
              <a:t>: It is a protocol which was designed before REST and came into the picture. The main idea behind designing SOAP was to</a:t>
            </a:r>
            <a:endParaRPr lang="en-US" dirty="0"/>
          </a:p>
          <a:p>
            <a:pPr marL="305435" indent="-305435"/>
            <a:r>
              <a:rPr lang="en-US" dirty="0">
                <a:ea typeface="+mn-lt"/>
                <a:cs typeface="+mn-lt"/>
              </a:rPr>
              <a:t>ensure that programs build on different platforms and programming languages could exchange data in an easy manner</a:t>
            </a:r>
            <a:endParaRPr lang="en-US" dirty="0"/>
          </a:p>
          <a:p>
            <a:pPr marL="305435" indent="-305435"/>
            <a:r>
              <a:rPr lang="en-US" dirty="0">
                <a:ea typeface="+mn-lt"/>
                <a:cs typeface="+mn-lt"/>
              </a:rPr>
              <a:t>Note: It only use Post method.</a:t>
            </a:r>
            <a:endParaRPr lang="en-US" dirty="0"/>
          </a:p>
          <a:p>
            <a:pPr marL="305435" indent="-305435"/>
            <a:endParaRPr lang="en-US"/>
          </a:p>
          <a:p>
            <a:pPr marL="305435" indent="-305435"/>
            <a:r>
              <a:rPr lang="en-US" b="1" dirty="0">
                <a:solidFill>
                  <a:schemeClr val="accent5">
                    <a:lumMod val="50000"/>
                  </a:schemeClr>
                </a:solidFill>
                <a:ea typeface="+mn-lt"/>
                <a:cs typeface="+mn-lt"/>
              </a:rPr>
              <a:t>REST</a:t>
            </a:r>
            <a:r>
              <a:rPr lang="en-US" dirty="0">
                <a:ea typeface="+mn-lt"/>
                <a:cs typeface="+mn-lt"/>
              </a:rPr>
              <a:t>: This was designed Specially for working with components such as media components,</a:t>
            </a:r>
            <a:endParaRPr lang="en-US" dirty="0"/>
          </a:p>
          <a:p>
            <a:pPr marL="305435" indent="-305435"/>
            <a:r>
              <a:rPr lang="en-US" dirty="0">
                <a:ea typeface="+mn-lt"/>
                <a:cs typeface="+mn-lt"/>
              </a:rPr>
              <a:t>files, or even objects on a particular hardware device. Any web service</a:t>
            </a:r>
            <a:endParaRPr lang="en-US" dirty="0"/>
          </a:p>
          <a:p>
            <a:pPr marL="305435" indent="-305435"/>
            <a:r>
              <a:rPr lang="en-US" dirty="0">
                <a:ea typeface="+mn-lt"/>
                <a:cs typeface="+mn-lt"/>
              </a:rPr>
              <a:t>that is define on the principles of REST can be called a RESTful web service. </a:t>
            </a:r>
          </a:p>
          <a:p>
            <a:pPr marL="305435" indent="-305435"/>
            <a:r>
              <a:rPr lang="en-US" dirty="0">
                <a:ea typeface="+mn-lt"/>
                <a:cs typeface="+mn-lt"/>
              </a:rPr>
              <a:t>A RESTful service would use the normal HTTP verbs of Get, POST, PUT, DELETE for working with the required components.</a:t>
            </a:r>
            <a:endParaRPr lang="en-US" dirty="0"/>
          </a:p>
          <a:p>
            <a:pPr marL="305435" indent="-305435"/>
            <a:endParaRPr lang="en-US" dirty="0"/>
          </a:p>
        </p:txBody>
      </p:sp>
      <p:sp>
        <p:nvSpPr>
          <p:cNvPr id="4" name="Text Placeholder 3">
            <a:extLst>
              <a:ext uri="{FF2B5EF4-FFF2-40B4-BE49-F238E27FC236}">
                <a16:creationId xmlns:a16="http://schemas.microsoft.com/office/drawing/2014/main" id="{B71ECCA8-C33C-4880-9900-EC090DAC903A}"/>
              </a:ext>
            </a:extLst>
          </p:cNvPr>
          <p:cNvSpPr>
            <a:spLocks noGrp="1"/>
          </p:cNvSpPr>
          <p:nvPr>
            <p:ph type="body" sz="half" idx="2"/>
          </p:nvPr>
        </p:nvSpPr>
        <p:spPr>
          <a:xfrm>
            <a:off x="724725" y="2146541"/>
            <a:ext cx="3074984" cy="3691505"/>
          </a:xfrm>
        </p:spPr>
        <p:txBody>
          <a:bodyPr/>
          <a:lstStyle/>
          <a:p>
            <a:r>
              <a:rPr lang="en-US" sz="2000" dirty="0">
                <a:ea typeface="+mn-lt"/>
                <a:cs typeface="+mn-lt"/>
              </a:rPr>
              <a:t>There are mainly two types of web services</a:t>
            </a:r>
            <a:endParaRPr lang="en-US" sz="2000"/>
          </a:p>
          <a:p>
            <a:r>
              <a:rPr lang="en-US" sz="2000" dirty="0">
                <a:ea typeface="+mn-lt"/>
                <a:cs typeface="+mn-lt"/>
              </a:rPr>
              <a:t>1. SOAP web service: Simple Object Access Protocol</a:t>
            </a:r>
            <a:endParaRPr lang="en-US" sz="2000"/>
          </a:p>
          <a:p>
            <a:r>
              <a:rPr lang="en-US" sz="2000" dirty="0">
                <a:ea typeface="+mn-lt"/>
                <a:cs typeface="+mn-lt"/>
              </a:rPr>
              <a:t>2. RESTful web services. (Representational state transfer).</a:t>
            </a:r>
            <a:br>
              <a:rPr lang="en-US" sz="2000" dirty="0">
                <a:ea typeface="+mn-lt"/>
                <a:cs typeface="+mn-lt"/>
              </a:rPr>
            </a:br>
            <a:r>
              <a:rPr lang="en-US" sz="2000" dirty="0"/>
              <a:t>Note: Soap uses WSDL </a:t>
            </a:r>
          </a:p>
        </p:txBody>
      </p:sp>
    </p:spTree>
    <p:extLst>
      <p:ext uri="{BB962C8B-B14F-4D97-AF65-F5344CB8AC3E}">
        <p14:creationId xmlns:p14="http://schemas.microsoft.com/office/powerpoint/2010/main" val="74769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2B0D9828-DF20-480B-B13E-E41D2F04968B}"/>
              </a:ext>
            </a:extLst>
          </p:cNvPr>
          <p:cNvPicPr>
            <a:picLocks noChangeAspect="1"/>
          </p:cNvPicPr>
          <p:nvPr/>
        </p:nvPicPr>
        <p:blipFill>
          <a:blip r:embed="rId2"/>
          <a:stretch>
            <a:fillRect/>
          </a:stretch>
        </p:blipFill>
        <p:spPr>
          <a:xfrm>
            <a:off x="468703" y="558182"/>
            <a:ext cx="11355235" cy="5914163"/>
          </a:xfrm>
          <a:prstGeom prst="rect">
            <a:avLst/>
          </a:prstGeom>
        </p:spPr>
      </p:pic>
    </p:spTree>
    <p:extLst>
      <p:ext uri="{BB962C8B-B14F-4D97-AF65-F5344CB8AC3E}">
        <p14:creationId xmlns:p14="http://schemas.microsoft.com/office/powerpoint/2010/main" val="260586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45868C92-BCFB-4847-B7DB-DA50D418D0DE}"/>
              </a:ext>
            </a:extLst>
          </p:cNvPr>
          <p:cNvPicPr>
            <a:picLocks noChangeAspect="1"/>
          </p:cNvPicPr>
          <p:nvPr/>
        </p:nvPicPr>
        <p:blipFill>
          <a:blip r:embed="rId2"/>
          <a:stretch>
            <a:fillRect/>
          </a:stretch>
        </p:blipFill>
        <p:spPr>
          <a:xfrm>
            <a:off x="643467" y="825416"/>
            <a:ext cx="10905066" cy="5207168"/>
          </a:xfrm>
          <a:prstGeom prst="rect">
            <a:avLst/>
          </a:prstGeom>
        </p:spPr>
      </p:pic>
    </p:spTree>
    <p:extLst>
      <p:ext uri="{BB962C8B-B14F-4D97-AF65-F5344CB8AC3E}">
        <p14:creationId xmlns:p14="http://schemas.microsoft.com/office/powerpoint/2010/main" val="403646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8767-BB2C-44B3-BBBD-0AC5E90DC8BD}"/>
              </a:ext>
            </a:extLst>
          </p:cNvPr>
          <p:cNvSpPr>
            <a:spLocks noGrp="1"/>
          </p:cNvSpPr>
          <p:nvPr>
            <p:ph type="title"/>
          </p:nvPr>
        </p:nvSpPr>
        <p:spPr/>
        <p:txBody>
          <a:bodyPr/>
          <a:lstStyle/>
          <a:p>
            <a:r>
              <a:rPr lang="en-US" dirty="0"/>
              <a:t>Difference between Http/https</a:t>
            </a:r>
          </a:p>
        </p:txBody>
      </p:sp>
      <p:sp>
        <p:nvSpPr>
          <p:cNvPr id="3" name="Content Placeholder 2">
            <a:extLst>
              <a:ext uri="{FF2B5EF4-FFF2-40B4-BE49-F238E27FC236}">
                <a16:creationId xmlns:a16="http://schemas.microsoft.com/office/drawing/2014/main" id="{749DB124-00E2-4650-8919-3F5BA5790B9E}"/>
              </a:ext>
            </a:extLst>
          </p:cNvPr>
          <p:cNvSpPr>
            <a:spLocks noGrp="1"/>
          </p:cNvSpPr>
          <p:nvPr>
            <p:ph idx="1"/>
          </p:nvPr>
        </p:nvSpPr>
        <p:spPr/>
        <p:txBody>
          <a:bodyPr>
            <a:normAutofit fontScale="92500" lnSpcReduction="20000"/>
          </a:bodyPr>
          <a:lstStyle/>
          <a:p>
            <a:pPr marL="305435" indent="-305435"/>
            <a:r>
              <a:rPr lang="en-US" b="1" dirty="0">
                <a:solidFill>
                  <a:srgbClr val="7030A0"/>
                </a:solidFill>
                <a:ea typeface="+mn-lt"/>
                <a:cs typeface="+mn-lt"/>
              </a:rPr>
              <a:t>HTTP</a:t>
            </a:r>
            <a:r>
              <a:rPr lang="en-US" dirty="0">
                <a:ea typeface="+mn-lt"/>
                <a:cs typeface="+mn-lt"/>
              </a:rPr>
              <a:t>: Hypertext Transfer protocol. At its most basic, it allows for the communication between different systems. it's most commonly used to</a:t>
            </a:r>
            <a:endParaRPr lang="en-US" dirty="0"/>
          </a:p>
          <a:p>
            <a:pPr marL="305435" indent="-305435"/>
            <a:r>
              <a:rPr lang="en-US" dirty="0">
                <a:ea typeface="+mn-lt"/>
                <a:cs typeface="+mn-lt"/>
              </a:rPr>
              <a:t>transfer data from a web server to a browser</a:t>
            </a:r>
            <a:endParaRPr lang="en-US" dirty="0"/>
          </a:p>
          <a:p>
            <a:pPr marL="305435" indent="-305435"/>
            <a:r>
              <a:rPr lang="en-US" dirty="0">
                <a:ea typeface="+mn-lt"/>
                <a:cs typeface="+mn-lt"/>
              </a:rPr>
              <a:t>in order to allow users to view we pages.</a:t>
            </a:r>
            <a:endParaRPr lang="en-US" dirty="0"/>
          </a:p>
          <a:p>
            <a:pPr marL="305435" indent="-305435"/>
            <a:r>
              <a:rPr lang="en-US" dirty="0">
                <a:ea typeface="+mn-lt"/>
                <a:cs typeface="+mn-lt"/>
              </a:rPr>
              <a:t>it's the protocol that used for basically all early websites</a:t>
            </a:r>
            <a:endParaRPr lang="en-US" dirty="0"/>
          </a:p>
          <a:p>
            <a:pPr marL="305435" indent="-305435"/>
            <a:r>
              <a:rPr lang="en-US" b="1" dirty="0">
                <a:solidFill>
                  <a:srgbClr val="7030A0"/>
                </a:solidFill>
                <a:ea typeface="+mn-lt"/>
                <a:cs typeface="+mn-lt"/>
              </a:rPr>
              <a:t>HTTPS</a:t>
            </a:r>
            <a:r>
              <a:rPr lang="en-US" dirty="0">
                <a:ea typeface="+mn-lt"/>
                <a:cs typeface="+mn-lt"/>
              </a:rPr>
              <a:t>: Hypertext Transfer protocol Secure. The problem with the regular HTTP is that the</a:t>
            </a:r>
            <a:endParaRPr lang="en-US" dirty="0"/>
          </a:p>
          <a:p>
            <a:pPr marL="305435" indent="-305435"/>
            <a:r>
              <a:rPr lang="en-US" dirty="0">
                <a:ea typeface="+mn-lt"/>
                <a:cs typeface="+mn-lt"/>
              </a:rPr>
              <a:t>information that flow server to browser is not encrypted which means</a:t>
            </a:r>
            <a:endParaRPr lang="en-US" dirty="0"/>
          </a:p>
          <a:p>
            <a:pPr marL="305435" indent="-305435"/>
            <a:r>
              <a:rPr lang="en-US" dirty="0">
                <a:ea typeface="+mn-lt"/>
                <a:cs typeface="+mn-lt"/>
              </a:rPr>
              <a:t>it can be easily stolen. HTTPS protocols remedy this by using an SSL(secure sockets layer) certificate, which helps create a secure encrypted</a:t>
            </a:r>
            <a:endParaRPr lang="en-US" dirty="0" err="1"/>
          </a:p>
          <a:p>
            <a:pPr marL="305435" indent="-305435"/>
            <a:r>
              <a:rPr lang="en-US" dirty="0">
                <a:ea typeface="+mn-lt"/>
                <a:cs typeface="+mn-lt"/>
              </a:rPr>
              <a:t>connection between the server and the browser.</a:t>
            </a:r>
            <a:endParaRPr lang="en-US" dirty="0"/>
          </a:p>
        </p:txBody>
      </p:sp>
      <p:sp>
        <p:nvSpPr>
          <p:cNvPr id="4" name="Text Placeholder 3">
            <a:extLst>
              <a:ext uri="{FF2B5EF4-FFF2-40B4-BE49-F238E27FC236}">
                <a16:creationId xmlns:a16="http://schemas.microsoft.com/office/drawing/2014/main" id="{E9399963-3E1E-4891-90A6-EB838A0505B7}"/>
              </a:ext>
            </a:extLst>
          </p:cNvPr>
          <p:cNvSpPr>
            <a:spLocks noGrp="1"/>
          </p:cNvSpPr>
          <p:nvPr>
            <p:ph type="body" sz="half" idx="2"/>
          </p:nvPr>
        </p:nvSpPr>
        <p:spPr/>
        <p:txBody>
          <a:bodyPr/>
          <a:lstStyle/>
          <a:p>
            <a:r>
              <a:rPr lang="en-US" sz="2400" dirty="0"/>
              <a:t>1. http:   Hypertext </a:t>
            </a:r>
            <a:br>
              <a:rPr lang="en-US" sz="2400" dirty="0"/>
            </a:br>
            <a:r>
              <a:rPr lang="en-US" sz="2400" dirty="0"/>
              <a:t>             Transfer </a:t>
            </a:r>
            <a:br>
              <a:rPr lang="en-US" sz="2400" dirty="0"/>
            </a:br>
            <a:r>
              <a:rPr lang="en-US" sz="2400" dirty="0"/>
              <a:t>             protocol. </a:t>
            </a:r>
            <a:br>
              <a:rPr lang="en-US" sz="2400" dirty="0"/>
            </a:br>
            <a:r>
              <a:rPr lang="en-US" sz="2400" dirty="0"/>
              <a:t>2. https:  Hypertext </a:t>
            </a:r>
            <a:br>
              <a:rPr lang="en-US" sz="2400" dirty="0"/>
            </a:br>
            <a:r>
              <a:rPr lang="en-US" sz="2400" dirty="0"/>
              <a:t>              Transfer                      protocol </a:t>
            </a:r>
            <a:br>
              <a:rPr lang="en-US" sz="2400" dirty="0"/>
            </a:br>
            <a:r>
              <a:rPr lang="en-US" sz="2400" dirty="0"/>
              <a:t>              Secure.</a:t>
            </a:r>
          </a:p>
        </p:txBody>
      </p:sp>
    </p:spTree>
    <p:extLst>
      <p:ext uri="{BB962C8B-B14F-4D97-AF65-F5344CB8AC3E}">
        <p14:creationId xmlns:p14="http://schemas.microsoft.com/office/powerpoint/2010/main" val="68104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862871DD-C367-4DD3-AB8C-CDE2ED5C0934}"/>
              </a:ext>
            </a:extLst>
          </p:cNvPr>
          <p:cNvPicPr>
            <a:picLocks noChangeAspect="1"/>
          </p:cNvPicPr>
          <p:nvPr/>
        </p:nvPicPr>
        <p:blipFill>
          <a:blip r:embed="rId2"/>
          <a:stretch>
            <a:fillRect/>
          </a:stretch>
        </p:blipFill>
        <p:spPr>
          <a:xfrm>
            <a:off x="1000667" y="690773"/>
            <a:ext cx="10205044" cy="5289547"/>
          </a:xfrm>
          <a:prstGeom prst="rect">
            <a:avLst/>
          </a:prstGeom>
        </p:spPr>
      </p:pic>
    </p:spTree>
    <p:extLst>
      <p:ext uri="{BB962C8B-B14F-4D97-AF65-F5344CB8AC3E}">
        <p14:creationId xmlns:p14="http://schemas.microsoft.com/office/powerpoint/2010/main" val="96523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8C6FE-6C88-4112-903E-889570D59CC0}"/>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ea typeface="+mj-lt"/>
                <a:cs typeface="+mj-lt"/>
              </a:rPr>
              <a:t>Challenges: </a:t>
            </a:r>
            <a:endParaRPr lang="en-US"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1778ADA-1808-4BD4-B117-815F8E10E5F9}"/>
              </a:ext>
            </a:extLst>
          </p:cNvPr>
          <p:cNvSpPr>
            <a:spLocks noGrp="1"/>
          </p:cNvSpPr>
          <p:nvPr>
            <p:ph idx="1"/>
          </p:nvPr>
        </p:nvSpPr>
        <p:spPr>
          <a:xfrm>
            <a:off x="5117586" y="1124998"/>
            <a:ext cx="6143248" cy="4608003"/>
          </a:xfrm>
        </p:spPr>
        <p:txBody>
          <a:bodyPr>
            <a:normAutofit/>
          </a:bodyPr>
          <a:lstStyle/>
          <a:p>
            <a:pPr marL="305435" indent="-305435"/>
            <a:r>
              <a:rPr lang="en-US" sz="2000" dirty="0">
                <a:ea typeface="+mn-lt"/>
                <a:cs typeface="+mn-lt"/>
              </a:rPr>
              <a:t>1. Initial setup of API Testing</a:t>
            </a:r>
            <a:endParaRPr lang="en-US" sz="2000" dirty="0"/>
          </a:p>
          <a:p>
            <a:pPr marL="305435" indent="-305435"/>
            <a:r>
              <a:rPr lang="en-US" sz="2000" dirty="0">
                <a:ea typeface="+mn-lt"/>
                <a:cs typeface="+mn-lt"/>
              </a:rPr>
              <a:t>2. Updating the schema of API Testing</a:t>
            </a:r>
            <a:endParaRPr lang="en-US" sz="2000" dirty="0"/>
          </a:p>
          <a:p>
            <a:pPr marL="305435" indent="-305435"/>
            <a:r>
              <a:rPr lang="en-US" sz="2000" dirty="0">
                <a:ea typeface="+mn-lt"/>
                <a:cs typeface="+mn-lt"/>
              </a:rPr>
              <a:t>3. Sequencing the API calls</a:t>
            </a:r>
            <a:endParaRPr lang="en-US" sz="2000" dirty="0"/>
          </a:p>
          <a:p>
            <a:pPr marL="305435" indent="-305435"/>
            <a:r>
              <a:rPr lang="en-US" sz="2000" dirty="0">
                <a:ea typeface="+mn-lt"/>
                <a:cs typeface="+mn-lt"/>
              </a:rPr>
              <a:t>4. Validating Parameters.</a:t>
            </a:r>
            <a:endParaRPr lang="en-US" sz="2000" dirty="0"/>
          </a:p>
        </p:txBody>
      </p:sp>
    </p:spTree>
    <p:extLst>
      <p:ext uri="{BB962C8B-B14F-4D97-AF65-F5344CB8AC3E}">
        <p14:creationId xmlns:p14="http://schemas.microsoft.com/office/powerpoint/2010/main" val="74610170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8844-537E-444F-AE1C-7AC51EB0D2C0}"/>
              </a:ext>
            </a:extLst>
          </p:cNvPr>
          <p:cNvSpPr>
            <a:spLocks noGrp="1"/>
          </p:cNvSpPr>
          <p:nvPr>
            <p:ph type="title"/>
          </p:nvPr>
        </p:nvSpPr>
        <p:spPr/>
        <p:txBody>
          <a:bodyPr/>
          <a:lstStyle/>
          <a:p>
            <a:r>
              <a:rPr lang="en-US" b="1">
                <a:solidFill>
                  <a:srgbClr val="0070C0"/>
                </a:solidFill>
              </a:rPr>
              <a:t>API Testing tools:</a:t>
            </a:r>
          </a:p>
        </p:txBody>
      </p:sp>
      <p:sp>
        <p:nvSpPr>
          <p:cNvPr id="3" name="Content Placeholder 2">
            <a:extLst>
              <a:ext uri="{FF2B5EF4-FFF2-40B4-BE49-F238E27FC236}">
                <a16:creationId xmlns:a16="http://schemas.microsoft.com/office/drawing/2014/main" id="{F5469ECD-8EE7-4509-A120-60CC2CE38EA0}"/>
              </a:ext>
            </a:extLst>
          </p:cNvPr>
          <p:cNvSpPr>
            <a:spLocks noGrp="1"/>
          </p:cNvSpPr>
          <p:nvPr>
            <p:ph idx="1"/>
          </p:nvPr>
        </p:nvSpPr>
        <p:spPr>
          <a:xfrm>
            <a:off x="581192" y="2082072"/>
            <a:ext cx="11029615" cy="3893278"/>
          </a:xfrm>
        </p:spPr>
        <p:txBody>
          <a:bodyPr/>
          <a:lstStyle/>
          <a:p>
            <a:pPr marL="305435" indent="-305435"/>
            <a:r>
              <a:rPr lang="en-US" b="1">
                <a:solidFill>
                  <a:schemeClr val="accent5">
                    <a:lumMod val="75000"/>
                  </a:schemeClr>
                </a:solidFill>
                <a:ea typeface="+mn-lt"/>
                <a:cs typeface="+mn-lt"/>
              </a:rPr>
              <a:t>SoapUI</a:t>
            </a:r>
            <a:endParaRPr lang="en-US" b="1">
              <a:solidFill>
                <a:schemeClr val="accent5">
                  <a:lumMod val="75000"/>
                </a:schemeClr>
              </a:solidFill>
            </a:endParaRPr>
          </a:p>
          <a:p>
            <a:pPr marL="305435" indent="-305435"/>
            <a:r>
              <a:rPr lang="en-US" b="1">
                <a:solidFill>
                  <a:schemeClr val="accent5">
                    <a:lumMod val="75000"/>
                  </a:schemeClr>
                </a:solidFill>
                <a:ea typeface="+mn-lt"/>
                <a:cs typeface="+mn-lt"/>
              </a:rPr>
              <a:t>Postman</a:t>
            </a:r>
            <a:endParaRPr lang="en-US" b="1">
              <a:solidFill>
                <a:schemeClr val="accent5">
                  <a:lumMod val="75000"/>
                </a:schemeClr>
              </a:solidFill>
            </a:endParaRPr>
          </a:p>
          <a:p>
            <a:pPr marL="305435" indent="-305435"/>
            <a:r>
              <a:rPr lang="en-US">
                <a:ea typeface="+mn-lt"/>
                <a:cs typeface="+mn-lt"/>
              </a:rPr>
              <a:t>Katalon</a:t>
            </a:r>
            <a:endParaRPr lang="en-US"/>
          </a:p>
          <a:p>
            <a:pPr marL="305435" indent="-305435"/>
            <a:r>
              <a:rPr lang="en-US">
                <a:ea typeface="+mn-lt"/>
                <a:cs typeface="+mn-lt"/>
              </a:rPr>
              <a:t>Assertible</a:t>
            </a:r>
            <a:endParaRPr lang="en-US"/>
          </a:p>
          <a:p>
            <a:pPr marL="305435" indent="-305435"/>
            <a:r>
              <a:rPr lang="en-US">
                <a:ea typeface="+mn-lt"/>
                <a:cs typeface="+mn-lt"/>
              </a:rPr>
              <a:t>apigee</a:t>
            </a:r>
            <a:endParaRPr lang="en-US"/>
          </a:p>
          <a:p>
            <a:pPr marL="305435" indent="-305435"/>
            <a:r>
              <a:rPr lang="en-US" b="1">
                <a:solidFill>
                  <a:schemeClr val="accent5">
                    <a:lumMod val="75000"/>
                  </a:schemeClr>
                </a:solidFill>
                <a:ea typeface="+mn-lt"/>
                <a:cs typeface="+mn-lt"/>
              </a:rPr>
              <a:t>JMeter</a:t>
            </a:r>
            <a:endParaRPr lang="en-US" b="1">
              <a:solidFill>
                <a:schemeClr val="accent5">
                  <a:lumMod val="75000"/>
                </a:schemeClr>
              </a:solidFill>
            </a:endParaRPr>
          </a:p>
          <a:p>
            <a:pPr marL="305435" indent="-305435"/>
            <a:r>
              <a:rPr lang="en-US">
                <a:ea typeface="+mn-lt"/>
                <a:cs typeface="+mn-lt"/>
              </a:rPr>
              <a:t>REST-assured</a:t>
            </a:r>
            <a:endParaRPr lang="en-US"/>
          </a:p>
          <a:p>
            <a:pPr marL="305435" indent="-305435"/>
            <a:r>
              <a:rPr lang="en-US">
                <a:ea typeface="+mn-lt"/>
                <a:cs typeface="+mn-lt"/>
              </a:rPr>
              <a:t>Tricentis</a:t>
            </a:r>
            <a:endParaRPr lang="en-US"/>
          </a:p>
          <a:p>
            <a:pPr marL="305435" indent="-305435"/>
            <a:r>
              <a:rPr lang="en-US">
                <a:ea typeface="+mn-lt"/>
                <a:cs typeface="+mn-lt"/>
              </a:rPr>
              <a:t>Karate</a:t>
            </a:r>
            <a:endParaRPr lang="en-US"/>
          </a:p>
        </p:txBody>
      </p:sp>
    </p:spTree>
    <p:extLst>
      <p:ext uri="{BB962C8B-B14F-4D97-AF65-F5344CB8AC3E}">
        <p14:creationId xmlns:p14="http://schemas.microsoft.com/office/powerpoint/2010/main" val="235308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56D6-57DF-4BCD-B5F7-AD90811021A6}"/>
              </a:ext>
            </a:extLst>
          </p:cNvPr>
          <p:cNvSpPr>
            <a:spLocks noGrp="1"/>
          </p:cNvSpPr>
          <p:nvPr>
            <p:ph type="title"/>
          </p:nvPr>
        </p:nvSpPr>
        <p:spPr/>
        <p:txBody>
          <a:bodyPr/>
          <a:lstStyle/>
          <a:p>
            <a:r>
              <a:rPr lang="en-US"/>
              <a:t>Client and server:</a:t>
            </a:r>
          </a:p>
        </p:txBody>
      </p:sp>
      <p:sp>
        <p:nvSpPr>
          <p:cNvPr id="3" name="Content Placeholder 2">
            <a:extLst>
              <a:ext uri="{FF2B5EF4-FFF2-40B4-BE49-F238E27FC236}">
                <a16:creationId xmlns:a16="http://schemas.microsoft.com/office/drawing/2014/main" id="{51499E36-B868-4CCB-BBC0-D9E0126C4B2C}"/>
              </a:ext>
            </a:extLst>
          </p:cNvPr>
          <p:cNvSpPr>
            <a:spLocks noGrp="1"/>
          </p:cNvSpPr>
          <p:nvPr>
            <p:ph sz="half" idx="1"/>
          </p:nvPr>
        </p:nvSpPr>
        <p:spPr>
          <a:xfrm>
            <a:off x="581193" y="2228003"/>
            <a:ext cx="5511068" cy="3633047"/>
          </a:xfrm>
        </p:spPr>
        <p:txBody>
          <a:bodyPr/>
          <a:lstStyle/>
          <a:p>
            <a:pPr marL="305435" indent="-305435"/>
            <a:r>
              <a:rPr lang="en-US" sz="2400" b="1">
                <a:solidFill>
                  <a:schemeClr val="accent2">
                    <a:lumMod val="75000"/>
                  </a:schemeClr>
                </a:solidFill>
              </a:rPr>
              <a:t>Client</a:t>
            </a:r>
            <a:r>
              <a:rPr lang="en-US" sz="2400"/>
              <a:t>:</a:t>
            </a:r>
            <a:r>
              <a:rPr lang="en-US" sz="2400">
                <a:ea typeface="+mn-lt"/>
                <a:cs typeface="+mn-lt"/>
              </a:rPr>
              <a:t> A computer (hardware/software) that access the service made available by the Server.</a:t>
            </a:r>
          </a:p>
          <a:p>
            <a:pPr marL="305435" indent="-305435"/>
            <a:r>
              <a:rPr lang="en-US" sz="2400" b="1">
                <a:solidFill>
                  <a:schemeClr val="accent2">
                    <a:lumMod val="75000"/>
                  </a:schemeClr>
                </a:solidFill>
              </a:rPr>
              <a:t>Server</a:t>
            </a:r>
            <a:r>
              <a:rPr lang="en-US" sz="2400"/>
              <a:t>: </a:t>
            </a:r>
            <a:r>
              <a:rPr lang="en-US" sz="2400">
                <a:ea typeface="+mn-lt"/>
                <a:cs typeface="+mn-lt"/>
              </a:rPr>
              <a:t>A server is a physical computer, dedicated to run the services to serve the needs of other computers.</a:t>
            </a:r>
            <a:endParaRPr lang="en-US" sz="2400"/>
          </a:p>
        </p:txBody>
      </p:sp>
      <p:pic>
        <p:nvPicPr>
          <p:cNvPr id="5" name="Picture 5" descr="Diagram&#10;&#10;Description automatically generated">
            <a:extLst>
              <a:ext uri="{FF2B5EF4-FFF2-40B4-BE49-F238E27FC236}">
                <a16:creationId xmlns:a16="http://schemas.microsoft.com/office/drawing/2014/main" id="{08286CAF-478C-436D-BB82-FA84F45E2DAA}"/>
              </a:ext>
            </a:extLst>
          </p:cNvPr>
          <p:cNvPicPr>
            <a:picLocks noGrp="1" noChangeAspect="1"/>
          </p:cNvPicPr>
          <p:nvPr>
            <p:ph sz="half" idx="2"/>
          </p:nvPr>
        </p:nvPicPr>
        <p:blipFill>
          <a:blip r:embed="rId2"/>
          <a:stretch>
            <a:fillRect/>
          </a:stretch>
        </p:blipFill>
        <p:spPr>
          <a:xfrm>
            <a:off x="6229134" y="2440628"/>
            <a:ext cx="5381674" cy="3121533"/>
          </a:xfrm>
        </p:spPr>
      </p:pic>
    </p:spTree>
    <p:extLst>
      <p:ext uri="{BB962C8B-B14F-4D97-AF65-F5344CB8AC3E}">
        <p14:creationId xmlns:p14="http://schemas.microsoft.com/office/powerpoint/2010/main" val="276857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7EF35-9B60-4DCB-99CE-31104A1423BB}"/>
              </a:ext>
            </a:extLst>
          </p:cNvPr>
          <p:cNvSpPr txBox="1"/>
          <p:nvPr/>
        </p:nvSpPr>
        <p:spPr>
          <a:xfrm>
            <a:off x="3660476" y="2510288"/>
            <a:ext cx="530236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a:solidFill>
                  <a:srgbClr val="0070C0"/>
                </a:solidFill>
              </a:rPr>
              <a:t>Thank </a:t>
            </a:r>
            <a:br>
              <a:rPr lang="en-US" sz="8000" dirty="0">
                <a:solidFill>
                  <a:srgbClr val="0070C0"/>
                </a:solidFill>
              </a:rPr>
            </a:br>
            <a:r>
              <a:rPr lang="en-US" sz="8000">
                <a:solidFill>
                  <a:srgbClr val="0070C0"/>
                </a:solidFill>
              </a:rPr>
              <a:t>            you</a:t>
            </a:r>
          </a:p>
        </p:txBody>
      </p:sp>
    </p:spTree>
    <p:extLst>
      <p:ext uri="{BB962C8B-B14F-4D97-AF65-F5344CB8AC3E}">
        <p14:creationId xmlns:p14="http://schemas.microsoft.com/office/powerpoint/2010/main" val="215790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55A4-6569-49CE-B858-312C892A66F2}"/>
              </a:ext>
            </a:extLst>
          </p:cNvPr>
          <p:cNvSpPr>
            <a:spLocks noGrp="1"/>
          </p:cNvSpPr>
          <p:nvPr>
            <p:ph type="title"/>
          </p:nvPr>
        </p:nvSpPr>
        <p:spPr>
          <a:xfrm>
            <a:off x="581192" y="702156"/>
            <a:ext cx="11029616" cy="570494"/>
          </a:xfrm>
        </p:spPr>
        <p:txBody>
          <a:bodyPr/>
          <a:lstStyle/>
          <a:p>
            <a:r>
              <a:rPr lang="en-US"/>
              <a:t>Client Server Architecture</a:t>
            </a:r>
          </a:p>
        </p:txBody>
      </p:sp>
      <p:pic>
        <p:nvPicPr>
          <p:cNvPr id="4" name="Picture 4" descr="Graphical user interface, application&#10;&#10;Description automatically generated">
            <a:extLst>
              <a:ext uri="{FF2B5EF4-FFF2-40B4-BE49-F238E27FC236}">
                <a16:creationId xmlns:a16="http://schemas.microsoft.com/office/drawing/2014/main" id="{AED2816D-1872-4687-BDBD-022420BB35D9}"/>
              </a:ext>
            </a:extLst>
          </p:cNvPr>
          <p:cNvPicPr>
            <a:picLocks noGrp="1" noChangeAspect="1"/>
          </p:cNvPicPr>
          <p:nvPr>
            <p:ph idx="1"/>
          </p:nvPr>
        </p:nvPicPr>
        <p:blipFill>
          <a:blip r:embed="rId2"/>
          <a:stretch>
            <a:fillRect/>
          </a:stretch>
        </p:blipFill>
        <p:spPr>
          <a:xfrm>
            <a:off x="586954" y="1423623"/>
            <a:ext cx="3700013" cy="4189382"/>
          </a:xfrm>
        </p:spPr>
      </p:pic>
      <p:pic>
        <p:nvPicPr>
          <p:cNvPr id="5" name="Picture 5" descr="Graphical user interface, application&#10;&#10;Description automatically generated">
            <a:extLst>
              <a:ext uri="{FF2B5EF4-FFF2-40B4-BE49-F238E27FC236}">
                <a16:creationId xmlns:a16="http://schemas.microsoft.com/office/drawing/2014/main" id="{2DFA386E-FF19-4776-8E42-6429D2084F4D}"/>
              </a:ext>
            </a:extLst>
          </p:cNvPr>
          <p:cNvPicPr>
            <a:picLocks noChangeAspect="1"/>
          </p:cNvPicPr>
          <p:nvPr/>
        </p:nvPicPr>
        <p:blipFill>
          <a:blip r:embed="rId3"/>
          <a:stretch>
            <a:fillRect/>
          </a:stretch>
        </p:blipFill>
        <p:spPr>
          <a:xfrm>
            <a:off x="4325071" y="1422910"/>
            <a:ext cx="3700012" cy="4184709"/>
          </a:xfrm>
          <a:prstGeom prst="rect">
            <a:avLst/>
          </a:prstGeom>
        </p:spPr>
      </p:pic>
      <p:pic>
        <p:nvPicPr>
          <p:cNvPr id="6" name="Picture 6" descr="Diagram&#10;&#10;Description automatically generated">
            <a:extLst>
              <a:ext uri="{FF2B5EF4-FFF2-40B4-BE49-F238E27FC236}">
                <a16:creationId xmlns:a16="http://schemas.microsoft.com/office/drawing/2014/main" id="{CFC699A2-079B-45D0-AF32-E7627CA44910}"/>
              </a:ext>
            </a:extLst>
          </p:cNvPr>
          <p:cNvPicPr>
            <a:picLocks noChangeAspect="1"/>
          </p:cNvPicPr>
          <p:nvPr/>
        </p:nvPicPr>
        <p:blipFill>
          <a:blip r:embed="rId4"/>
          <a:stretch>
            <a:fillRect/>
          </a:stretch>
        </p:blipFill>
        <p:spPr>
          <a:xfrm>
            <a:off x="8081873" y="1418147"/>
            <a:ext cx="3820782" cy="4194234"/>
          </a:xfrm>
          <a:prstGeom prst="rect">
            <a:avLst/>
          </a:prstGeom>
        </p:spPr>
      </p:pic>
    </p:spTree>
    <p:extLst>
      <p:ext uri="{BB962C8B-B14F-4D97-AF65-F5344CB8AC3E}">
        <p14:creationId xmlns:p14="http://schemas.microsoft.com/office/powerpoint/2010/main" val="338080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87C0D-9579-4FAE-85EE-0D54B1351014}"/>
              </a:ext>
            </a:extLst>
          </p:cNvPr>
          <p:cNvSpPr txBox="1"/>
          <p:nvPr/>
        </p:nvSpPr>
        <p:spPr>
          <a:xfrm>
            <a:off x="626854" y="1130061"/>
            <a:ext cx="557554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a:t>
            </a:r>
            <a:r>
              <a:rPr lang="en-US" sz="2000">
                <a:solidFill>
                  <a:srgbClr val="7030A0"/>
                </a:solidFill>
              </a:rPr>
              <a:t>1</a:t>
            </a:r>
            <a:r>
              <a:rPr lang="en-US" sz="2000" b="1">
                <a:solidFill>
                  <a:srgbClr val="7030A0"/>
                </a:solidFill>
              </a:rPr>
              <a:t>-Tier Architecture:</a:t>
            </a:r>
            <a:r>
              <a:rPr lang="en-US"/>
              <a:t> Both Client and Server will be in the single machine. E.g. all the desktop application like notepad, excel etc. it is a presentational layer.</a:t>
            </a:r>
            <a:br>
              <a:rPr lang="en-US"/>
            </a:br>
            <a:r>
              <a:rPr lang="en-US"/>
              <a:t>2. </a:t>
            </a:r>
            <a:r>
              <a:rPr lang="en-US" sz="2000" b="1">
                <a:solidFill>
                  <a:srgbClr val="7030A0"/>
                </a:solidFill>
              </a:rPr>
              <a:t>2-Tier Architecture</a:t>
            </a:r>
            <a:r>
              <a:rPr lang="en-US" sz="2000" b="1"/>
              <a:t>:</a:t>
            </a:r>
            <a:r>
              <a:rPr lang="en-US"/>
              <a:t> Both Client and Server will be reside in different system. E.g. this is basically the client server application. User enter the details in the application which stores directly in the database. It contains presentational and Data layer</a:t>
            </a:r>
            <a:br>
              <a:rPr lang="en-US"/>
            </a:br>
            <a:r>
              <a:rPr lang="en-US"/>
              <a:t>3. </a:t>
            </a:r>
            <a:r>
              <a:rPr lang="en-US" sz="2000" b="1">
                <a:solidFill>
                  <a:srgbClr val="7030A0"/>
                </a:solidFill>
              </a:rPr>
              <a:t>3- Tier Architecture:</a:t>
            </a:r>
            <a:r>
              <a:rPr lang="en-US"/>
              <a:t> There are three layer in this architecture, client, webserver and database server. First client send the request which goes to webserver where actual business logic is implemented, it process the request and send it to database server. It contains Presentational, Application and Data layer.</a:t>
            </a:r>
          </a:p>
        </p:txBody>
      </p:sp>
      <p:pic>
        <p:nvPicPr>
          <p:cNvPr id="3" name="Picture 3" descr="A picture containing chart&#10;&#10;Description automatically generated">
            <a:extLst>
              <a:ext uri="{FF2B5EF4-FFF2-40B4-BE49-F238E27FC236}">
                <a16:creationId xmlns:a16="http://schemas.microsoft.com/office/drawing/2014/main" id="{E5D43AFC-78E8-48C2-9650-035AE818380B}"/>
              </a:ext>
            </a:extLst>
          </p:cNvPr>
          <p:cNvPicPr>
            <a:picLocks noChangeAspect="1"/>
          </p:cNvPicPr>
          <p:nvPr/>
        </p:nvPicPr>
        <p:blipFill>
          <a:blip r:embed="rId2"/>
          <a:stretch>
            <a:fillRect/>
          </a:stretch>
        </p:blipFill>
        <p:spPr>
          <a:xfrm>
            <a:off x="6291533" y="767445"/>
            <a:ext cx="5776822" cy="4216052"/>
          </a:xfrm>
          <a:prstGeom prst="rect">
            <a:avLst/>
          </a:prstGeom>
        </p:spPr>
      </p:pic>
    </p:spTree>
    <p:extLst>
      <p:ext uri="{BB962C8B-B14F-4D97-AF65-F5344CB8AC3E}">
        <p14:creationId xmlns:p14="http://schemas.microsoft.com/office/powerpoint/2010/main" val="45653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AD2EA-1C31-4538-B66C-97549ADBDC79}"/>
              </a:ext>
            </a:extLst>
          </p:cNvPr>
          <p:cNvSpPr txBox="1"/>
          <p:nvPr/>
        </p:nvSpPr>
        <p:spPr>
          <a:xfrm>
            <a:off x="526211" y="684362"/>
            <a:ext cx="1125459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2">
                    <a:lumMod val="50000"/>
                  </a:schemeClr>
                </a:solidFill>
              </a:rPr>
              <a:t>API: </a:t>
            </a:r>
            <a:r>
              <a:rPr lang="en-US">
                <a:ea typeface="+mn-lt"/>
                <a:cs typeface="+mn-lt"/>
              </a:rPr>
              <a:t>    </a:t>
            </a:r>
            <a:r>
              <a:rPr lang="en-US" sz="2000">
                <a:ea typeface="+mn-lt"/>
                <a:cs typeface="+mn-lt"/>
              </a:rPr>
              <a:t>It stands for Application programming interface.</a:t>
            </a:r>
            <a:endParaRPr lang="en-US" sz="2000"/>
          </a:p>
          <a:p>
            <a:r>
              <a:rPr lang="en-US" sz="2000">
                <a:ea typeface="+mn-lt"/>
                <a:cs typeface="+mn-lt"/>
              </a:rPr>
              <a:t>            it enables communication and data exchange between two separate software system.</a:t>
            </a:r>
            <a:endParaRPr lang="en-US" sz="2000"/>
          </a:p>
          <a:p>
            <a:r>
              <a:rPr lang="en-US" sz="2000">
                <a:ea typeface="+mn-lt"/>
                <a:cs typeface="+mn-lt"/>
              </a:rPr>
              <a:t>            A software system implementing an API contains functions/sub-routines which can be executed  </a:t>
            </a:r>
            <a:br>
              <a:rPr lang="en-US" sz="2000">
                <a:ea typeface="+mn-lt"/>
                <a:cs typeface="+mn-lt"/>
              </a:rPr>
            </a:br>
            <a:r>
              <a:rPr lang="en-US" sz="2000">
                <a:ea typeface="+mn-lt"/>
                <a:cs typeface="+mn-lt"/>
              </a:rPr>
              <a:t>            by another software system.</a:t>
            </a:r>
            <a:endParaRPr lang="en-US" sz="2000"/>
          </a:p>
        </p:txBody>
      </p:sp>
      <p:pic>
        <p:nvPicPr>
          <p:cNvPr id="4" name="Picture 4" descr="Diagram&#10;&#10;Description automatically generated">
            <a:extLst>
              <a:ext uri="{FF2B5EF4-FFF2-40B4-BE49-F238E27FC236}">
                <a16:creationId xmlns:a16="http://schemas.microsoft.com/office/drawing/2014/main" id="{46F23370-9091-4C8A-91F0-38DF41B18097}"/>
              </a:ext>
            </a:extLst>
          </p:cNvPr>
          <p:cNvPicPr>
            <a:picLocks noChangeAspect="1"/>
          </p:cNvPicPr>
          <p:nvPr/>
        </p:nvPicPr>
        <p:blipFill>
          <a:blip r:embed="rId2"/>
          <a:stretch>
            <a:fillRect/>
          </a:stretch>
        </p:blipFill>
        <p:spPr>
          <a:xfrm>
            <a:off x="1978324" y="2106855"/>
            <a:ext cx="8350370" cy="4240176"/>
          </a:xfrm>
          <a:prstGeom prst="rect">
            <a:avLst/>
          </a:prstGeom>
        </p:spPr>
      </p:pic>
    </p:spTree>
    <p:extLst>
      <p:ext uri="{BB962C8B-B14F-4D97-AF65-F5344CB8AC3E}">
        <p14:creationId xmlns:p14="http://schemas.microsoft.com/office/powerpoint/2010/main" val="239561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CB3F63E-3999-4371-AC9E-D5C64AFD48E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a:solidFill>
                  <a:schemeClr val="tx1">
                    <a:lumMod val="85000"/>
                    <a:lumOff val="15000"/>
                  </a:schemeClr>
                </a:solidFill>
                <a:latin typeface="+mj-lt"/>
                <a:ea typeface="+mj-ea"/>
                <a:cs typeface="+mj-cs"/>
              </a:rPr>
              <a:t>API Testing: </a:t>
            </a:r>
          </a:p>
        </p:txBody>
      </p:sp>
      <p:sp>
        <p:nvSpPr>
          <p:cNvPr id="18" name="Rectangle 17">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68294A36-CD3A-42CE-8BFF-382D4CB8DF8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6" name="TextBox 3">
            <a:extLst>
              <a:ext uri="{FF2B5EF4-FFF2-40B4-BE49-F238E27FC236}">
                <a16:creationId xmlns:a16="http://schemas.microsoft.com/office/drawing/2014/main" id="{295DF0B9-A74B-4463-A854-1070FBC4832F}"/>
              </a:ext>
            </a:extLst>
          </p:cNvPr>
          <p:cNvGraphicFramePr/>
          <p:nvPr>
            <p:extLst>
              <p:ext uri="{D42A27DB-BD31-4B8C-83A1-F6EECF244321}">
                <p14:modId xmlns:p14="http://schemas.microsoft.com/office/powerpoint/2010/main" val="166138587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7753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6A7B6E69-193B-47E2-92EF-3566907B7DB1}"/>
              </a:ext>
            </a:extLst>
          </p:cNvPr>
          <p:cNvPicPr>
            <a:picLocks noChangeAspect="1"/>
          </p:cNvPicPr>
          <p:nvPr/>
        </p:nvPicPr>
        <p:blipFill>
          <a:blip r:embed="rId2"/>
          <a:stretch>
            <a:fillRect/>
          </a:stretch>
        </p:blipFill>
        <p:spPr>
          <a:xfrm>
            <a:off x="324929" y="613460"/>
            <a:ext cx="6294408" cy="3963306"/>
          </a:xfrm>
          <a:prstGeom prst="rect">
            <a:avLst/>
          </a:prstGeom>
        </p:spPr>
      </p:pic>
      <p:pic>
        <p:nvPicPr>
          <p:cNvPr id="3" name="Picture 3" descr="A picture containing diagram&#10;&#10;Description automatically generated">
            <a:extLst>
              <a:ext uri="{FF2B5EF4-FFF2-40B4-BE49-F238E27FC236}">
                <a16:creationId xmlns:a16="http://schemas.microsoft.com/office/drawing/2014/main" id="{CEDE2427-C8E6-4D24-A6E3-2D5012B34C86}"/>
              </a:ext>
            </a:extLst>
          </p:cNvPr>
          <p:cNvPicPr>
            <a:picLocks noChangeAspect="1"/>
          </p:cNvPicPr>
          <p:nvPr/>
        </p:nvPicPr>
        <p:blipFill>
          <a:blip r:embed="rId3"/>
          <a:stretch>
            <a:fillRect/>
          </a:stretch>
        </p:blipFill>
        <p:spPr>
          <a:xfrm>
            <a:off x="6607836" y="3881855"/>
            <a:ext cx="5187349" cy="2861158"/>
          </a:xfrm>
          <a:prstGeom prst="rect">
            <a:avLst/>
          </a:prstGeom>
        </p:spPr>
      </p:pic>
      <p:sp>
        <p:nvSpPr>
          <p:cNvPr id="4" name="TextBox 3">
            <a:extLst>
              <a:ext uri="{FF2B5EF4-FFF2-40B4-BE49-F238E27FC236}">
                <a16:creationId xmlns:a16="http://schemas.microsoft.com/office/drawing/2014/main" id="{C9766A42-2347-433B-BB98-32CC9736EABB}"/>
              </a:ext>
            </a:extLst>
          </p:cNvPr>
          <p:cNvSpPr txBox="1"/>
          <p:nvPr/>
        </p:nvSpPr>
        <p:spPr>
          <a:xfrm>
            <a:off x="6780364" y="1288212"/>
            <a:ext cx="51010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529"/>
                </a:solidFill>
                <a:latin typeface="Open Sans"/>
              </a:rPr>
              <a:t>With API Testing, this entire testing scenario can, and should, be boiled down to one step:</a:t>
            </a:r>
            <a:endParaRPr lang="en-US"/>
          </a:p>
        </p:txBody>
      </p:sp>
      <p:sp>
        <p:nvSpPr>
          <p:cNvPr id="5" name="TextBox 4">
            <a:extLst>
              <a:ext uri="{FF2B5EF4-FFF2-40B4-BE49-F238E27FC236}">
                <a16:creationId xmlns:a16="http://schemas.microsoft.com/office/drawing/2014/main" id="{3EE60B53-729E-4D37-A995-E61418001215}"/>
              </a:ext>
            </a:extLst>
          </p:cNvPr>
          <p:cNvSpPr txBox="1"/>
          <p:nvPr/>
        </p:nvSpPr>
        <p:spPr>
          <a:xfrm>
            <a:off x="526211" y="7274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a:t>
            </a:r>
          </a:p>
        </p:txBody>
      </p:sp>
    </p:spTree>
    <p:extLst>
      <p:ext uri="{BB962C8B-B14F-4D97-AF65-F5344CB8AC3E}">
        <p14:creationId xmlns:p14="http://schemas.microsoft.com/office/powerpoint/2010/main" val="326595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C362B-5159-492C-A5FC-FCB9EEBCE2B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sz="2800">
                <a:solidFill>
                  <a:schemeClr val="tx1">
                    <a:lumMod val="75000"/>
                    <a:lumOff val="25000"/>
                  </a:schemeClr>
                </a:solidFill>
              </a:rPr>
              <a:t>Web Services</a:t>
            </a:r>
          </a:p>
        </p:txBody>
      </p:sp>
      <p:sp>
        <p:nvSpPr>
          <p:cNvPr id="25"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06789B38-1D7D-4E40-92DD-6DFA2EFFBECF}"/>
              </a:ext>
            </a:extLst>
          </p:cNvPr>
          <p:cNvSpPr>
            <a:spLocks noGrp="1"/>
          </p:cNvSpPr>
          <p:nvPr>
            <p:ph type="body" sz="half" idx="2"/>
          </p:nvPr>
        </p:nvSpPr>
        <p:spPr>
          <a:xfrm>
            <a:off x="4561870" y="800930"/>
            <a:ext cx="7183597" cy="2256390"/>
          </a:xfrm>
        </p:spPr>
        <p:txBody>
          <a:bodyPr vert="horz" lIns="91440" tIns="45720" rIns="91440" bIns="45720" rtlCol="0" anchor="ctr">
            <a:normAutofit/>
          </a:bodyPr>
          <a:lstStyle/>
          <a:p>
            <a:pPr marL="342900" indent="-342900">
              <a:buFont typeface="Wingdings 2" panose="05020102010507070707" pitchFamily="18" charset="2"/>
              <a:buChar char=""/>
            </a:pPr>
            <a:r>
              <a:rPr lang="en-US">
                <a:solidFill>
                  <a:schemeClr val="tx1">
                    <a:lumMod val="75000"/>
                    <a:lumOff val="25000"/>
                  </a:schemeClr>
                </a:solidFill>
              </a:rPr>
              <a:t>Web service stands for service available on web</a:t>
            </a:r>
          </a:p>
          <a:p>
            <a:pPr marL="342900" indent="-342900">
              <a:buFont typeface="Wingdings 2" panose="05020102010507070707" pitchFamily="18" charset="2"/>
              <a:buChar char=""/>
            </a:pPr>
            <a:r>
              <a:rPr lang="en-US">
                <a:solidFill>
                  <a:schemeClr val="tx1">
                    <a:lumMod val="75000"/>
                    <a:lumOff val="25000"/>
                  </a:schemeClr>
                </a:solidFill>
              </a:rPr>
              <a:t>enables communication between application over the web</a:t>
            </a:r>
          </a:p>
          <a:p>
            <a:pPr marL="342900" indent="-342900">
              <a:buFont typeface="Wingdings 2" panose="05020102010507070707" pitchFamily="18" charset="2"/>
              <a:buChar char=""/>
            </a:pPr>
            <a:r>
              <a:rPr lang="en-US">
                <a:solidFill>
                  <a:schemeClr val="tx1">
                    <a:lumMod val="75000"/>
                    <a:lumOff val="25000"/>
                  </a:schemeClr>
                </a:solidFill>
              </a:rPr>
              <a:t>provides a standard protocol/format for communication</a:t>
            </a:r>
          </a:p>
          <a:p>
            <a:pPr>
              <a:buFont typeface="Wingdings 2" panose="05020102010507070707" pitchFamily="18" charset="2"/>
              <a:buChar char=""/>
            </a:pPr>
            <a:endParaRPr lang="en-US">
              <a:solidFill>
                <a:schemeClr val="tx1">
                  <a:lumMod val="75000"/>
                  <a:lumOff val="25000"/>
                </a:schemeClr>
              </a:solidFill>
            </a:endParaRPr>
          </a:p>
        </p:txBody>
      </p:sp>
      <p:pic>
        <p:nvPicPr>
          <p:cNvPr id="5" name="Picture 5" descr="Diagram, text&#10;&#10;Description automatically generated">
            <a:extLst>
              <a:ext uri="{FF2B5EF4-FFF2-40B4-BE49-F238E27FC236}">
                <a16:creationId xmlns:a16="http://schemas.microsoft.com/office/drawing/2014/main" id="{0D40CE78-E7F2-4000-9638-78D994E3E93D}"/>
              </a:ext>
            </a:extLst>
          </p:cNvPr>
          <p:cNvPicPr>
            <a:picLocks noGrp="1" noChangeAspect="1"/>
          </p:cNvPicPr>
          <p:nvPr>
            <p:ph idx="1"/>
          </p:nvPr>
        </p:nvPicPr>
        <p:blipFill>
          <a:blip r:embed="rId2"/>
          <a:stretch>
            <a:fillRect/>
          </a:stretch>
        </p:blipFill>
        <p:spPr>
          <a:xfrm>
            <a:off x="843410" y="3261798"/>
            <a:ext cx="10506644" cy="3046926"/>
          </a:xfrm>
          <a:prstGeom prst="rect">
            <a:avLst/>
          </a:prstGeom>
        </p:spPr>
      </p:pic>
    </p:spTree>
    <p:extLst>
      <p:ext uri="{BB962C8B-B14F-4D97-AF65-F5344CB8AC3E}">
        <p14:creationId xmlns:p14="http://schemas.microsoft.com/office/powerpoint/2010/main" val="271392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5681-1673-4444-BD72-95693D34162A}"/>
              </a:ext>
            </a:extLst>
          </p:cNvPr>
          <p:cNvSpPr>
            <a:spLocks noGrp="1"/>
          </p:cNvSpPr>
          <p:nvPr>
            <p:ph type="title"/>
          </p:nvPr>
        </p:nvSpPr>
        <p:spPr/>
        <p:txBody>
          <a:bodyPr/>
          <a:lstStyle/>
          <a:p>
            <a:r>
              <a:rPr lang="en-US" dirty="0">
                <a:solidFill>
                  <a:srgbClr val="00B0F0"/>
                </a:solidFill>
              </a:rPr>
              <a:t>Componentes of Web Service</a:t>
            </a:r>
          </a:p>
        </p:txBody>
      </p:sp>
      <p:sp>
        <p:nvSpPr>
          <p:cNvPr id="3" name="Content Placeholder 2">
            <a:extLst>
              <a:ext uri="{FF2B5EF4-FFF2-40B4-BE49-F238E27FC236}">
                <a16:creationId xmlns:a16="http://schemas.microsoft.com/office/drawing/2014/main" id="{28C84E93-B5F6-41F3-B851-50ADE5314C86}"/>
              </a:ext>
            </a:extLst>
          </p:cNvPr>
          <p:cNvSpPr>
            <a:spLocks noGrp="1"/>
          </p:cNvSpPr>
          <p:nvPr>
            <p:ph idx="1"/>
          </p:nvPr>
        </p:nvSpPr>
        <p:spPr/>
        <p:txBody>
          <a:bodyPr/>
          <a:lstStyle/>
          <a:p>
            <a:pPr marL="305435" indent="-305435"/>
            <a:r>
              <a:rPr lang="en-US">
                <a:ea typeface="+mn-lt"/>
                <a:cs typeface="+mn-lt"/>
              </a:rPr>
              <a:t>Components of webservice:</a:t>
            </a:r>
            <a:endParaRPr lang="en-US"/>
          </a:p>
          <a:p>
            <a:pPr marL="305435" indent="-305435"/>
            <a:r>
              <a:rPr lang="en-US">
                <a:ea typeface="+mn-lt"/>
                <a:cs typeface="+mn-lt"/>
              </a:rPr>
              <a:t>1. UDDI: universal Description, discovery and integration</a:t>
            </a:r>
            <a:endParaRPr lang="en-US"/>
          </a:p>
          <a:p>
            <a:pPr marL="0" indent="0">
              <a:buNone/>
            </a:pPr>
            <a:r>
              <a:rPr lang="en-US">
                <a:ea typeface="+mn-lt"/>
                <a:cs typeface="+mn-lt"/>
              </a:rPr>
              <a:t>       it</a:t>
            </a:r>
            <a:r>
              <a:rPr lang="en-US" dirty="0">
                <a:ea typeface="+mn-lt"/>
                <a:cs typeface="+mn-lt"/>
              </a:rPr>
              <a:t> contains WSDL file/files</a:t>
            </a:r>
            <a:endParaRPr lang="en-US" dirty="0"/>
          </a:p>
          <a:p>
            <a:pPr marL="305435" indent="-305435"/>
            <a:r>
              <a:rPr lang="en-US">
                <a:ea typeface="+mn-lt"/>
                <a:cs typeface="+mn-lt"/>
              </a:rPr>
              <a:t>2. WSDL: web service description language, an xml </a:t>
            </a:r>
            <a:br>
              <a:rPr lang="en-US" dirty="0">
                <a:ea typeface="+mn-lt"/>
                <a:cs typeface="+mn-lt"/>
              </a:rPr>
            </a:br>
            <a:r>
              <a:rPr lang="en-US">
                <a:ea typeface="+mn-lt"/>
                <a:cs typeface="+mn-lt"/>
              </a:rPr>
              <a:t>   based language</a:t>
            </a:r>
            <a:endParaRPr lang="en-US"/>
          </a:p>
          <a:p>
            <a:pPr marL="0" indent="0">
              <a:buNone/>
            </a:pPr>
            <a:r>
              <a:rPr lang="en-US" dirty="0">
                <a:ea typeface="+mn-lt"/>
                <a:cs typeface="+mn-lt"/>
              </a:rPr>
              <a:t>     it contains </a:t>
            </a:r>
            <a:r>
              <a:rPr lang="en-US">
                <a:ea typeface="+mn-lt"/>
                <a:cs typeface="+mn-lt"/>
              </a:rPr>
              <a:t>API location along with input and response  </a:t>
            </a:r>
            <a:br>
              <a:rPr lang="en-US" dirty="0">
                <a:ea typeface="+mn-lt"/>
                <a:cs typeface="+mn-lt"/>
              </a:rPr>
            </a:br>
            <a:r>
              <a:rPr lang="en-US" dirty="0">
                <a:ea typeface="+mn-lt"/>
                <a:cs typeface="+mn-lt"/>
              </a:rPr>
              <a:t>     needed to test the API(xml format)</a:t>
            </a:r>
            <a:endParaRPr lang="en-US" dirty="0"/>
          </a:p>
        </p:txBody>
      </p:sp>
      <p:sp>
        <p:nvSpPr>
          <p:cNvPr id="4" name="Text Placeholder 3">
            <a:extLst>
              <a:ext uri="{FF2B5EF4-FFF2-40B4-BE49-F238E27FC236}">
                <a16:creationId xmlns:a16="http://schemas.microsoft.com/office/drawing/2014/main" id="{8B34A758-DE89-4982-96A9-FD1E0DCCB499}"/>
              </a:ext>
            </a:extLst>
          </p:cNvPr>
          <p:cNvSpPr>
            <a:spLocks noGrp="1"/>
          </p:cNvSpPr>
          <p:nvPr>
            <p:ph type="body" sz="half" idx="2"/>
          </p:nvPr>
        </p:nvSpPr>
        <p:spPr/>
        <p:txBody>
          <a:bodyPr/>
          <a:lstStyle/>
          <a:p>
            <a:r>
              <a:rPr lang="en-US" sz="2800">
                <a:solidFill>
                  <a:schemeClr val="accent5">
                    <a:lumMod val="75000"/>
                  </a:schemeClr>
                </a:solidFill>
                <a:ea typeface="+mn-lt"/>
                <a:cs typeface="+mn-lt"/>
              </a:rPr>
              <a:t>1. UDDI</a:t>
            </a:r>
            <a:br>
              <a:rPr lang="en-US" sz="2800" dirty="0">
                <a:solidFill>
                  <a:schemeClr val="accent5">
                    <a:lumMod val="75000"/>
                  </a:schemeClr>
                </a:solidFill>
                <a:ea typeface="+mn-lt"/>
                <a:cs typeface="+mn-lt"/>
              </a:rPr>
            </a:br>
            <a:br>
              <a:rPr lang="en-US" sz="2800" dirty="0">
                <a:solidFill>
                  <a:schemeClr val="accent5">
                    <a:lumMod val="75000"/>
                  </a:schemeClr>
                </a:solidFill>
              </a:rPr>
            </a:br>
            <a:r>
              <a:rPr lang="en-US" sz="2800">
                <a:solidFill>
                  <a:schemeClr val="accent5">
                    <a:lumMod val="75000"/>
                  </a:schemeClr>
                </a:solidFill>
                <a:ea typeface="+mn-lt"/>
                <a:cs typeface="+mn-lt"/>
              </a:rPr>
              <a:t>2. WSDL</a:t>
            </a:r>
            <a:endParaRPr lang="en-US" sz="2800">
              <a:solidFill>
                <a:schemeClr val="accent5">
                  <a:lumMod val="75000"/>
                </a:schemeClr>
              </a:solidFill>
            </a:endParaRPr>
          </a:p>
        </p:txBody>
      </p:sp>
    </p:spTree>
    <p:extLst>
      <p:ext uri="{BB962C8B-B14F-4D97-AF65-F5344CB8AC3E}">
        <p14:creationId xmlns:p14="http://schemas.microsoft.com/office/powerpoint/2010/main" val="334587617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PowerPoint Presentation</vt:lpstr>
      <vt:lpstr>Client and server:</vt:lpstr>
      <vt:lpstr>Client Server Architecture</vt:lpstr>
      <vt:lpstr>PowerPoint Presentation</vt:lpstr>
      <vt:lpstr>PowerPoint Presentation</vt:lpstr>
      <vt:lpstr>API Testing: </vt:lpstr>
      <vt:lpstr>PowerPoint Presentation</vt:lpstr>
      <vt:lpstr>Web Services</vt:lpstr>
      <vt:lpstr>Componentes of Web Service</vt:lpstr>
      <vt:lpstr>PowerPoint Presentation</vt:lpstr>
      <vt:lpstr>Work Flow Steps:</vt:lpstr>
      <vt:lpstr>Steps:  1. Developer will create the API and keep all the information      under wsdl. 2. Placed that wsdl under the UDDI  3. Testers will take the wsdl from the uddi  4. Get the information from wsdl like input, output and      format  5. Send the request to the server based on those information 6. Get the response and compare it will the available output      and then verify.</vt:lpstr>
      <vt:lpstr>Types of Webservice</vt:lpstr>
      <vt:lpstr>PowerPoint Presentation</vt:lpstr>
      <vt:lpstr>PowerPoint Presentation</vt:lpstr>
      <vt:lpstr>Difference between Http/https</vt:lpstr>
      <vt:lpstr>PowerPoint Presentation</vt:lpstr>
      <vt:lpstr>Challenges: </vt:lpstr>
      <vt:lpstr>API Testing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272</cp:revision>
  <dcterms:created xsi:type="dcterms:W3CDTF">2020-10-31T08:58:11Z</dcterms:created>
  <dcterms:modified xsi:type="dcterms:W3CDTF">2020-11-02T05:57:50Z</dcterms:modified>
</cp:coreProperties>
</file>