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2" r:id="rId13"/>
    <p:sldId id="273" r:id="rId14"/>
    <p:sldId id="275" r:id="rId15"/>
    <p:sldId id="276" r:id="rId16"/>
    <p:sldId id="258" r:id="rId17"/>
    <p:sldId id="259" r:id="rId18"/>
    <p:sldId id="260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FFD6-05E6-45FF-BFCA-FF5C1ADD6B9A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E22D-68D3-4BCA-83C6-29BD10501A1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0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FFD6-05E6-45FF-BFCA-FF5C1ADD6B9A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E22D-68D3-4BCA-83C6-29BD1050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1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FFD6-05E6-45FF-BFCA-FF5C1ADD6B9A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E22D-68D3-4BCA-83C6-29BD1050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71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FFD6-05E6-45FF-BFCA-FF5C1ADD6B9A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E22D-68D3-4BCA-83C6-29BD10501A1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9527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FFD6-05E6-45FF-BFCA-FF5C1ADD6B9A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E22D-68D3-4BCA-83C6-29BD1050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60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FFD6-05E6-45FF-BFCA-FF5C1ADD6B9A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E22D-68D3-4BCA-83C6-29BD10501A1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698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FFD6-05E6-45FF-BFCA-FF5C1ADD6B9A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E22D-68D3-4BCA-83C6-29BD1050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63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FFD6-05E6-45FF-BFCA-FF5C1ADD6B9A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E22D-68D3-4BCA-83C6-29BD1050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01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FFD6-05E6-45FF-BFCA-FF5C1ADD6B9A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E22D-68D3-4BCA-83C6-29BD1050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056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6800" y="1447800"/>
            <a:ext cx="45212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61200" y="1447800"/>
            <a:ext cx="45212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&lt;Enter Project Name&gt; </a:t>
            </a:r>
          </a:p>
        </p:txBody>
      </p:sp>
    </p:spTree>
    <p:extLst>
      <p:ext uri="{BB962C8B-B14F-4D97-AF65-F5344CB8AC3E}">
        <p14:creationId xmlns:p14="http://schemas.microsoft.com/office/powerpoint/2010/main" val="3877627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36800" y="1447800"/>
            <a:ext cx="45212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7061200" y="1447800"/>
            <a:ext cx="45212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7061200" y="3962400"/>
            <a:ext cx="45212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&lt;Enter Project Name&gt; </a:t>
            </a:r>
          </a:p>
        </p:txBody>
      </p:sp>
    </p:spTree>
    <p:extLst>
      <p:ext uri="{BB962C8B-B14F-4D97-AF65-F5344CB8AC3E}">
        <p14:creationId xmlns:p14="http://schemas.microsoft.com/office/powerpoint/2010/main" val="59441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FFD6-05E6-45FF-BFCA-FF5C1ADD6B9A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E22D-68D3-4BCA-83C6-29BD1050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0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FFD6-05E6-45FF-BFCA-FF5C1ADD6B9A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E22D-68D3-4BCA-83C6-29BD1050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6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FFD6-05E6-45FF-BFCA-FF5C1ADD6B9A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E22D-68D3-4BCA-83C6-29BD1050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7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FFD6-05E6-45FF-BFCA-FF5C1ADD6B9A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E22D-68D3-4BCA-83C6-29BD1050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FFD6-05E6-45FF-BFCA-FF5C1ADD6B9A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E22D-68D3-4BCA-83C6-29BD1050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7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FFD6-05E6-45FF-BFCA-FF5C1ADD6B9A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E22D-68D3-4BCA-83C6-29BD1050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9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FFD6-05E6-45FF-BFCA-FF5C1ADD6B9A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E22D-68D3-4BCA-83C6-29BD1050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FFD6-05E6-45FF-BFCA-FF5C1ADD6B9A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E22D-68D3-4BCA-83C6-29BD1050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3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321FFD6-05E6-45FF-BFCA-FF5C1ADD6B9A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30E22D-68D3-4BCA-83C6-29BD1050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40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18057" y="746604"/>
            <a:ext cx="8534400" cy="1507067"/>
          </a:xfrm>
        </p:spPr>
        <p:txBody>
          <a:bodyPr/>
          <a:lstStyle/>
          <a:p>
            <a:r>
              <a:rPr lang="en-US" cap="none" dirty="0" smtClean="0">
                <a:latin typeface="HP Simplified" panose="020B0604020204020204" pitchFamily="34" charset="0"/>
              </a:rPr>
              <a:t>UNIX Shell Scripting Training</a:t>
            </a:r>
            <a:endParaRPr lang="en-US" cap="none" dirty="0">
              <a:latin typeface="HP Simplified" panose="020B06040202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4878"/>
            <a:ext cx="3979718" cy="150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5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436419"/>
            <a:ext cx="10028815" cy="5818908"/>
          </a:xfrm>
        </p:spPr>
        <p:txBody>
          <a:bodyPr/>
          <a:lstStyle/>
          <a:p>
            <a:r>
              <a:rPr lang="en-US" dirty="0"/>
              <a:t>String Operators</a:t>
            </a:r>
          </a:p>
          <a:p>
            <a:r>
              <a:rPr lang="en-US" dirty="0"/>
              <a:t>Assume variable a holds "</a:t>
            </a:r>
            <a:r>
              <a:rPr lang="en-US" dirty="0" err="1"/>
              <a:t>abc</a:t>
            </a:r>
            <a:r>
              <a:rPr lang="en-US" dirty="0"/>
              <a:t>" and variable b holds "</a:t>
            </a:r>
            <a:r>
              <a:rPr lang="en-US" dirty="0" err="1"/>
              <a:t>efg</a:t>
            </a:r>
            <a:r>
              <a:rPr lang="en-US" dirty="0"/>
              <a:t>" 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76847"/>
              </p:ext>
            </p:extLst>
          </p:nvPr>
        </p:nvGraphicFramePr>
        <p:xfrm>
          <a:off x="1119787" y="1485900"/>
          <a:ext cx="7348805" cy="4221463"/>
        </p:xfrm>
        <a:graphic>
          <a:graphicData uri="http://schemas.openxmlformats.org/drawingml/2006/table">
            <a:tbl>
              <a:tblPr/>
              <a:tblGrid>
                <a:gridCol w="1058521"/>
                <a:gridCol w="3662235"/>
                <a:gridCol w="2628049"/>
              </a:tblGrid>
              <a:tr h="3636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2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35439" marR="35439" marT="35439" marB="354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chemeClr val="tx2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5439" marR="35439" marT="35439" marB="354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chemeClr val="tx2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35439" marR="35439" marT="35439" marB="354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790524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=</a:t>
                      </a:r>
                    </a:p>
                  </a:txBody>
                  <a:tcPr marL="35439" marR="35439" marT="35439" marB="354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Checks if the value of two operands are equal or not, if yes then condition becomes true.</a:t>
                      </a:r>
                    </a:p>
                  </a:txBody>
                  <a:tcPr marL="35439" marR="35439" marT="35439" marB="354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FFFF00"/>
                          </a:solidFill>
                          <a:effectLst/>
                        </a:rPr>
                        <a:t>[ $a = $b ] is not true.</a:t>
                      </a:r>
                    </a:p>
                  </a:txBody>
                  <a:tcPr marL="35439" marR="35439" marT="35439" marB="354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52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FFFF00"/>
                          </a:solidFill>
                          <a:effectLst/>
                        </a:rPr>
                        <a:t>!=</a:t>
                      </a:r>
                    </a:p>
                  </a:txBody>
                  <a:tcPr marL="35439" marR="35439" marT="35439" marB="354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Checks if the value of two operands are equal or not, if values are not equal then condition becomes true.</a:t>
                      </a:r>
                    </a:p>
                  </a:txBody>
                  <a:tcPr marL="35439" marR="35439" marT="35439" marB="354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FFFF00"/>
                          </a:solidFill>
                          <a:effectLst/>
                        </a:rPr>
                        <a:t>[ $a != $b ] is true.</a:t>
                      </a:r>
                    </a:p>
                  </a:txBody>
                  <a:tcPr marL="35439" marR="35439" marT="35439" marB="354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23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FFFF00"/>
                          </a:solidFill>
                          <a:effectLst/>
                        </a:rPr>
                        <a:t>-z</a:t>
                      </a:r>
                    </a:p>
                  </a:txBody>
                  <a:tcPr marL="35439" marR="35439" marT="35439" marB="354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Checks if the given string operand size is zero. If it is zero length then it returns true.</a:t>
                      </a:r>
                    </a:p>
                  </a:txBody>
                  <a:tcPr marL="35439" marR="35439" marT="35439" marB="354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FFFF00"/>
                          </a:solidFill>
                          <a:effectLst/>
                        </a:rPr>
                        <a:t>[ -z $a ] is not true.</a:t>
                      </a:r>
                    </a:p>
                  </a:txBody>
                  <a:tcPr marL="35439" marR="35439" marT="35439" marB="354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52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FFFF00"/>
                          </a:solidFill>
                          <a:effectLst/>
                        </a:rPr>
                        <a:t>-n</a:t>
                      </a:r>
                    </a:p>
                  </a:txBody>
                  <a:tcPr marL="35439" marR="35439" marT="35439" marB="354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Checks if the given string operand size is non-zero. If it is non-zero length then it returns true.</a:t>
                      </a:r>
                    </a:p>
                  </a:txBody>
                  <a:tcPr marL="35439" marR="35439" marT="35439" marB="354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[ -n $a ] is not false.</a:t>
                      </a:r>
                    </a:p>
                  </a:txBody>
                  <a:tcPr marL="35439" marR="35439" marT="35439" marB="354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23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FFFF00"/>
                          </a:solidFill>
                          <a:effectLst/>
                        </a:rPr>
                        <a:t>str</a:t>
                      </a:r>
                    </a:p>
                  </a:txBody>
                  <a:tcPr marL="35439" marR="35439" marT="35439" marB="354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FFFF00"/>
                          </a:solidFill>
                          <a:effectLst/>
                        </a:rPr>
                        <a:t>Check if str is not the empty string. If it is empty then it returns false.</a:t>
                      </a:r>
                    </a:p>
                  </a:txBody>
                  <a:tcPr marL="35439" marR="35439" marT="35439" marB="354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[ $a ] is not false.</a:t>
                      </a:r>
                    </a:p>
                  </a:txBody>
                  <a:tcPr marL="35439" marR="35439" marT="35439" marB="354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32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38646" y="253856"/>
            <a:ext cx="7696200" cy="868362"/>
          </a:xfrm>
        </p:spPr>
        <p:txBody>
          <a:bodyPr/>
          <a:lstStyle/>
          <a:p>
            <a:pPr eaLnBrk="1" hangingPunct="1"/>
            <a:r>
              <a:rPr lang="en-US" altLang="en-US" sz="2800" cap="none" dirty="0" smtClean="0"/>
              <a:t>File tests operators</a:t>
            </a:r>
            <a:endParaRPr lang="en-US" altLang="en-US" sz="2800" cap="none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27018" y="1361209"/>
            <a:ext cx="9182100" cy="685800"/>
          </a:xfrm>
        </p:spPr>
        <p:txBody>
          <a:bodyPr>
            <a:normAutofit/>
          </a:bodyPr>
          <a:lstStyle/>
          <a:p>
            <a:pPr marL="0" indent="0"/>
            <a:r>
              <a:rPr lang="en-US" altLang="en-US" sz="1600" dirty="0">
                <a:latin typeface="HP Simplified" panose="020B0604020204020204" pitchFamily="34" charset="0"/>
              </a:rPr>
              <a:t>Test can be used to test the various file attributes like its type (file, directory or symbolic link) or its permissions (read, write, execute, SUID, </a:t>
            </a:r>
            <a:r>
              <a:rPr lang="en-US" altLang="en-US" sz="1600" dirty="0" err="1">
                <a:latin typeface="HP Simplified" panose="020B0604020204020204" pitchFamily="34" charset="0"/>
              </a:rPr>
              <a:t>etc</a:t>
            </a:r>
            <a:r>
              <a:rPr lang="en-US" altLang="en-US" sz="1600" dirty="0">
                <a:latin typeface="HP Simplified" panose="020B0604020204020204" pitchFamily="34" charset="0"/>
              </a:rPr>
              <a:t> </a:t>
            </a:r>
            <a:r>
              <a:rPr lang="en-US" altLang="en-US" sz="1600" dirty="0" smtClean="0">
                <a:latin typeface="HP Simplified" panose="020B0604020204020204" pitchFamily="34" charset="0"/>
              </a:rPr>
              <a:t>)</a:t>
            </a:r>
            <a:endParaRPr lang="en-US" altLang="en-US" sz="1600" dirty="0">
              <a:latin typeface="HP Simplified" panose="020B0604020204020204" pitchFamily="34" charset="0"/>
            </a:endParaRPr>
          </a:p>
        </p:txBody>
      </p:sp>
      <p:graphicFrame>
        <p:nvGraphicFramePr>
          <p:cNvPr id="216184" name="Group 120"/>
          <p:cNvGraphicFramePr>
            <a:graphicFrameLocks noGrp="1"/>
          </p:cNvGraphicFramePr>
          <p:nvPr>
            <p:ph sz="half" idx="2"/>
          </p:nvPr>
        </p:nvGraphicFramePr>
        <p:xfrm>
          <a:off x="3429000" y="2286001"/>
          <a:ext cx="5562600" cy="4091041"/>
        </p:xfrm>
        <a:graphic>
          <a:graphicData uri="http://schemas.openxmlformats.org/drawingml/2006/table">
            <a:tbl>
              <a:tblPr/>
              <a:tblGrid>
                <a:gridCol w="1676400"/>
                <a:gridCol w="3886200"/>
              </a:tblGrid>
              <a:tr h="274299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File-related Tests with test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2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-f file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file exists and is regular file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-r file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file exists and is readable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-w file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file exists and is writable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-x file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file exists and is executable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-d file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file exists and is directory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-s file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file exists and has a size greater than zero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-e file	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file exists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-u file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file exists and has SUID bit set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-k file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file exists and has a sticky bit set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-L file	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file exists and is a symbolic link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f1 -nt f2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f1 is newer than f2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f1 -ot f2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f1 is older than f2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f1 -et f2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f1 is linked to f2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75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5455" y="0"/>
            <a:ext cx="7696200" cy="78970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cap="none" dirty="0" smtClean="0">
                <a:latin typeface="HP Simplified" panose="020B0604020204020204" pitchFamily="34" charset="0"/>
              </a:rPr>
              <a:t>The if CONDITIONAL</a:t>
            </a:r>
            <a:endParaRPr lang="en-US" altLang="en-US" sz="2400" cap="none" dirty="0">
              <a:latin typeface="HP Simplified" panose="020B0604020204020204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8245" y="789710"/>
            <a:ext cx="4090555" cy="5891646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400" b="1" dirty="0">
                <a:latin typeface="Times New Roman" panose="02020603050405020304" pitchFamily="18" charset="0"/>
              </a:rPr>
              <a:t>FORM 1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400" i="1" dirty="0">
                <a:latin typeface="Courier New" panose="02070309020205020404" pitchFamily="49" charset="0"/>
              </a:rPr>
              <a:t>if command is successful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400" i="1" dirty="0">
                <a:latin typeface="Courier New" panose="02070309020205020404" pitchFamily="49" charset="0"/>
              </a:rPr>
              <a:t>then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400" i="1" dirty="0">
                <a:latin typeface="Courier New" panose="02070309020205020404" pitchFamily="49" charset="0"/>
              </a:rPr>
              <a:t>execute commands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400" i="1" dirty="0">
                <a:latin typeface="Courier New" panose="02070309020205020404" pitchFamily="49" charset="0"/>
              </a:rPr>
              <a:t>fi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400" b="1" dirty="0">
                <a:latin typeface="Times New Roman" panose="02020603050405020304" pitchFamily="18" charset="0"/>
              </a:rPr>
              <a:t>FORM2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400" i="1" dirty="0">
                <a:latin typeface="Courier New" panose="02070309020205020404" pitchFamily="49" charset="0"/>
              </a:rPr>
              <a:t>if command is successful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400" i="1" dirty="0">
                <a:latin typeface="Courier New" panose="02070309020205020404" pitchFamily="49" charset="0"/>
              </a:rPr>
              <a:t>then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400" i="1" dirty="0">
                <a:latin typeface="Courier New" panose="02070309020205020404" pitchFamily="49" charset="0"/>
              </a:rPr>
              <a:t>execute commands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400" i="1" dirty="0">
                <a:latin typeface="Courier New" panose="02070309020205020404" pitchFamily="49" charset="0"/>
              </a:rPr>
              <a:t>else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400" i="1" dirty="0">
                <a:latin typeface="Courier New" panose="02070309020205020404" pitchFamily="49" charset="0"/>
              </a:rPr>
              <a:t>execute commands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400" i="1" dirty="0">
                <a:latin typeface="Courier New" panose="02070309020205020404" pitchFamily="49" charset="0"/>
              </a:rPr>
              <a:t>fi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400" b="1" dirty="0">
                <a:latin typeface="Times New Roman" panose="02020603050405020304" pitchFamily="18" charset="0"/>
              </a:rPr>
              <a:t>FORM3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400" i="1" dirty="0">
                <a:latin typeface="Courier New" panose="02070309020205020404" pitchFamily="49" charset="0"/>
              </a:rPr>
              <a:t>if command is successful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400" i="1" dirty="0">
                <a:latin typeface="Courier New" panose="02070309020205020404" pitchFamily="49" charset="0"/>
              </a:rPr>
              <a:t>then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400" i="1" dirty="0">
                <a:latin typeface="Courier New" panose="02070309020205020404" pitchFamily="49" charset="0"/>
              </a:rPr>
              <a:t>execute commands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400" i="1" dirty="0" err="1">
                <a:latin typeface="Courier New" panose="02070309020205020404" pitchFamily="49" charset="0"/>
              </a:rPr>
              <a:t>elif</a:t>
            </a:r>
            <a:r>
              <a:rPr lang="en-US" altLang="en-US" sz="1400" i="1" dirty="0">
                <a:latin typeface="Courier New" panose="02070309020205020404" pitchFamily="49" charset="0"/>
              </a:rPr>
              <a:t> command is successful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400" i="1" dirty="0">
                <a:latin typeface="Courier New" panose="02070309020205020404" pitchFamily="49" charset="0"/>
              </a:rPr>
              <a:t>then ....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400" i="1" dirty="0">
                <a:latin typeface="Courier New" panose="02070309020205020404" pitchFamily="49" charset="0"/>
              </a:rPr>
              <a:t>else ......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400" i="1" dirty="0">
                <a:latin typeface="Courier New" panose="02070309020205020404" pitchFamily="49" charset="0"/>
              </a:rPr>
              <a:t>fi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943599" y="1371600"/>
            <a:ext cx="4862945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600" dirty="0" err="1" smtClean="0">
                <a:latin typeface="Courier New" panose="02070309020205020404" pitchFamily="49" charset="0"/>
              </a:rPr>
              <a:t>Eg:ifeg.sh</a:t>
            </a:r>
            <a:endParaRPr lang="en-US" altLang="en-US" sz="1600" dirty="0" smtClean="0">
              <a:latin typeface="Courier New" panose="02070309020205020404" pitchFamily="49" charset="0"/>
            </a:endParaRPr>
          </a:p>
          <a:p>
            <a:r>
              <a:rPr lang="en-US" altLang="en-US" sz="1600" dirty="0" smtClean="0">
                <a:latin typeface="Courier New" panose="02070309020205020404" pitchFamily="49" charset="0"/>
              </a:rPr>
              <a:t>#!/</a:t>
            </a:r>
            <a:r>
              <a:rPr lang="en-US" altLang="en-US" sz="1600" dirty="0">
                <a:latin typeface="Courier New" panose="02070309020205020404" pitchFamily="49" charset="0"/>
              </a:rPr>
              <a:t>bin/bash</a:t>
            </a:r>
          </a:p>
          <a:p>
            <a:r>
              <a:rPr lang="en-US" altLang="en-US" sz="1600" dirty="0">
                <a:latin typeface="Courier New" panose="02070309020205020404" pitchFamily="49" charset="0"/>
              </a:rPr>
              <a:t>#checks department exists or not</a:t>
            </a:r>
          </a:p>
          <a:p>
            <a:r>
              <a:rPr lang="en-US" altLang="en-US" sz="1600" dirty="0">
                <a:latin typeface="Courier New" panose="02070309020205020404" pitchFamily="49" charset="0"/>
              </a:rPr>
              <a:t>echo "enter a department:"</a:t>
            </a:r>
          </a:p>
          <a:p>
            <a:r>
              <a:rPr lang="en-US" altLang="en-US" sz="1600" dirty="0">
                <a:latin typeface="Courier New" panose="02070309020205020404" pitchFamily="49" charset="0"/>
              </a:rPr>
              <a:t>read department</a:t>
            </a:r>
          </a:p>
          <a:p>
            <a:r>
              <a:rPr lang="en-US" altLang="en-US" sz="1600" dirty="0">
                <a:latin typeface="Courier New" panose="02070309020205020404" pitchFamily="49" charset="0"/>
              </a:rPr>
              <a:t>if  grep "$department" </a:t>
            </a:r>
            <a:r>
              <a:rPr lang="en-US" altLang="en-US" sz="1600" dirty="0" err="1">
                <a:latin typeface="Courier New" panose="02070309020205020404" pitchFamily="49" charset="0"/>
              </a:rPr>
              <a:t>emplist.lst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r>
              <a:rPr lang="en-US" altLang="en-US" sz="1600" dirty="0">
                <a:latin typeface="Courier New" panose="02070309020205020404" pitchFamily="49" charset="0"/>
              </a:rPr>
              <a:t>then</a:t>
            </a:r>
          </a:p>
          <a:p>
            <a:r>
              <a:rPr lang="en-US" altLang="en-US" sz="1600" dirty="0">
                <a:latin typeface="Courier New" panose="02070309020205020404" pitchFamily="49" charset="0"/>
              </a:rPr>
              <a:t>echo "Department found"</a:t>
            </a:r>
          </a:p>
          <a:p>
            <a:r>
              <a:rPr lang="en-US" altLang="en-US" sz="1600" dirty="0">
                <a:latin typeface="Courier New" panose="02070309020205020404" pitchFamily="49" charset="0"/>
              </a:rPr>
              <a:t>else</a:t>
            </a:r>
          </a:p>
          <a:p>
            <a:r>
              <a:rPr lang="en-US" altLang="en-US" sz="1600" dirty="0">
                <a:latin typeface="Courier New" panose="02070309020205020404" pitchFamily="49" charset="0"/>
              </a:rPr>
              <a:t>echo "Department not found"</a:t>
            </a:r>
          </a:p>
          <a:p>
            <a:r>
              <a:rPr lang="en-US" altLang="en-US" sz="1600" dirty="0">
                <a:latin typeface="Courier New" panose="02070309020205020404" pitchFamily="49" charset="0"/>
              </a:rPr>
              <a:t>fi</a:t>
            </a:r>
          </a:p>
          <a:p>
            <a:endParaRPr lang="en-US" alt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83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Case statement</a:t>
            </a:r>
            <a:endParaRPr lang="en-US" cap="non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3411682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b="1" dirty="0">
                <a:latin typeface="Verdana" panose="020B0604030504040204" pitchFamily="34" charset="0"/>
              </a:rPr>
              <a:t>syntax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case expression in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pattern1) ;;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pattern2) ;;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pattern3) ;;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.......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err="1" smtClean="0">
                <a:latin typeface="Courier New" panose="02070309020205020404" pitchFamily="49" charset="0"/>
              </a:rPr>
              <a:t>Esac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946073" y="810491"/>
            <a:ext cx="6636327" cy="52474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echo "Enter character:\c"</a:t>
            </a:r>
          </a:p>
          <a:p>
            <a:pPr marL="0" indent="0">
              <a:buNone/>
            </a:pPr>
            <a:r>
              <a:rPr lang="en-US" dirty="0"/>
              <a:t>read </a:t>
            </a:r>
            <a:r>
              <a:rPr lang="en-US" dirty="0" err="1"/>
              <a:t>var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case $</a:t>
            </a:r>
            <a:r>
              <a:rPr lang="en-US" dirty="0" err="1"/>
              <a:t>var</a:t>
            </a:r>
            <a:r>
              <a:rPr lang="en-US" dirty="0"/>
              <a:t> in</a:t>
            </a:r>
          </a:p>
          <a:p>
            <a:pPr marL="0" indent="0">
              <a:buNone/>
            </a:pPr>
            <a:r>
              <a:rPr lang="en-US" dirty="0"/>
              <a:t>[a-z])</a:t>
            </a:r>
          </a:p>
          <a:p>
            <a:pPr marL="0" indent="0">
              <a:buNone/>
            </a:pPr>
            <a:r>
              <a:rPr lang="en-US" dirty="0"/>
              <a:t>echo "you entered a lower case alphabet ";;</a:t>
            </a:r>
          </a:p>
          <a:p>
            <a:pPr marL="0" indent="0">
              <a:buNone/>
            </a:pPr>
            <a:r>
              <a:rPr lang="en-US" dirty="0"/>
              <a:t>[A-Z])</a:t>
            </a:r>
          </a:p>
          <a:p>
            <a:pPr marL="0" indent="0">
              <a:buNone/>
            </a:pPr>
            <a:r>
              <a:rPr lang="en-US" dirty="0"/>
              <a:t>echo "you entered a Upper case alphabet";;</a:t>
            </a:r>
          </a:p>
          <a:p>
            <a:pPr marL="0" indent="0">
              <a:buNone/>
            </a:pPr>
            <a:r>
              <a:rPr lang="en-US" dirty="0" smtClean="0"/>
              <a:t>?)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echo "you entered </a:t>
            </a:r>
            <a:r>
              <a:rPr lang="en-US" dirty="0" smtClean="0"/>
              <a:t>special </a:t>
            </a:r>
            <a:r>
              <a:rPr lang="en-US" dirty="0"/>
              <a:t>character";;</a:t>
            </a:r>
          </a:p>
          <a:p>
            <a:pPr marL="0" indent="0">
              <a:buNone/>
            </a:pPr>
            <a:r>
              <a:rPr lang="en-US" dirty="0"/>
              <a:t>*)</a:t>
            </a:r>
          </a:p>
          <a:p>
            <a:pPr marL="0" indent="0">
              <a:buNone/>
            </a:pPr>
            <a:r>
              <a:rPr lang="en-US" dirty="0"/>
              <a:t>echo "you entered more than one character";;</a:t>
            </a:r>
          </a:p>
          <a:p>
            <a:pPr marL="0" indent="0">
              <a:buNone/>
            </a:pPr>
            <a:r>
              <a:rPr lang="en-US" dirty="0" err="1" smtClean="0"/>
              <a:t>esac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4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latin typeface="HP Simplified" panose="020B0604020204020204" pitchFamily="34" charset="0"/>
              </a:rPr>
              <a:t>While Looping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4664" y="1132609"/>
            <a:ext cx="7730836" cy="1870364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HP Simplified" panose="020B0604020204020204" pitchFamily="34" charset="0"/>
              </a:rPr>
              <a:t>Loops let you perform a set of instructions repeatedly.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HP Simplified" panose="020B0604020204020204" pitchFamily="34" charset="0"/>
              </a:rPr>
              <a:t>Shell features 3 types of loops: while, until, and for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HP Simplified" panose="020B0604020204020204" pitchFamily="34" charset="0"/>
              </a:rPr>
              <a:t>All of them repeat the instruction set enclosed by certain keywords as often as their control command permits.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HP Simplified" panose="020B0604020204020204" pitchFamily="34" charset="0"/>
              </a:rPr>
              <a:t>While loop performs set of instructions till the controls command retunes a true exit status</a:t>
            </a:r>
          </a:p>
        </p:txBody>
      </p:sp>
      <p:graphicFrame>
        <p:nvGraphicFramePr>
          <p:cNvPr id="223259" name="Group 27"/>
          <p:cNvGraphicFramePr>
            <a:graphicFrameLocks noGrp="1"/>
          </p:cNvGraphicFramePr>
          <p:nvPr>
            <p:ph sz="quarter" idx="2"/>
          </p:nvPr>
        </p:nvGraphicFramePr>
        <p:xfrm>
          <a:off x="3429000" y="3276600"/>
          <a:ext cx="4800600" cy="1828800"/>
        </p:xfrm>
        <a:graphic>
          <a:graphicData uri="http://schemas.openxmlformats.org/drawingml/2006/table">
            <a:tbl>
              <a:tblPr/>
              <a:tblGrid>
                <a:gridCol w="4800600"/>
              </a:tblGrid>
              <a:tr h="1828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90000"/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While loop syntax: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While condition is 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Commands…..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Done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2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90694" y="706581"/>
            <a:ext cx="8001000" cy="509155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For loop</a:t>
            </a:r>
            <a:endParaRPr lang="en-US" cap="none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4212" y="1350819"/>
            <a:ext cx="9644352" cy="5257800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latin typeface="Verdana" panose="020B0604030504040204" pitchFamily="34" charset="0"/>
              </a:rPr>
              <a:t>Syntax:</a:t>
            </a:r>
          </a:p>
          <a:p>
            <a:r>
              <a:rPr lang="en-US" altLang="en-US" sz="2400" dirty="0">
                <a:latin typeface="Courier New" panose="02070309020205020404" pitchFamily="49" charset="0"/>
              </a:rPr>
              <a:t>for variable in list</a:t>
            </a:r>
          </a:p>
          <a:p>
            <a:r>
              <a:rPr lang="en-US" altLang="en-US" sz="2400" dirty="0">
                <a:latin typeface="Courier New" panose="02070309020205020404" pitchFamily="49" charset="0"/>
              </a:rPr>
              <a:t>do </a:t>
            </a:r>
          </a:p>
          <a:p>
            <a:r>
              <a:rPr lang="en-US" altLang="en-US" sz="2400" dirty="0">
                <a:latin typeface="Courier New" panose="02070309020205020404" pitchFamily="49" charset="0"/>
              </a:rPr>
              <a:t>commands….</a:t>
            </a:r>
          </a:p>
          <a:p>
            <a:r>
              <a:rPr lang="en-US" altLang="en-US" sz="2400" dirty="0">
                <a:latin typeface="Courier New" panose="02070309020205020404" pitchFamily="49" charset="0"/>
              </a:rPr>
              <a:t>done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r>
              <a:rPr lang="en-US" dirty="0" smtClean="0"/>
              <a:t>for </a:t>
            </a:r>
            <a:r>
              <a:rPr lang="en-US" dirty="0" err="1"/>
              <a:t>var</a:t>
            </a:r>
            <a:r>
              <a:rPr lang="en-US" dirty="0"/>
              <a:t> in 0 1 2 3 4 5 6 7 8 9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   echo $</a:t>
            </a:r>
            <a:r>
              <a:rPr lang="en-US" dirty="0" err="1"/>
              <a:t>var</a:t>
            </a:r>
            <a:endParaRPr lang="en-US" dirty="0"/>
          </a:p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92331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758537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Debug options</a:t>
            </a:r>
            <a:endParaRPr lang="en-US" cap="none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4212" y="1444336"/>
            <a:ext cx="9052070" cy="4914899"/>
          </a:xfrm>
        </p:spPr>
        <p:txBody>
          <a:bodyPr/>
          <a:lstStyle/>
          <a:p>
            <a:r>
              <a:rPr lang="en-US" dirty="0"/>
              <a:t>/bin/bash </a:t>
            </a:r>
            <a:r>
              <a:rPr lang="en-US" dirty="0" smtClean="0"/>
              <a:t>–v</a:t>
            </a:r>
          </a:p>
          <a:p>
            <a:r>
              <a:rPr lang="en-US" dirty="0" smtClean="0"/>
              <a:t>Echo’s each command before executing it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69" y="2821564"/>
            <a:ext cx="9780144" cy="246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8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56111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Debug cont..</a:t>
            </a:r>
            <a:endParaRPr lang="en-US" sz="32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56948" y="1246910"/>
            <a:ext cx="8823470" cy="4575464"/>
          </a:xfrm>
        </p:spPr>
        <p:txBody>
          <a:bodyPr/>
          <a:lstStyle/>
          <a:p>
            <a:r>
              <a:rPr lang="en-US" dirty="0"/>
              <a:t>/bin/bash </a:t>
            </a:r>
            <a:r>
              <a:rPr lang="en-US" dirty="0" smtClean="0"/>
              <a:t>–x</a:t>
            </a:r>
          </a:p>
          <a:p>
            <a:r>
              <a:rPr lang="en-US" dirty="0" smtClean="0"/>
              <a:t>Echo’s the results of each command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:/bin/bash </a:t>
            </a:r>
            <a:r>
              <a:rPr lang="en-US" dirty="0"/>
              <a:t>-x </a:t>
            </a:r>
            <a:r>
              <a:rPr lang="en-US" dirty="0" smtClean="0"/>
              <a:t>cpu_mem.sh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587337"/>
            <a:ext cx="10226244" cy="417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5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904010"/>
          </a:xfrm>
        </p:spPr>
        <p:txBody>
          <a:bodyPr/>
          <a:lstStyle/>
          <a:p>
            <a:r>
              <a:rPr lang="en-US" cap="none" dirty="0" smtClean="0"/>
              <a:t>Debug conn..</a:t>
            </a:r>
            <a:endParaRPr lang="en-US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4212" y="1589810"/>
            <a:ext cx="9415752" cy="4925289"/>
          </a:xfrm>
        </p:spPr>
        <p:txBody>
          <a:bodyPr/>
          <a:lstStyle/>
          <a:p>
            <a:r>
              <a:rPr lang="en-US" dirty="0"/>
              <a:t>/bin/bash </a:t>
            </a:r>
            <a:r>
              <a:rPr lang="en-US" dirty="0" smtClean="0"/>
              <a:t>–n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</a:p>
          <a:p>
            <a:r>
              <a:rPr lang="en-US" dirty="0"/>
              <a:t>/bin/bash -n </a:t>
            </a:r>
            <a:r>
              <a:rPr lang="en-US" dirty="0" smtClean="0"/>
              <a:t>cpu_mem.sh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22" y="3127663"/>
            <a:ext cx="10723415" cy="99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1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76394" y="206277"/>
            <a:ext cx="8534400" cy="1507067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pPr eaLnBrk="1" hangingPunct="1"/>
            <a:r>
              <a:rPr lang="en-US" altLang="en-US" dirty="0" err="1" smtClean="0"/>
              <a:t>Cron</a:t>
            </a:r>
            <a:endParaRPr lang="en-US" altLang="en-US" dirty="0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Cron</a:t>
            </a:r>
            <a:r>
              <a:rPr lang="en-US" altLang="en-US" dirty="0" smtClean="0"/>
              <a:t> is a time-based job scheduler in Unix-like computer operating systems</a:t>
            </a:r>
          </a:p>
          <a:p>
            <a:pPr eaLnBrk="1" hangingPunct="1"/>
            <a:endParaRPr lang="en-US" altLang="en-US" dirty="0" smtClean="0"/>
          </a:p>
        </p:txBody>
      </p:sp>
      <p:pic>
        <p:nvPicPr>
          <p:cNvPr id="3174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3408219"/>
            <a:ext cx="7010400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20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438" y="94673"/>
            <a:ext cx="8534401" cy="975591"/>
          </a:xfrm>
        </p:spPr>
        <p:txBody>
          <a:bodyPr/>
          <a:lstStyle/>
          <a:p>
            <a:r>
              <a:rPr lang="en-US" altLang="en-US" cap="none" dirty="0" smtClean="0">
                <a:latin typeface="HP Simplified" panose="020B0604020204020204" pitchFamily="34" charset="0"/>
              </a:rPr>
              <a:t>Introduction to shell scripting</a:t>
            </a:r>
            <a:endParaRPr lang="en-US" cap="none" dirty="0">
              <a:latin typeface="HP Simplified" panose="020B0604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267691"/>
            <a:ext cx="10080769" cy="526819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HP Simplified" panose="020B0604020204020204" pitchFamily="34" charset="0"/>
              </a:rPr>
              <a:t>UNIX </a:t>
            </a:r>
            <a:r>
              <a:rPr lang="en-US" sz="2000" dirty="0">
                <a:latin typeface="HP Simplified" panose="020B0604020204020204" pitchFamily="34" charset="0"/>
              </a:rPr>
              <a:t>shell scripts are text files that contain sequences of UNIX commands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HP Simplified" panose="020B0604020204020204" pitchFamily="34" charset="0"/>
              </a:rPr>
              <a:t>It </a:t>
            </a:r>
            <a:r>
              <a:rPr lang="en-US" sz="2000" dirty="0">
                <a:latin typeface="HP Simplified" panose="020B0604020204020204" pitchFamily="34" charset="0"/>
              </a:rPr>
              <a:t>has variables, conditionals and loops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HP Simplified" panose="020B0604020204020204" pitchFamily="34" charset="0"/>
              </a:rPr>
              <a:t>Like </a:t>
            </a:r>
            <a:r>
              <a:rPr lang="en-US" sz="2000" dirty="0">
                <a:latin typeface="HP Simplified" panose="020B0604020204020204" pitchFamily="34" charset="0"/>
              </a:rPr>
              <a:t>high-level source files, a programmer creates shell scripts with a text editor or vi Editor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HP Simplified" panose="020B0604020204020204" pitchFamily="34" charset="0"/>
              </a:rPr>
              <a:t>Shell </a:t>
            </a:r>
            <a:r>
              <a:rPr lang="en-US" sz="2000" dirty="0">
                <a:latin typeface="HP Simplified" panose="020B0604020204020204" pitchFamily="34" charset="0"/>
              </a:rPr>
              <a:t>scripts do not have to be converted into machine language by a </a:t>
            </a:r>
            <a:r>
              <a:rPr lang="en-US" sz="2000" dirty="0" err="1" smtClean="0">
                <a:latin typeface="HP Simplified" panose="020B0604020204020204" pitchFamily="34" charset="0"/>
              </a:rPr>
              <a:t>compiler.This</a:t>
            </a:r>
            <a:r>
              <a:rPr lang="en-US" sz="2000" dirty="0" smtClean="0">
                <a:latin typeface="HP Simplified" panose="020B0604020204020204" pitchFamily="34" charset="0"/>
              </a:rPr>
              <a:t> </a:t>
            </a:r>
            <a:r>
              <a:rPr lang="en-US" sz="2000" dirty="0">
                <a:latin typeface="HP Simplified" panose="020B0604020204020204" pitchFamily="34" charset="0"/>
              </a:rPr>
              <a:t>is because the UNIX shell acts as an interpreter when reading script files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HP Simplified" panose="020B0604020204020204" pitchFamily="34" charset="0"/>
              </a:rPr>
              <a:t>As </a:t>
            </a:r>
            <a:r>
              <a:rPr lang="en-US" sz="2000" dirty="0">
                <a:latin typeface="HP Simplified" panose="020B0604020204020204" pitchFamily="34" charset="0"/>
              </a:rPr>
              <a:t>an interpreter reads the statements in a program file, it immediately translates them into executable instructions, and causes them to run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HP Simplified" panose="020B0604020204020204" pitchFamily="34" charset="0"/>
              </a:rPr>
              <a:t>After </a:t>
            </a:r>
            <a:r>
              <a:rPr lang="en-US" sz="2000" dirty="0">
                <a:latin typeface="HP Simplified" panose="020B0604020204020204" pitchFamily="34" charset="0"/>
              </a:rPr>
              <a:t>you create a shell script, you simply tell the operating system that the file is a program that can be executed</a:t>
            </a:r>
            <a:endParaRPr lang="en-US" sz="2000" dirty="0" smtClean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1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727365"/>
          </a:xfrm>
        </p:spPr>
        <p:txBody>
          <a:bodyPr>
            <a:normAutofit fontScale="90000"/>
          </a:bodyPr>
          <a:lstStyle/>
          <a:p>
            <a:r>
              <a:rPr lang="en-US" cap="none" dirty="0" smtClean="0">
                <a:latin typeface="HP Simplified" panose="020B0604020204020204" pitchFamily="34" charset="0"/>
              </a:rPr>
              <a:t>Using variables</a:t>
            </a:r>
            <a:endParaRPr lang="en-US" cap="none" dirty="0">
              <a:latin typeface="HP Simplified" panose="020B0604020204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4211" y="1413164"/>
            <a:ext cx="10870479" cy="5361709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HP Simplified" panose="020B0604020204020204" pitchFamily="34" charset="0"/>
              </a:rPr>
              <a:t>A variable is a character string to which we assign a value. The value assigned could be a number, text, filename, device, or any other type of data</a:t>
            </a:r>
            <a:r>
              <a:rPr lang="en-US" dirty="0" smtClean="0">
                <a:latin typeface="HP Simplified" panose="020B0604020204020204" pitchFamily="34" charset="0"/>
              </a:rPr>
              <a:t>.</a:t>
            </a:r>
          </a:p>
          <a:p>
            <a:r>
              <a:rPr lang="en-US" dirty="0">
                <a:latin typeface="HP Simplified" panose="020B0604020204020204" pitchFamily="34" charset="0"/>
              </a:rPr>
              <a:t>The name of a variable can contain only letters ( a to z or A to Z), numbers ( 0 to 9) or the underscore character ( </a:t>
            </a:r>
            <a:r>
              <a:rPr lang="en-US" dirty="0" smtClean="0">
                <a:latin typeface="HP Simplified" panose="020B0604020204020204" pitchFamily="34" charset="0"/>
              </a:rPr>
              <a:t>_).</a:t>
            </a:r>
          </a:p>
          <a:p>
            <a:r>
              <a:rPr lang="en-US" b="1" dirty="0" smtClean="0">
                <a:solidFill>
                  <a:srgbClr val="00B0F0"/>
                </a:solidFill>
                <a:latin typeface="HP Simplified" panose="020B0604020204020204" pitchFamily="34" charset="0"/>
              </a:rPr>
              <a:t>Defining variable:</a:t>
            </a:r>
          </a:p>
          <a:p>
            <a:r>
              <a:rPr lang="en-US" dirty="0">
                <a:latin typeface="HP Simplified" panose="020B0604020204020204" pitchFamily="34" charset="0"/>
              </a:rPr>
              <a:t>	</a:t>
            </a:r>
            <a:r>
              <a:rPr lang="en-US" dirty="0" smtClean="0">
                <a:latin typeface="HP Simplified" panose="020B0604020204020204" pitchFamily="34" charset="0"/>
              </a:rPr>
              <a:t>variable_name=</a:t>
            </a:r>
            <a:r>
              <a:rPr lang="en-US" dirty="0" err="1" smtClean="0">
                <a:latin typeface="HP Simplified" panose="020B0604020204020204" pitchFamily="34" charset="0"/>
              </a:rPr>
              <a:t>variable_value</a:t>
            </a:r>
            <a:endParaRPr lang="en-US" dirty="0" smtClean="0">
              <a:latin typeface="HP Simplified" panose="020B0604020204020204" pitchFamily="34" charset="0"/>
            </a:endParaRPr>
          </a:p>
          <a:p>
            <a:r>
              <a:rPr lang="en-US" b="1" dirty="0">
                <a:solidFill>
                  <a:srgbClr val="00B0F0"/>
                </a:solidFill>
                <a:latin typeface="HP Simplified" panose="020B0604020204020204" pitchFamily="34" charset="0"/>
              </a:rPr>
              <a:t>Accessing Values:</a:t>
            </a:r>
          </a:p>
          <a:p>
            <a:r>
              <a:rPr lang="en-US" dirty="0" smtClean="0">
                <a:latin typeface="HP Simplified" panose="020B0604020204020204" pitchFamily="34" charset="0"/>
              </a:rPr>
              <a:t>Message=“hello”</a:t>
            </a:r>
          </a:p>
          <a:p>
            <a:r>
              <a:rPr lang="en-US" dirty="0" smtClean="0">
                <a:latin typeface="HP Simplified" panose="020B0604020204020204" pitchFamily="34" charset="0"/>
              </a:rPr>
              <a:t>echo $Message</a:t>
            </a:r>
          </a:p>
          <a:p>
            <a:r>
              <a:rPr lang="en-US" b="1" dirty="0">
                <a:solidFill>
                  <a:srgbClr val="00B0F0"/>
                </a:solidFill>
                <a:latin typeface="HP Simplified" panose="020B0604020204020204" pitchFamily="34" charset="0"/>
              </a:rPr>
              <a:t>Unsetting Variables:</a:t>
            </a:r>
          </a:p>
          <a:p>
            <a:r>
              <a:rPr lang="en-US" dirty="0">
                <a:latin typeface="HP Simplified" panose="020B0604020204020204" pitchFamily="34" charset="0"/>
              </a:rPr>
              <a:t>Unsetting or deleting a variable tells the shell to remove the variable from the list of variables that it tracks. Once you unset a variable, you would not be able to access stored value in the variable</a:t>
            </a:r>
            <a:r>
              <a:rPr lang="en-US" dirty="0" smtClean="0">
                <a:latin typeface="HP Simplified" panose="020B0604020204020204" pitchFamily="34" charset="0"/>
              </a:rPr>
              <a:t>.</a:t>
            </a:r>
          </a:p>
          <a:p>
            <a:r>
              <a:rPr lang="en-US" dirty="0">
                <a:latin typeface="HP Simplified" panose="020B0604020204020204" pitchFamily="34" charset="0"/>
              </a:rPr>
              <a:t>	</a:t>
            </a:r>
            <a:r>
              <a:rPr lang="en-US" dirty="0" smtClean="0">
                <a:latin typeface="HP Simplified" panose="020B0604020204020204" pitchFamily="34" charset="0"/>
              </a:rPr>
              <a:t>unset </a:t>
            </a:r>
            <a:r>
              <a:rPr lang="en-US" dirty="0" err="1" smtClean="0">
                <a:latin typeface="HP Simplified" panose="020B0604020204020204" pitchFamily="34" charset="0"/>
              </a:rPr>
              <a:t>variablename</a:t>
            </a:r>
            <a:endParaRPr lang="en-US" dirty="0" smtClean="0">
              <a:latin typeface="HP Simplified" panose="020B0604020204020204" pitchFamily="34" charset="0"/>
            </a:endParaRPr>
          </a:p>
          <a:p>
            <a:endParaRPr lang="en-US" dirty="0">
              <a:latin typeface="HP Simplified" panose="020B0604020204020204" pitchFamily="34" charset="0"/>
            </a:endParaRPr>
          </a:p>
          <a:p>
            <a:endParaRPr lang="en-US" dirty="0">
              <a:latin typeface="HP Simplified" panose="020B0604020204020204" pitchFamily="34" charset="0"/>
            </a:endParaRPr>
          </a:p>
          <a:p>
            <a:endParaRPr lang="en-US" dirty="0">
              <a:latin typeface="HP Simplified" panose="020B0604020204020204" pitchFamily="34" charset="0"/>
            </a:endParaRPr>
          </a:p>
          <a:p>
            <a:endParaRPr lang="en-US" dirty="0" smtClean="0">
              <a:latin typeface="HP Simplified" panose="020B0604020204020204" pitchFamily="34" charset="0"/>
            </a:endParaRPr>
          </a:p>
          <a:p>
            <a:endParaRPr lang="en-US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77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72484" y="384464"/>
            <a:ext cx="10548361" cy="647353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HP Simplified" panose="020B0604020204020204" pitchFamily="34" charset="0"/>
              </a:rPr>
              <a:t>S</a:t>
            </a:r>
            <a:r>
              <a:rPr lang="en-US" sz="2800" b="1" dirty="0" smtClean="0">
                <a:latin typeface="HP Simplified" panose="020B0604020204020204" pitchFamily="34" charset="0"/>
              </a:rPr>
              <a:t>pecial </a:t>
            </a:r>
            <a:r>
              <a:rPr lang="en-US" sz="2800" b="1" dirty="0">
                <a:latin typeface="HP Simplified" panose="020B0604020204020204" pitchFamily="34" charset="0"/>
              </a:rPr>
              <a:t>V</a:t>
            </a:r>
            <a:r>
              <a:rPr lang="en-US" sz="2800" b="1" dirty="0" smtClean="0">
                <a:latin typeface="HP Simplified" panose="020B0604020204020204" pitchFamily="34" charset="0"/>
              </a:rPr>
              <a:t>ariables</a:t>
            </a:r>
            <a:endParaRPr lang="en-US" sz="2800" b="1" dirty="0">
              <a:latin typeface="HP Simplified" panose="020B0604020204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606808"/>
              </p:ext>
            </p:extLst>
          </p:nvPr>
        </p:nvGraphicFramePr>
        <p:xfrm>
          <a:off x="662169" y="1319644"/>
          <a:ext cx="9115676" cy="5085228"/>
        </p:xfrm>
        <a:graphic>
          <a:graphicData uri="http://schemas.openxmlformats.org/drawingml/2006/table">
            <a:tbl>
              <a:tblPr/>
              <a:tblGrid>
                <a:gridCol w="1375665"/>
                <a:gridCol w="7740011"/>
              </a:tblGrid>
              <a:tr h="430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B0F0"/>
                          </a:solidFill>
                          <a:effectLst/>
                        </a:rPr>
                        <a:t>Variable</a:t>
                      </a:r>
                    </a:p>
                  </a:txBody>
                  <a:tcPr marL="34624" marR="34624" marT="34624" marB="346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B0F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4624" marR="34624" marT="34624" marB="346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261963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solidFill>
                            <a:srgbClr val="00B0F0"/>
                          </a:solidFill>
                          <a:effectLst/>
                        </a:rPr>
                        <a:t>$0</a:t>
                      </a:r>
                      <a:endParaRPr lang="en-US" sz="180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34624" marR="34624" marT="34624" marB="346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00B0F0"/>
                          </a:solidFill>
                          <a:effectLst/>
                        </a:rPr>
                        <a:t>The filename of the current script.</a:t>
                      </a:r>
                    </a:p>
                  </a:txBody>
                  <a:tcPr marL="34624" marR="34624" marT="34624" marB="346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984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solidFill>
                            <a:srgbClr val="00B0F0"/>
                          </a:solidFill>
                          <a:effectLst/>
                        </a:rPr>
                        <a:t>$n</a:t>
                      </a:r>
                      <a:endParaRPr lang="en-US" sz="180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34624" marR="34624" marT="34624" marB="346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00B0F0"/>
                          </a:solidFill>
                          <a:effectLst/>
                        </a:rPr>
                        <a:t>These variables correspond to the arguments with which a script was invoked. Here n is a positive decimal number corresponding to the position of an argument (the first argument is $1, the second argument is $2, and so on).</a:t>
                      </a:r>
                    </a:p>
                  </a:txBody>
                  <a:tcPr marL="34624" marR="34624" marT="34624" marB="346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367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solidFill>
                            <a:srgbClr val="00B0F0"/>
                          </a:solidFill>
                          <a:effectLst/>
                        </a:rPr>
                        <a:t>$#</a:t>
                      </a:r>
                      <a:endParaRPr lang="en-US" sz="180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34624" marR="34624" marT="34624" marB="346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00B0F0"/>
                          </a:solidFill>
                          <a:effectLst/>
                        </a:rPr>
                        <a:t>The number of arguments supplied to a script.</a:t>
                      </a:r>
                    </a:p>
                  </a:txBody>
                  <a:tcPr marL="34624" marR="34624" marT="34624" marB="346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771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solidFill>
                            <a:srgbClr val="00B0F0"/>
                          </a:solidFill>
                          <a:effectLst/>
                        </a:rPr>
                        <a:t>$*</a:t>
                      </a:r>
                      <a:endParaRPr lang="en-US" sz="180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34624" marR="34624" marT="34624" marB="346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00B0F0"/>
                          </a:solidFill>
                          <a:effectLst/>
                        </a:rPr>
                        <a:t>All the arguments are double quoted. If a script receives two arguments, $* is equivalent to $1 $2.</a:t>
                      </a:r>
                    </a:p>
                  </a:txBody>
                  <a:tcPr marL="34624" marR="34624" marT="34624" marB="346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771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solidFill>
                            <a:srgbClr val="00B0F0"/>
                          </a:solidFill>
                          <a:effectLst/>
                        </a:rPr>
                        <a:t>$@</a:t>
                      </a:r>
                      <a:endParaRPr lang="en-US" sz="180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34624" marR="34624" marT="34624" marB="346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00B0F0"/>
                          </a:solidFill>
                          <a:effectLst/>
                        </a:rPr>
                        <a:t>All the arguments are individually double quoted. If a script receives two arguments, $@ is equivalent to $1 $2.</a:t>
                      </a:r>
                    </a:p>
                  </a:txBody>
                  <a:tcPr marL="34624" marR="34624" marT="34624" marB="346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367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solidFill>
                            <a:srgbClr val="00B0F0"/>
                          </a:solidFill>
                          <a:effectLst/>
                        </a:rPr>
                        <a:t>$?</a:t>
                      </a:r>
                      <a:endParaRPr lang="en-US" sz="180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34624" marR="34624" marT="34624" marB="346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00B0F0"/>
                          </a:solidFill>
                          <a:effectLst/>
                        </a:rPr>
                        <a:t>The exit status of the last command executed.</a:t>
                      </a:r>
                    </a:p>
                  </a:txBody>
                  <a:tcPr marL="34624" marR="34624" marT="34624" marB="346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771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solidFill>
                            <a:srgbClr val="00B0F0"/>
                          </a:solidFill>
                          <a:effectLst/>
                        </a:rPr>
                        <a:t>$$</a:t>
                      </a:r>
                      <a:endParaRPr lang="en-US" sz="180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34624" marR="34624" marT="34624" marB="346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00B0F0"/>
                          </a:solidFill>
                          <a:effectLst/>
                        </a:rPr>
                        <a:t>The process number of the current shell. For shell scripts, this is the process ID under which they are executing.</a:t>
                      </a:r>
                    </a:p>
                  </a:txBody>
                  <a:tcPr marL="34624" marR="34624" marT="34624" marB="346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367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solidFill>
                            <a:srgbClr val="00B0F0"/>
                          </a:solidFill>
                          <a:effectLst/>
                        </a:rPr>
                        <a:t>$!</a:t>
                      </a:r>
                      <a:endParaRPr lang="en-US" sz="1800">
                        <a:solidFill>
                          <a:srgbClr val="00B0F0"/>
                        </a:solidFill>
                        <a:effectLst/>
                      </a:endParaRPr>
                    </a:p>
                  </a:txBody>
                  <a:tcPr marL="34624" marR="34624" marT="34624" marB="346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00B0F0"/>
                          </a:solidFill>
                          <a:effectLst/>
                        </a:rPr>
                        <a:t>The process number of the last background command.</a:t>
                      </a:r>
                    </a:p>
                  </a:txBody>
                  <a:tcPr marL="34624" marR="34624" marT="34624" marB="346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69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40" y="323274"/>
            <a:ext cx="8534401" cy="580736"/>
          </a:xfrm>
        </p:spPr>
        <p:txBody>
          <a:bodyPr>
            <a:normAutofit fontScale="90000"/>
          </a:bodyPr>
          <a:lstStyle/>
          <a:p>
            <a:r>
              <a:rPr lang="en-US" cap="none" dirty="0" smtClean="0">
                <a:latin typeface="HP Simplified" panose="020B0604020204020204" pitchFamily="34" charset="0"/>
              </a:rPr>
              <a:t>Command-line arguments</a:t>
            </a:r>
            <a:endParaRPr lang="en-US" cap="none" dirty="0">
              <a:latin typeface="HP Simplified" panose="020B0604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49" y="904010"/>
            <a:ext cx="10111942" cy="555913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HP Simplified" panose="020B0604020204020204" pitchFamily="34" charset="0"/>
              </a:rPr>
              <a:t>The </a:t>
            </a:r>
            <a:r>
              <a:rPr lang="en-US" sz="2400" dirty="0">
                <a:latin typeface="HP Simplified" panose="020B0604020204020204" pitchFamily="34" charset="0"/>
              </a:rPr>
              <a:t>command-line arguments $1, $2, $3,...$9 are positional parameters, with $0 pointing to the actual command, program, shell script, or function and $1, $2, $3, ...$9 as </a:t>
            </a:r>
            <a:r>
              <a:rPr lang="en-US" sz="2400" dirty="0" smtClean="0">
                <a:latin typeface="HP Simplified" panose="020B0604020204020204" pitchFamily="34" charset="0"/>
              </a:rPr>
              <a:t>the </a:t>
            </a:r>
            <a:r>
              <a:rPr lang="en-US" sz="2400" dirty="0">
                <a:latin typeface="HP Simplified" panose="020B0604020204020204" pitchFamily="34" charset="0"/>
              </a:rPr>
              <a:t>arguments to the command</a:t>
            </a:r>
            <a:r>
              <a:rPr lang="en-US" sz="2400" dirty="0" smtClean="0">
                <a:latin typeface="HP Simplified" panose="020B0604020204020204" pitchFamily="34" charset="0"/>
              </a:rPr>
              <a:t>.</a:t>
            </a:r>
          </a:p>
          <a:p>
            <a:r>
              <a:rPr lang="en-US" sz="2400" dirty="0" err="1" smtClean="0">
                <a:latin typeface="HP Simplified" panose="020B0604020204020204" pitchFamily="34" charset="0"/>
              </a:rPr>
              <a:t>Eg</a:t>
            </a:r>
            <a:r>
              <a:rPr lang="en-US" sz="2400" dirty="0" smtClean="0">
                <a:latin typeface="HP Simplified" panose="020B0604020204020204" pitchFamily="34" charset="0"/>
              </a:rPr>
              <a:t>:</a:t>
            </a:r>
          </a:p>
          <a:p>
            <a:endParaRPr lang="en-US" sz="2400" dirty="0">
              <a:latin typeface="HP Simplified" panose="020B06040202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42" y="2659207"/>
            <a:ext cx="7366721" cy="352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4212" y="415636"/>
            <a:ext cx="8001000" cy="758538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Operators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4211" y="1174174"/>
            <a:ext cx="10371715" cy="541366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Arithmetic Operators.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Relational Operators.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Boolean Operators.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String Operators.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File Test Operators.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8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1476" y="301336"/>
            <a:ext cx="8001000" cy="519546"/>
          </a:xfrm>
        </p:spPr>
        <p:txBody>
          <a:bodyPr>
            <a:normAutofit/>
          </a:bodyPr>
          <a:lstStyle/>
          <a:p>
            <a:r>
              <a:rPr lang="en-US" sz="2400" cap="none" dirty="0" smtClean="0"/>
              <a:t>Arithmetic Operators</a:t>
            </a:r>
            <a:endParaRPr lang="en-US" sz="24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4212" y="820882"/>
            <a:ext cx="10402888" cy="5902036"/>
          </a:xfrm>
        </p:spPr>
        <p:txBody>
          <a:bodyPr/>
          <a:lstStyle/>
          <a:p>
            <a:r>
              <a:rPr lang="en-US" dirty="0"/>
              <a:t>a holds 10 and variable b holds 20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641932"/>
              </p:ext>
            </p:extLst>
          </p:nvPr>
        </p:nvGraphicFramePr>
        <p:xfrm>
          <a:off x="768927" y="1205348"/>
          <a:ext cx="10006447" cy="5361708"/>
        </p:xfrm>
        <a:graphic>
          <a:graphicData uri="http://schemas.openxmlformats.org/drawingml/2006/table">
            <a:tbl>
              <a:tblPr/>
              <a:tblGrid>
                <a:gridCol w="1441329"/>
                <a:gridCol w="4986655"/>
                <a:gridCol w="3578463"/>
              </a:tblGrid>
              <a:tr h="37277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30427" marR="30427" marT="30427" marB="304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0427" marR="30427" marT="30427" marB="304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tx2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30427" marR="30427" marT="30427" marB="304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1006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FFFF00"/>
                          </a:solidFill>
                          <a:effectLst/>
                        </a:rPr>
                        <a:t>+</a:t>
                      </a:r>
                    </a:p>
                  </a:txBody>
                  <a:tcPr marL="30427" marR="30427" marT="30427" marB="304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Addition - Adds values on either side of the operator</a:t>
                      </a:r>
                    </a:p>
                  </a:txBody>
                  <a:tcPr marL="30427" marR="30427" marT="30427" marB="304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`expr $a + $b` will give 30</a:t>
                      </a:r>
                    </a:p>
                  </a:txBody>
                  <a:tcPr marL="30427" marR="30427" marT="30427" marB="304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06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FFFF00"/>
                          </a:solidFill>
                          <a:effectLst/>
                        </a:rPr>
                        <a:t>-</a:t>
                      </a:r>
                    </a:p>
                  </a:txBody>
                  <a:tcPr marL="30427" marR="30427" marT="30427" marB="304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Subtraction - Subtracts right hand operand from left hand operand</a:t>
                      </a:r>
                    </a:p>
                  </a:txBody>
                  <a:tcPr marL="30427" marR="30427" marT="30427" marB="304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FFFF00"/>
                          </a:solidFill>
                          <a:effectLst/>
                        </a:rPr>
                        <a:t>`expr $a - $b` will give -10</a:t>
                      </a:r>
                    </a:p>
                  </a:txBody>
                  <a:tcPr marL="30427" marR="30427" marT="30427" marB="304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06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FFFF00"/>
                          </a:solidFill>
                          <a:effectLst/>
                        </a:rPr>
                        <a:t>*</a:t>
                      </a:r>
                    </a:p>
                  </a:txBody>
                  <a:tcPr marL="30427" marR="30427" marT="30427" marB="304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FFFF00"/>
                          </a:solidFill>
                          <a:effectLst/>
                        </a:rPr>
                        <a:t>Multiplication - Multiplies values on either side of the operator</a:t>
                      </a:r>
                    </a:p>
                  </a:txBody>
                  <a:tcPr marL="30427" marR="30427" marT="30427" marB="304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FFFF00"/>
                          </a:solidFill>
                          <a:effectLst/>
                        </a:rPr>
                        <a:t>`expr $a \* $b` will give 200</a:t>
                      </a:r>
                    </a:p>
                  </a:txBody>
                  <a:tcPr marL="30427" marR="30427" marT="30427" marB="304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06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FFFF00"/>
                          </a:solidFill>
                          <a:effectLst/>
                        </a:rPr>
                        <a:t>/</a:t>
                      </a:r>
                    </a:p>
                  </a:txBody>
                  <a:tcPr marL="30427" marR="30427" marT="30427" marB="304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FFFF00"/>
                          </a:solidFill>
                          <a:effectLst/>
                        </a:rPr>
                        <a:t>Division - Divides left hand operand by right hand operand</a:t>
                      </a:r>
                    </a:p>
                  </a:txBody>
                  <a:tcPr marL="30427" marR="30427" marT="30427" marB="304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FFFF00"/>
                          </a:solidFill>
                          <a:effectLst/>
                        </a:rPr>
                        <a:t>`expr $b / $a` will give 2</a:t>
                      </a:r>
                    </a:p>
                  </a:txBody>
                  <a:tcPr marL="30427" marR="30427" marT="30427" marB="304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28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FFFF00"/>
                          </a:solidFill>
                          <a:effectLst/>
                        </a:rPr>
                        <a:t>%</a:t>
                      </a:r>
                    </a:p>
                  </a:txBody>
                  <a:tcPr marL="30427" marR="30427" marT="30427" marB="304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FFFF00"/>
                          </a:solidFill>
                          <a:effectLst/>
                        </a:rPr>
                        <a:t>Modulus - Divides left hand operand by right hand operand and returns remainder</a:t>
                      </a:r>
                    </a:p>
                  </a:txBody>
                  <a:tcPr marL="30427" marR="30427" marT="30427" marB="304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`expr $b % $a` will give 0</a:t>
                      </a:r>
                    </a:p>
                  </a:txBody>
                  <a:tcPr marL="30427" marR="30427" marT="30427" marB="304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23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FFFF00"/>
                          </a:solidFill>
                          <a:effectLst/>
                        </a:rPr>
                        <a:t>=</a:t>
                      </a:r>
                    </a:p>
                  </a:txBody>
                  <a:tcPr marL="30427" marR="30427" marT="30427" marB="304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FFFF00"/>
                          </a:solidFill>
                          <a:effectLst/>
                        </a:rPr>
                        <a:t>Assignment - Assign right operand in left operand</a:t>
                      </a:r>
                    </a:p>
                  </a:txBody>
                  <a:tcPr marL="30427" marR="30427" marT="30427" marB="304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a=$b would assign value of b into a</a:t>
                      </a:r>
                    </a:p>
                  </a:txBody>
                  <a:tcPr marL="30427" marR="30427" marT="30427" marB="304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06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FFFF00"/>
                          </a:solidFill>
                          <a:effectLst/>
                        </a:rPr>
                        <a:t>==</a:t>
                      </a:r>
                    </a:p>
                  </a:txBody>
                  <a:tcPr marL="30427" marR="30427" marT="30427" marB="304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FFFF00"/>
                          </a:solidFill>
                          <a:effectLst/>
                        </a:rPr>
                        <a:t>Equality - Compares two numbers, if both are same then returns true.</a:t>
                      </a:r>
                    </a:p>
                  </a:txBody>
                  <a:tcPr marL="30427" marR="30427" marT="30427" marB="304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FFFF00"/>
                          </a:solidFill>
                          <a:effectLst/>
                        </a:rPr>
                        <a:t>[ $a == $b ] would return false.</a:t>
                      </a:r>
                    </a:p>
                  </a:txBody>
                  <a:tcPr marL="30427" marR="30427" marT="30427" marB="304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06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FFFF00"/>
                          </a:solidFill>
                          <a:effectLst/>
                        </a:rPr>
                        <a:t>!=</a:t>
                      </a:r>
                    </a:p>
                  </a:txBody>
                  <a:tcPr marL="30427" marR="30427" marT="30427" marB="304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Not Equality - Compares two numbers, if both are different then returns true.</a:t>
                      </a:r>
                    </a:p>
                  </a:txBody>
                  <a:tcPr marL="30427" marR="30427" marT="30427" marB="304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[ $a != $b ] would return true.</a:t>
                      </a:r>
                    </a:p>
                  </a:txBody>
                  <a:tcPr marL="30427" marR="30427" marT="30427" marB="304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6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77981" y="259773"/>
            <a:ext cx="10463645" cy="6182591"/>
          </a:xfrm>
        </p:spPr>
        <p:txBody>
          <a:bodyPr/>
          <a:lstStyle/>
          <a:p>
            <a:r>
              <a:rPr lang="en-US" dirty="0"/>
              <a:t>Relational </a:t>
            </a:r>
            <a:r>
              <a:rPr lang="en-US" dirty="0" smtClean="0"/>
              <a:t>Operators:</a:t>
            </a:r>
          </a:p>
          <a:p>
            <a:r>
              <a:rPr lang="en-US" dirty="0"/>
              <a:t>Assume variable a holds 10 and variable b holds 20 then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008654"/>
              </p:ext>
            </p:extLst>
          </p:nvPr>
        </p:nvGraphicFramePr>
        <p:xfrm>
          <a:off x="1309911" y="1141109"/>
          <a:ext cx="8021124" cy="4719363"/>
        </p:xfrm>
        <a:graphic>
          <a:graphicData uri="http://schemas.openxmlformats.org/drawingml/2006/table">
            <a:tbl>
              <a:tblPr/>
              <a:tblGrid>
                <a:gridCol w="1155359"/>
                <a:gridCol w="3997285"/>
                <a:gridCol w="2868480"/>
              </a:tblGrid>
              <a:tr h="297898"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25172" marR="25172" marT="25172" marB="251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20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25172" marR="25172" marT="25172" marB="251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20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25172" marR="25172" marT="25172" marB="251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48287"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200" kern="120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-eq</a:t>
                      </a:r>
                    </a:p>
                  </a:txBody>
                  <a:tcPr marL="25172" marR="25172" marT="25172" marB="251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200" kern="120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the value of two operands are equal or not, if yes then condition becomes true.</a:t>
                      </a:r>
                    </a:p>
                  </a:txBody>
                  <a:tcPr marL="25172" marR="25172" marT="25172" marB="251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200" kern="120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$a -eq $b ] is not true.</a:t>
                      </a:r>
                    </a:p>
                  </a:txBody>
                  <a:tcPr marL="25172" marR="25172" marT="25172" marB="251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838"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200" kern="120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-ne</a:t>
                      </a:r>
                    </a:p>
                  </a:txBody>
                  <a:tcPr marL="25172" marR="25172" marT="25172" marB="251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200" kern="120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the value of two operands are equal or not, if values are not equal then condition becomes true.</a:t>
                      </a:r>
                    </a:p>
                  </a:txBody>
                  <a:tcPr marL="25172" marR="25172" marT="25172" marB="251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200" kern="120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$a -ne $b ] is true.</a:t>
                      </a:r>
                    </a:p>
                  </a:txBody>
                  <a:tcPr marL="25172" marR="25172" marT="25172" marB="251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085"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20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20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endParaRPr lang="en-US" sz="1200" kern="1200" dirty="0">
                        <a:solidFill>
                          <a:srgbClr val="FFFF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172" marR="25172" marT="25172" marB="251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200" kern="120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the value of left operand is greater than the value of right operand, if yes then condition becomes true.</a:t>
                      </a:r>
                    </a:p>
                  </a:txBody>
                  <a:tcPr marL="25172" marR="25172" marT="25172" marB="251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200" kern="120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$a -gt $b ] is not true.</a:t>
                      </a:r>
                    </a:p>
                  </a:txBody>
                  <a:tcPr marL="25172" marR="25172" marT="25172" marB="251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085"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200" kern="120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-lt</a:t>
                      </a:r>
                    </a:p>
                  </a:txBody>
                  <a:tcPr marL="25172" marR="25172" marT="25172" marB="251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200" kern="120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the value of left operand is less than the value of right operand, if yes then condition becomes true.</a:t>
                      </a:r>
                    </a:p>
                  </a:txBody>
                  <a:tcPr marL="25172" marR="25172" marT="25172" marB="251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200" kern="120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$a -lt $b ] is true.</a:t>
                      </a:r>
                    </a:p>
                  </a:txBody>
                  <a:tcPr marL="25172" marR="25172" marT="25172" marB="251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085"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200" kern="120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-ge</a:t>
                      </a:r>
                    </a:p>
                  </a:txBody>
                  <a:tcPr marL="25172" marR="25172" marT="25172" marB="251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200" kern="120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the value of left operand is greater than or equal to the value of right operand, if yes then condition becomes true.</a:t>
                      </a:r>
                    </a:p>
                  </a:txBody>
                  <a:tcPr marL="25172" marR="25172" marT="25172" marB="251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200" kern="120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$a -ge $b ] is not true.</a:t>
                      </a:r>
                    </a:p>
                  </a:txBody>
                  <a:tcPr marL="25172" marR="25172" marT="25172" marB="251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085"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200" kern="120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-le</a:t>
                      </a:r>
                    </a:p>
                  </a:txBody>
                  <a:tcPr marL="25172" marR="25172" marT="25172" marB="251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200" kern="120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the value of left operand is less than or equal to the value of right operand, if yes then condition becomes true.</a:t>
                      </a:r>
                    </a:p>
                  </a:txBody>
                  <a:tcPr marL="25172" marR="25172" marT="25172" marB="251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120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$a -le $b ] </a:t>
                      </a:r>
                      <a:r>
                        <a:rPr lang="en-US" sz="1200" kern="1200" dirty="0" err="1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US" sz="1200" kern="1200" dirty="0">
                        <a:solidFill>
                          <a:srgbClr val="FFFF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172" marR="25172" marT="25172" marB="251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37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4212" y="633845"/>
            <a:ext cx="9280670" cy="6442364"/>
          </a:xfrm>
        </p:spPr>
        <p:txBody>
          <a:bodyPr/>
          <a:lstStyle/>
          <a:p>
            <a:r>
              <a:rPr lang="en-US" dirty="0" smtClean="0"/>
              <a:t>Boolean Operators</a:t>
            </a:r>
          </a:p>
          <a:p>
            <a:r>
              <a:rPr lang="en-US" dirty="0" smtClean="0"/>
              <a:t>Assume </a:t>
            </a:r>
            <a:r>
              <a:rPr lang="en-US" dirty="0"/>
              <a:t>variable a holds 10 and variable b holds </a:t>
            </a:r>
            <a:r>
              <a:rPr lang="en-US" dirty="0" smtClean="0"/>
              <a:t>20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895649"/>
              </p:ext>
            </p:extLst>
          </p:nvPr>
        </p:nvGraphicFramePr>
        <p:xfrm>
          <a:off x="1399685" y="1561203"/>
          <a:ext cx="8066433" cy="4587647"/>
        </p:xfrm>
        <a:graphic>
          <a:graphicData uri="http://schemas.openxmlformats.org/drawingml/2006/table">
            <a:tbl>
              <a:tblPr/>
              <a:tblGrid>
                <a:gridCol w="1161887"/>
                <a:gridCol w="4019861"/>
                <a:gridCol w="2884685"/>
              </a:tblGrid>
              <a:tr h="6797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58302" marR="58302" marT="58302" marB="583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tx2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8302" marR="58302" marT="58302" marB="583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tx2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58302" marR="58302" marT="58302" marB="583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213647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</a:rPr>
                        <a:t>!</a:t>
                      </a:r>
                    </a:p>
                  </a:txBody>
                  <a:tcPr marL="58302" marR="58302" marT="58302" marB="583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FFFF00"/>
                          </a:solidFill>
                          <a:effectLst/>
                        </a:rPr>
                        <a:t>This is logical negation. This inverts a true condition into false and vice versa.</a:t>
                      </a:r>
                    </a:p>
                  </a:txBody>
                  <a:tcPr marL="58302" marR="58302" marT="58302" marB="583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FFFF00"/>
                          </a:solidFill>
                          <a:effectLst/>
                        </a:rPr>
                        <a:t>[ ! false ] is true.</a:t>
                      </a:r>
                    </a:p>
                  </a:txBody>
                  <a:tcPr marL="58302" marR="58302" marT="58302" marB="583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3647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</a:rPr>
                        <a:t>-o</a:t>
                      </a:r>
                    </a:p>
                  </a:txBody>
                  <a:tcPr marL="58302" marR="58302" marT="58302" marB="583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FFFF00"/>
                          </a:solidFill>
                          <a:effectLst/>
                        </a:rPr>
                        <a:t>This is logical OR. If one of the operands is true then condition would be true.</a:t>
                      </a:r>
                    </a:p>
                  </a:txBody>
                  <a:tcPr marL="58302" marR="58302" marT="58302" marB="583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</a:rPr>
                        <a:t>[ $a -</a:t>
                      </a:r>
                      <a:r>
                        <a:rPr lang="en-US" sz="1400" dirty="0" err="1">
                          <a:solidFill>
                            <a:srgbClr val="FFFF00"/>
                          </a:solidFill>
                          <a:effectLst/>
                        </a:rPr>
                        <a:t>lt</a:t>
                      </a:r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</a:rPr>
                        <a:t> 20 -o $b -</a:t>
                      </a:r>
                      <a:r>
                        <a:rPr lang="en-US" sz="1400" dirty="0" err="1">
                          <a:solidFill>
                            <a:srgbClr val="FFFF00"/>
                          </a:solidFill>
                          <a:effectLst/>
                        </a:rPr>
                        <a:t>gt</a:t>
                      </a:r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</a:rPr>
                        <a:t> 100 ] is true.</a:t>
                      </a:r>
                    </a:p>
                  </a:txBody>
                  <a:tcPr marL="58302" marR="58302" marT="58302" marB="583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058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FFFF00"/>
                          </a:solidFill>
                          <a:effectLst/>
                        </a:rPr>
                        <a:t>-a</a:t>
                      </a:r>
                    </a:p>
                  </a:txBody>
                  <a:tcPr marL="58302" marR="58302" marT="58302" marB="583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FFFF00"/>
                          </a:solidFill>
                          <a:effectLst/>
                        </a:rPr>
                        <a:t>This is logical AND. If both the operands are true then condition would be true otherwise it would be false.</a:t>
                      </a:r>
                    </a:p>
                  </a:txBody>
                  <a:tcPr marL="58302" marR="58302" marT="58302" marB="583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</a:rPr>
                        <a:t>[ $a -</a:t>
                      </a:r>
                      <a:r>
                        <a:rPr lang="en-US" sz="1400" dirty="0" err="1">
                          <a:solidFill>
                            <a:srgbClr val="FFFF00"/>
                          </a:solidFill>
                          <a:effectLst/>
                        </a:rPr>
                        <a:t>lt</a:t>
                      </a:r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</a:rPr>
                        <a:t> 20 -a $b -</a:t>
                      </a:r>
                      <a:r>
                        <a:rPr lang="en-US" sz="1400" dirty="0" err="1">
                          <a:solidFill>
                            <a:srgbClr val="FFFF00"/>
                          </a:solidFill>
                          <a:effectLst/>
                        </a:rPr>
                        <a:t>gt</a:t>
                      </a:r>
                      <a:r>
                        <a:rPr lang="en-US" sz="1400" dirty="0">
                          <a:solidFill>
                            <a:srgbClr val="FFFF00"/>
                          </a:solidFill>
                          <a:effectLst/>
                        </a:rPr>
                        <a:t> 100 ] is false.</a:t>
                      </a:r>
                    </a:p>
                  </a:txBody>
                  <a:tcPr marL="58302" marR="58302" marT="58302" marB="583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2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613A51F39B8847BC41DA23EF4F4508" ma:contentTypeVersion="6" ma:contentTypeDescription="Create a new document." ma:contentTypeScope="" ma:versionID="253daa5c73aa0d7e137177075be953a8">
  <xsd:schema xmlns:xsd="http://www.w3.org/2001/XMLSchema" xmlns:xs="http://www.w3.org/2001/XMLSchema" xmlns:p="http://schemas.microsoft.com/office/2006/metadata/properties" xmlns:ns1="http://schemas.microsoft.com/sharepoint/v3" xmlns:ns2="3bbccf23-42da-4e15-a547-c1d2ee07ccbd" targetNamespace="http://schemas.microsoft.com/office/2006/metadata/properties" ma:root="true" ma:fieldsID="5c57e536f44985b869874488572d65e8" ns1:_="" ns2:_="">
    <xsd:import namespace="http://schemas.microsoft.com/sharepoint/v3"/>
    <xsd:import namespace="3bbccf23-42da-4e15-a547-c1d2ee07ccb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 ma:readOnly="fals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bccf23-42da-4e15-a547-c1d2ee07ccb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F19346C-8105-4A56-B997-1BCAA1887B1E}"/>
</file>

<file path=customXml/itemProps2.xml><?xml version="1.0" encoding="utf-8"?>
<ds:datastoreItem xmlns:ds="http://schemas.openxmlformats.org/officeDocument/2006/customXml" ds:itemID="{06964F23-75BE-4778-A229-7365F5FFA513}"/>
</file>

<file path=customXml/itemProps3.xml><?xml version="1.0" encoding="utf-8"?>
<ds:datastoreItem xmlns:ds="http://schemas.openxmlformats.org/officeDocument/2006/customXml" ds:itemID="{038AF1B1-DF8D-470F-80B6-DECD22DF7917}"/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1979</TotalTime>
  <Words>1612</Words>
  <Application>Microsoft Office PowerPoint</Application>
  <PresentationFormat>Widescreen</PresentationFormat>
  <Paragraphs>253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Century Gothic</vt:lpstr>
      <vt:lpstr>Courier New</vt:lpstr>
      <vt:lpstr>HP Simplified</vt:lpstr>
      <vt:lpstr>Times New Roman</vt:lpstr>
      <vt:lpstr>Verdana</vt:lpstr>
      <vt:lpstr>Wingdings</vt:lpstr>
      <vt:lpstr>Wingdings 3</vt:lpstr>
      <vt:lpstr>Slice</vt:lpstr>
      <vt:lpstr>UNIX Shell Scripting Training</vt:lpstr>
      <vt:lpstr>Introduction to shell scripting</vt:lpstr>
      <vt:lpstr>Using variables</vt:lpstr>
      <vt:lpstr>PowerPoint Presentation</vt:lpstr>
      <vt:lpstr>Command-line arguments</vt:lpstr>
      <vt:lpstr>Operators</vt:lpstr>
      <vt:lpstr>Arithmetic Operators</vt:lpstr>
      <vt:lpstr>PowerPoint Presentation</vt:lpstr>
      <vt:lpstr>PowerPoint Presentation</vt:lpstr>
      <vt:lpstr>PowerPoint Presentation</vt:lpstr>
      <vt:lpstr>File tests operators</vt:lpstr>
      <vt:lpstr>The if CONDITIONAL</vt:lpstr>
      <vt:lpstr>Case statement</vt:lpstr>
      <vt:lpstr>While Looping</vt:lpstr>
      <vt:lpstr>For loop</vt:lpstr>
      <vt:lpstr>Debug options</vt:lpstr>
      <vt:lpstr>Debug cont..</vt:lpstr>
      <vt:lpstr>Debug conn..</vt:lpstr>
      <vt:lpstr>Cron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Kasireddy, Dasaradha Ramireddy</dc:creator>
  <cp:lastModifiedBy>Kasireddy, Dasaradha Ramireddy</cp:lastModifiedBy>
  <cp:revision>29</cp:revision>
  <dcterms:created xsi:type="dcterms:W3CDTF">2016-11-25T08:01:23Z</dcterms:created>
  <dcterms:modified xsi:type="dcterms:W3CDTF">2016-11-27T11:36:35Z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0x01010062613A51F39B8847BC41DA23EF4F4508</vt:lpwstr>
  </property>
</Properties>
</file>