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83" r:id="rId3"/>
    <p:sldId id="282" r:id="rId4"/>
    <p:sldId id="284" r:id="rId5"/>
    <p:sldId id="285" r:id="rId6"/>
    <p:sldId id="257" r:id="rId7"/>
    <p:sldId id="287" r:id="rId8"/>
    <p:sldId id="288" r:id="rId9"/>
    <p:sldId id="289" r:id="rId10"/>
    <p:sldId id="296" r:id="rId11"/>
    <p:sldId id="297" r:id="rId12"/>
    <p:sldId id="298" r:id="rId13"/>
    <p:sldId id="299" r:id="rId14"/>
    <p:sldId id="300" r:id="rId15"/>
    <p:sldId id="301" r:id="rId16"/>
    <p:sldId id="306" r:id="rId17"/>
    <p:sldId id="302" r:id="rId18"/>
    <p:sldId id="303" r:id="rId19"/>
    <p:sldId id="304" r:id="rId20"/>
    <p:sldId id="305" r:id="rId21"/>
    <p:sldId id="307" r:id="rId22"/>
    <p:sldId id="308" r:id="rId23"/>
    <p:sldId id="258" r:id="rId24"/>
    <p:sldId id="259" r:id="rId25"/>
    <p:sldId id="260" r:id="rId26"/>
    <p:sldId id="261" r:id="rId27"/>
    <p:sldId id="286" r:id="rId28"/>
    <p:sldId id="262" r:id="rId29"/>
    <p:sldId id="291" r:id="rId30"/>
    <p:sldId id="309" r:id="rId31"/>
    <p:sldId id="310" r:id="rId32"/>
    <p:sldId id="292" r:id="rId33"/>
    <p:sldId id="315" r:id="rId34"/>
    <p:sldId id="314" r:id="rId35"/>
    <p:sldId id="294" r:id="rId36"/>
    <p:sldId id="295" r:id="rId37"/>
    <p:sldId id="316" r:id="rId38"/>
    <p:sldId id="312" r:id="rId39"/>
    <p:sldId id="313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>
      <p:cViewPr varScale="1">
        <p:scale>
          <a:sx n="70" d="100"/>
          <a:sy n="70" d="100"/>
        </p:scale>
        <p:origin x="108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02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3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96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687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104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574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198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44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1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88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53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0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71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0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63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48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0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057400"/>
            <a:ext cx="8458200" cy="2518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99210">
              <a:lnSpc>
                <a:spcPct val="124100"/>
              </a:lnSpc>
            </a:pPr>
            <a:r>
              <a:rPr lang="en-IN" sz="4400" dirty="0" smtClean="0">
                <a:solidFill>
                  <a:srgbClr val="7F0000"/>
                </a:solidFill>
                <a:latin typeface="Times New Roman"/>
                <a:cs typeface="Times New Roman"/>
              </a:rPr>
              <a:t>U</a:t>
            </a:r>
            <a:r>
              <a:rPr sz="4400" dirty="0" smtClean="0">
                <a:solidFill>
                  <a:srgbClr val="7F0000"/>
                </a:solidFill>
                <a:latin typeface="Times New Roman"/>
                <a:cs typeface="Times New Roman"/>
              </a:rPr>
              <a:t>n</a:t>
            </a:r>
            <a:r>
              <a:rPr lang="en-IN" sz="4400" dirty="0" err="1" smtClean="0">
                <a:solidFill>
                  <a:srgbClr val="7F0000"/>
                </a:solidFill>
                <a:latin typeface="Times New Roman"/>
                <a:cs typeface="Times New Roman"/>
              </a:rPr>
              <a:t>i</a:t>
            </a:r>
            <a:r>
              <a:rPr sz="4400" smtClean="0">
                <a:solidFill>
                  <a:srgbClr val="7F0000"/>
                </a:solidFill>
                <a:latin typeface="Times New Roman"/>
                <a:cs typeface="Times New Roman"/>
              </a:rPr>
              <a:t>x</a:t>
            </a:r>
            <a:r>
              <a:rPr lang="en-US" sz="4400" dirty="0" smtClean="0">
                <a:solidFill>
                  <a:srgbClr val="7F0000"/>
                </a:solidFill>
                <a:latin typeface="Times New Roman"/>
                <a:cs typeface="Times New Roman"/>
              </a:rPr>
              <a:t> Operating Systems </a:t>
            </a:r>
          </a:p>
          <a:p>
            <a:pPr marL="12700" marR="5080" indent="1299210">
              <a:lnSpc>
                <a:spcPct val="124100"/>
              </a:lnSpc>
            </a:pPr>
            <a:r>
              <a:rPr lang="en-US" sz="4400" dirty="0" smtClean="0">
                <a:solidFill>
                  <a:srgbClr val="7F0000"/>
                </a:solidFill>
                <a:latin typeface="Times New Roman"/>
                <a:cs typeface="Times New Roman"/>
              </a:rPr>
              <a:t>			and </a:t>
            </a:r>
          </a:p>
          <a:p>
            <a:pPr marL="12700" marR="5080" indent="1299210">
              <a:lnSpc>
                <a:spcPct val="124100"/>
              </a:lnSpc>
            </a:pPr>
            <a:r>
              <a:rPr lang="en-US" sz="4400" dirty="0" smtClean="0">
                <a:solidFill>
                  <a:srgbClr val="7F0000"/>
                </a:solidFill>
                <a:latin typeface="Times New Roman"/>
                <a:cs typeface="Times New Roman"/>
              </a:rPr>
              <a:t>            Commands </a:t>
            </a:r>
            <a:r>
              <a:rPr sz="4400" smtClean="0">
                <a:solidFill>
                  <a:srgbClr val="7F0000"/>
                </a:solidFill>
                <a:latin typeface="Times New Roman"/>
                <a:cs typeface="Times New Roman"/>
              </a:rPr>
              <a:t>  </a:t>
            </a:r>
            <a:endParaRPr sz="4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8600"/>
            <a:ext cx="6347713" cy="762000"/>
          </a:xfrm>
        </p:spPr>
        <p:txBody>
          <a:bodyPr/>
          <a:lstStyle/>
          <a:p>
            <a:r>
              <a:rPr lang="en-IN" dirty="0" smtClean="0"/>
              <a:t>File Attribute…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71600"/>
            <a:ext cx="6347714" cy="4669763"/>
          </a:xfrm>
        </p:spPr>
        <p:txBody>
          <a:bodyPr>
            <a:normAutofit fontScale="92500"/>
          </a:bodyPr>
          <a:lstStyle/>
          <a:p>
            <a:pPr>
              <a:buAutoNum type="arabicPeriod"/>
            </a:pPr>
            <a:r>
              <a:rPr lang="en-IN" sz="2800" dirty="0" smtClean="0"/>
              <a:t>File type/File Permissions</a:t>
            </a:r>
          </a:p>
          <a:p>
            <a:pPr>
              <a:buAutoNum type="arabicPeriod"/>
            </a:pPr>
            <a:r>
              <a:rPr lang="en-IN" sz="2800" dirty="0" smtClean="0"/>
              <a:t>Link</a:t>
            </a:r>
          </a:p>
          <a:p>
            <a:pPr>
              <a:buAutoNum type="arabicPeriod"/>
            </a:pPr>
            <a:r>
              <a:rPr lang="en-IN" sz="2800" dirty="0" smtClean="0"/>
              <a:t>Owner</a:t>
            </a:r>
          </a:p>
          <a:p>
            <a:pPr>
              <a:buAutoNum type="arabicPeriod"/>
            </a:pPr>
            <a:r>
              <a:rPr lang="en-IN" sz="2800" dirty="0" smtClean="0"/>
              <a:t>Group</a:t>
            </a:r>
          </a:p>
          <a:p>
            <a:pPr>
              <a:buAutoNum type="arabicPeriod"/>
            </a:pPr>
            <a:r>
              <a:rPr lang="en-IN" sz="2800" dirty="0" smtClean="0"/>
              <a:t>Size</a:t>
            </a:r>
          </a:p>
          <a:p>
            <a:pPr>
              <a:buAutoNum type="arabicPeriod"/>
            </a:pPr>
            <a:r>
              <a:rPr lang="en-IN" sz="2800" dirty="0" smtClean="0"/>
              <a:t>Last Modified Time</a:t>
            </a:r>
          </a:p>
          <a:p>
            <a:pPr>
              <a:buAutoNum type="arabicPeriod"/>
            </a:pPr>
            <a:r>
              <a:rPr lang="en-IN" sz="2800" dirty="0" smtClean="0"/>
              <a:t>File Name</a:t>
            </a:r>
          </a:p>
          <a:p>
            <a:pPr marL="0" indent="0">
              <a:buNone/>
            </a:pPr>
            <a:r>
              <a:rPr lang="en-IN" sz="2800" dirty="0" smtClean="0"/>
              <a:t>NOTE: ‘ls –l’ command lists the files in the directory along with their attributes.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64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347713" cy="838200"/>
          </a:xfrm>
        </p:spPr>
        <p:txBody>
          <a:bodyPr/>
          <a:lstStyle/>
          <a:p>
            <a:r>
              <a:rPr lang="en-IN" dirty="0" smtClean="0"/>
              <a:t>1. File type/ File permissions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6347714" cy="3880773"/>
          </a:xfrm>
        </p:spPr>
        <p:txBody>
          <a:bodyPr/>
          <a:lstStyle/>
          <a:p>
            <a:r>
              <a:rPr lang="en-IN" dirty="0" smtClean="0"/>
              <a:t>The first field of ls –l command gives the details of file type and file permission</a:t>
            </a:r>
          </a:p>
          <a:p>
            <a:r>
              <a:rPr lang="en-IN" dirty="0" smtClean="0"/>
              <a:t>This field as 10 characters.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_|_ _ _|_ _ _|_ _ _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2819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19200" y="41148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39624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FILE TYPE</a:t>
            </a:r>
            <a:endParaRPr lang="en-IN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1943100" y="2426971"/>
            <a:ext cx="647700" cy="1714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>
            <a:stCxn id="11" idx="1"/>
          </p:cNvCxnSpPr>
          <p:nvPr/>
        </p:nvCxnSpPr>
        <p:spPr>
          <a:xfrm>
            <a:off x="2266950" y="3608071"/>
            <a:ext cx="19050" cy="201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86000" y="38100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1400" y="36253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FILE PERMISSIONS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9599" y="4572000"/>
            <a:ext cx="6096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FILE TYPE</a:t>
            </a:r>
          </a:p>
          <a:p>
            <a:r>
              <a:rPr lang="en-IN" dirty="0"/>
              <a:t>	</a:t>
            </a:r>
            <a:r>
              <a:rPr lang="en-IN" dirty="0" smtClean="0"/>
              <a:t>the first character of the first field defines the type of the file.</a:t>
            </a:r>
          </a:p>
          <a:p>
            <a:endParaRPr lang="en-IN" dirty="0" smtClean="0"/>
          </a:p>
          <a:p>
            <a:r>
              <a:rPr lang="en-IN" dirty="0" smtClean="0"/>
              <a:t>‘d’ – specifies that the file is a ‘directory file’ or a ‘special file’ </a:t>
            </a:r>
          </a:p>
          <a:p>
            <a:r>
              <a:rPr lang="en-IN" dirty="0" smtClean="0"/>
              <a:t>‘-’ – </a:t>
            </a:r>
            <a:r>
              <a:rPr lang="en-IN" dirty="0" err="1" smtClean="0"/>
              <a:t>spefies</a:t>
            </a:r>
            <a:r>
              <a:rPr lang="en-IN" dirty="0" smtClean="0"/>
              <a:t> that a file is not a directory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9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838200"/>
            <a:ext cx="6347714" cy="5203163"/>
          </a:xfrm>
        </p:spPr>
        <p:txBody>
          <a:bodyPr/>
          <a:lstStyle/>
          <a:p>
            <a:r>
              <a:rPr lang="en-IN" dirty="0" smtClean="0"/>
              <a:t>File Permissions: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unix</a:t>
            </a:r>
            <a:r>
              <a:rPr lang="en-IN" dirty="0" smtClean="0"/>
              <a:t> has three categories of file permission.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	_  _  _ | _  _  _ | _  _  _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r w x  r w x  r w x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1790700" y="2324100"/>
            <a:ext cx="381000" cy="762000"/>
          </a:xfrm>
          <a:prstGeom prst="leftBrace">
            <a:avLst>
              <a:gd name="adj1" fmla="val 2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 Brace 4"/>
          <p:cNvSpPr/>
          <p:nvPr/>
        </p:nvSpPr>
        <p:spPr>
          <a:xfrm rot="16200000">
            <a:off x="2622804" y="2324099"/>
            <a:ext cx="381000" cy="762000"/>
          </a:xfrm>
          <a:prstGeom prst="leftBrace">
            <a:avLst>
              <a:gd name="adj1" fmla="val 2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Brace 5"/>
          <p:cNvSpPr/>
          <p:nvPr/>
        </p:nvSpPr>
        <p:spPr>
          <a:xfrm rot="16200000">
            <a:off x="3467101" y="2324100"/>
            <a:ext cx="381000" cy="762000"/>
          </a:xfrm>
          <a:prstGeom prst="leftBrace">
            <a:avLst>
              <a:gd name="adj1" fmla="val 2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>
            <a:stCxn id="4" idx="1"/>
          </p:cNvCxnSpPr>
          <p:nvPr/>
        </p:nvCxnSpPr>
        <p:spPr>
          <a:xfrm>
            <a:off x="1981200" y="28956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1"/>
          </p:cNvCxnSpPr>
          <p:nvPr/>
        </p:nvCxnSpPr>
        <p:spPr>
          <a:xfrm>
            <a:off x="2813304" y="2895599"/>
            <a:ext cx="0" cy="1143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1"/>
          </p:cNvCxnSpPr>
          <p:nvPr/>
        </p:nvCxnSpPr>
        <p:spPr>
          <a:xfrm flipH="1">
            <a:off x="3657600" y="2895600"/>
            <a:ext cx="1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57600" y="32766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13304" y="4038600"/>
            <a:ext cx="145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1200" y="4648200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21656" y="309776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 (U)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4601208" y="38539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GROUP (G)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621656" y="44635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OTHER (O)</a:t>
            </a:r>
            <a:endParaRPr lang="en-IN" dirty="0"/>
          </a:p>
        </p:txBody>
      </p:sp>
      <p:sp>
        <p:nvSpPr>
          <p:cNvPr id="27" name="Left Brace 26"/>
          <p:cNvSpPr/>
          <p:nvPr/>
        </p:nvSpPr>
        <p:spPr>
          <a:xfrm rot="16200000">
            <a:off x="1676400" y="5584163"/>
            <a:ext cx="381000" cy="533400"/>
          </a:xfrm>
          <a:prstGeom prst="leftBrace">
            <a:avLst>
              <a:gd name="adj1" fmla="val 2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2299716" y="5584162"/>
            <a:ext cx="381000" cy="533400"/>
          </a:xfrm>
          <a:prstGeom prst="leftBrace">
            <a:avLst>
              <a:gd name="adj1" fmla="val 2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Left Brace 28"/>
          <p:cNvSpPr/>
          <p:nvPr/>
        </p:nvSpPr>
        <p:spPr>
          <a:xfrm rot="16200000">
            <a:off x="2971801" y="5584163"/>
            <a:ext cx="381000" cy="533400"/>
          </a:xfrm>
          <a:prstGeom prst="leftBrace">
            <a:avLst>
              <a:gd name="adj1" fmla="val 2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1676400" y="613540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2337815" y="613540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99230" y="613540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7201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347713" cy="685800"/>
          </a:xfrm>
        </p:spPr>
        <p:txBody>
          <a:bodyPr/>
          <a:lstStyle/>
          <a:p>
            <a:r>
              <a:rPr lang="en-IN" dirty="0" smtClean="0"/>
              <a:t>To change file Permission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/>
          <a:lstStyle/>
          <a:p>
            <a:r>
              <a:rPr lang="en-IN" dirty="0" smtClean="0"/>
              <a:t>‘</a:t>
            </a:r>
            <a:r>
              <a:rPr lang="en-IN" dirty="0" err="1" smtClean="0"/>
              <a:t>chmod</a:t>
            </a:r>
            <a:r>
              <a:rPr lang="en-IN" dirty="0" smtClean="0"/>
              <a:t>’ command is used to change the permissions of the file.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USAGE: </a:t>
            </a:r>
            <a:r>
              <a:rPr lang="fr-FR" dirty="0" smtClean="0"/>
              <a:t>chmod </a:t>
            </a:r>
            <a:r>
              <a:rPr lang="fr-FR" dirty="0"/>
              <a:t>[options] mode[,mode] file1 [file2 </a:t>
            </a:r>
            <a:r>
              <a:rPr lang="fr-FR" dirty="0" smtClean="0"/>
              <a:t>...]</a:t>
            </a:r>
          </a:p>
          <a:p>
            <a:r>
              <a:rPr lang="fr-FR" dirty="0" smtClean="0"/>
              <a:t>Unix </a:t>
            </a:r>
            <a:r>
              <a:rPr lang="fr-FR" dirty="0" err="1" smtClean="0"/>
              <a:t>allows</a:t>
            </a:r>
            <a:r>
              <a:rPr lang="fr-FR" dirty="0" smtClean="0"/>
              <a:t> the user to </a:t>
            </a:r>
            <a:r>
              <a:rPr lang="fr-FR" dirty="0" err="1" smtClean="0"/>
              <a:t>specify</a:t>
            </a:r>
            <a:r>
              <a:rPr lang="fr-FR" dirty="0" smtClean="0"/>
              <a:t> modes in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1. </a:t>
            </a:r>
            <a:r>
              <a:rPr lang="fr-FR" dirty="0" err="1" smtClean="0"/>
              <a:t>Absolute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2. Relative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Absolute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use a </a:t>
            </a:r>
            <a:r>
              <a:rPr lang="fr-FR" dirty="0" err="1" smtClean="0"/>
              <a:t>series</a:t>
            </a:r>
            <a:r>
              <a:rPr lang="fr-FR" dirty="0" smtClean="0"/>
              <a:t> of 3 octal </a:t>
            </a:r>
            <a:r>
              <a:rPr lang="fr-FR" dirty="0" err="1" smtClean="0"/>
              <a:t>numbers</a:t>
            </a:r>
            <a:r>
              <a:rPr lang="fr-FR" dirty="0" smtClean="0"/>
              <a:t> to </a:t>
            </a:r>
            <a:r>
              <a:rPr lang="fr-FR" dirty="0" err="1" smtClean="0"/>
              <a:t>specify</a:t>
            </a:r>
            <a:r>
              <a:rPr lang="fr-FR" dirty="0" smtClean="0"/>
              <a:t> the permission of a file. </a:t>
            </a:r>
          </a:p>
          <a:p>
            <a:pPr marL="0" indent="0">
              <a:buNone/>
            </a:pPr>
            <a:r>
              <a:rPr lang="fr-FR" dirty="0" smtClean="0"/>
              <a:t>Ex: chmod 501 demo.txt, chmod 777 demo.txt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7010400" cy="6934200"/>
          </a:xfrm>
        </p:spPr>
        <p:txBody>
          <a:bodyPr>
            <a:noAutofit/>
          </a:bodyPr>
          <a:lstStyle/>
          <a:p>
            <a:r>
              <a:rPr lang="en-IN" sz="2400" dirty="0"/>
              <a:t>| </a:t>
            </a:r>
            <a:r>
              <a:rPr lang="en-IN" sz="2400" dirty="0" err="1"/>
              <a:t>rwx</a:t>
            </a:r>
            <a:r>
              <a:rPr lang="en-IN" sz="2400" dirty="0"/>
              <a:t> </a:t>
            </a:r>
            <a:r>
              <a:rPr lang="en-IN" sz="2400" dirty="0" smtClean="0"/>
              <a:t>| 111 | </a:t>
            </a:r>
            <a:r>
              <a:rPr lang="en-IN" sz="2400" dirty="0"/>
              <a:t>7 | Read, write and execute  |</a:t>
            </a:r>
          </a:p>
          <a:p>
            <a:r>
              <a:rPr lang="en-IN" sz="2400" dirty="0"/>
              <a:t>| </a:t>
            </a:r>
            <a:r>
              <a:rPr lang="en-IN" sz="2400" dirty="0" err="1" smtClean="0"/>
              <a:t>rw</a:t>
            </a:r>
            <a:r>
              <a:rPr lang="en-IN" sz="2400" dirty="0" smtClean="0"/>
              <a:t>-  | 110 | </a:t>
            </a:r>
            <a:r>
              <a:rPr lang="en-IN" sz="2400" dirty="0"/>
              <a:t>6 | Read, write              </a:t>
            </a:r>
            <a:r>
              <a:rPr lang="en-IN" sz="2400" dirty="0" smtClean="0"/>
              <a:t>       |</a:t>
            </a:r>
            <a:endParaRPr lang="en-IN" sz="2400" dirty="0"/>
          </a:p>
          <a:p>
            <a:r>
              <a:rPr lang="en-IN" sz="2400" dirty="0"/>
              <a:t>| r-x </a:t>
            </a:r>
            <a:r>
              <a:rPr lang="en-IN" sz="2400" dirty="0" smtClean="0"/>
              <a:t>  | 101 | </a:t>
            </a:r>
            <a:r>
              <a:rPr lang="en-IN" sz="2400" dirty="0"/>
              <a:t>5 | Read, and execute     </a:t>
            </a:r>
            <a:r>
              <a:rPr lang="en-IN" sz="2400" dirty="0" smtClean="0"/>
              <a:t>     </a:t>
            </a:r>
            <a:r>
              <a:rPr lang="en-IN" sz="2400" dirty="0"/>
              <a:t>|</a:t>
            </a:r>
          </a:p>
          <a:p>
            <a:r>
              <a:rPr lang="en-IN" sz="2400" dirty="0"/>
              <a:t>| r-- </a:t>
            </a:r>
            <a:r>
              <a:rPr lang="en-IN" sz="2400" dirty="0" smtClean="0"/>
              <a:t>  | 100 | </a:t>
            </a:r>
            <a:r>
              <a:rPr lang="en-IN" sz="2400" dirty="0"/>
              <a:t>4 | Read,                   </a:t>
            </a:r>
            <a:r>
              <a:rPr lang="en-IN" sz="2400" dirty="0" smtClean="0"/>
              <a:t>           </a:t>
            </a:r>
            <a:r>
              <a:rPr lang="en-IN" sz="2400" dirty="0"/>
              <a:t>|</a:t>
            </a:r>
          </a:p>
          <a:p>
            <a:r>
              <a:rPr lang="en-IN" sz="2400" dirty="0"/>
              <a:t>| -</a:t>
            </a:r>
            <a:r>
              <a:rPr lang="en-IN" sz="2400" dirty="0" err="1"/>
              <a:t>wx</a:t>
            </a:r>
            <a:r>
              <a:rPr lang="en-IN" sz="2400" dirty="0"/>
              <a:t> </a:t>
            </a:r>
            <a:r>
              <a:rPr lang="en-IN" sz="2400" dirty="0" smtClean="0"/>
              <a:t> | 011 | </a:t>
            </a:r>
            <a:r>
              <a:rPr lang="en-IN" sz="2400" dirty="0"/>
              <a:t>3 | Write and execute </a:t>
            </a:r>
            <a:r>
              <a:rPr lang="en-IN" sz="2400" dirty="0" smtClean="0"/>
              <a:t>         </a:t>
            </a:r>
            <a:r>
              <a:rPr lang="en-IN" sz="2400" dirty="0"/>
              <a:t>|</a:t>
            </a:r>
          </a:p>
          <a:p>
            <a:r>
              <a:rPr lang="en-IN" sz="2400" dirty="0"/>
              <a:t>| -w- </a:t>
            </a:r>
            <a:r>
              <a:rPr lang="en-IN" sz="2400" dirty="0" smtClean="0"/>
              <a:t> | 010 | </a:t>
            </a:r>
            <a:r>
              <a:rPr lang="en-IN" sz="2400" dirty="0"/>
              <a:t>2 | Write                  </a:t>
            </a:r>
            <a:r>
              <a:rPr lang="en-IN" sz="2400" dirty="0" smtClean="0"/>
              <a:t>            </a:t>
            </a:r>
            <a:r>
              <a:rPr lang="en-IN" sz="2400" dirty="0"/>
              <a:t>|</a:t>
            </a:r>
          </a:p>
          <a:p>
            <a:r>
              <a:rPr lang="en-IN" sz="2400" dirty="0"/>
              <a:t>| --x </a:t>
            </a:r>
            <a:r>
              <a:rPr lang="en-IN" sz="2400" dirty="0" smtClean="0"/>
              <a:t>  | 001 | </a:t>
            </a:r>
            <a:r>
              <a:rPr lang="en-IN" sz="2400" dirty="0"/>
              <a:t>1 | Execute         </a:t>
            </a:r>
            <a:r>
              <a:rPr lang="en-IN" sz="2400" dirty="0" smtClean="0"/>
              <a:t>                 </a:t>
            </a:r>
            <a:r>
              <a:rPr lang="en-IN" sz="2400" dirty="0"/>
              <a:t>|</a:t>
            </a:r>
          </a:p>
          <a:p>
            <a:r>
              <a:rPr lang="en-IN" sz="2400" dirty="0"/>
              <a:t>| --- </a:t>
            </a:r>
            <a:r>
              <a:rPr lang="en-IN" sz="2400" dirty="0" smtClean="0"/>
              <a:t>  | 000 | </a:t>
            </a:r>
            <a:r>
              <a:rPr lang="en-IN" sz="2400" dirty="0"/>
              <a:t>0 | no </a:t>
            </a:r>
            <a:r>
              <a:rPr lang="en-IN" sz="2400" dirty="0" smtClean="0"/>
              <a:t>permissions                 </a:t>
            </a:r>
            <a:r>
              <a:rPr lang="en-IN" sz="2400" dirty="0"/>
              <a:t>|</a:t>
            </a:r>
          </a:p>
          <a:p>
            <a:pPr marL="0" indent="0">
              <a:buNone/>
            </a:pPr>
            <a:r>
              <a:rPr lang="en-IN" sz="2400" dirty="0" smtClean="0"/>
              <a:t>    +----------------------------------------------------+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122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6347714" cy="5355563"/>
          </a:xfrm>
        </p:spPr>
        <p:txBody>
          <a:bodyPr/>
          <a:lstStyle/>
          <a:p>
            <a:r>
              <a:rPr lang="en-IN" dirty="0" smtClean="0"/>
              <a:t>RELATIVE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In this mode ‘=‘ , ‘+’, ‘-’ operators are used to assign, give and remove permissions.</a:t>
            </a:r>
          </a:p>
          <a:p>
            <a:pPr marL="0" indent="0">
              <a:buNone/>
            </a:pPr>
            <a:r>
              <a:rPr lang="en-IN" dirty="0" smtClean="0"/>
              <a:t>On the LHS specify the category </a:t>
            </a:r>
            <a:r>
              <a:rPr lang="en-IN" dirty="0" err="1"/>
              <a:t>u</a:t>
            </a:r>
            <a:r>
              <a:rPr lang="en-IN" dirty="0" err="1" smtClean="0"/>
              <a:t>,g,o,a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On the RHS specify the permission </a:t>
            </a:r>
            <a:r>
              <a:rPr lang="en-IN" dirty="0" err="1" smtClean="0"/>
              <a:t>r,w,x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Ex: </a:t>
            </a:r>
            <a:r>
              <a:rPr lang="en-IN" dirty="0" err="1" smtClean="0"/>
              <a:t>chmod</a:t>
            </a:r>
            <a:r>
              <a:rPr lang="en-IN" dirty="0" smtClean="0"/>
              <a:t> </a:t>
            </a:r>
            <a:r>
              <a:rPr lang="en-IN" dirty="0" err="1" smtClean="0"/>
              <a:t>u+r</a:t>
            </a:r>
            <a:r>
              <a:rPr lang="en-IN" dirty="0" smtClean="0"/>
              <a:t> demo.txt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err="1" smtClean="0"/>
              <a:t>chmod</a:t>
            </a:r>
            <a:r>
              <a:rPr lang="en-IN" dirty="0" smtClean="0"/>
              <a:t> </a:t>
            </a:r>
            <a:r>
              <a:rPr lang="en-IN" dirty="0" err="1" smtClean="0"/>
              <a:t>u+rw</a:t>
            </a:r>
            <a:r>
              <a:rPr lang="en-IN" dirty="0" smtClean="0"/>
              <a:t> demo.txt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err="1" smtClean="0"/>
              <a:t>chmod</a:t>
            </a:r>
            <a:r>
              <a:rPr lang="en-IN" dirty="0" smtClean="0"/>
              <a:t> </a:t>
            </a:r>
            <a:r>
              <a:rPr lang="en-IN" dirty="0" err="1" smtClean="0"/>
              <a:t>ug+rwx</a:t>
            </a:r>
            <a:r>
              <a:rPr lang="en-IN" dirty="0" smtClean="0"/>
              <a:t> demo.txt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err="1" smtClean="0"/>
              <a:t>chmod</a:t>
            </a:r>
            <a:r>
              <a:rPr lang="en-IN" dirty="0" smtClean="0"/>
              <a:t> </a:t>
            </a:r>
            <a:r>
              <a:rPr lang="en-IN" dirty="0" err="1" smtClean="0"/>
              <a:t>a+rwx</a:t>
            </a:r>
            <a:r>
              <a:rPr lang="en-IN" dirty="0" smtClean="0"/>
              <a:t> demo.txt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    </a:t>
            </a:r>
            <a:r>
              <a:rPr lang="en-IN" dirty="0" err="1" smtClean="0"/>
              <a:t>chmod</a:t>
            </a:r>
            <a:r>
              <a:rPr lang="en-IN" dirty="0" smtClean="0"/>
              <a:t> </a:t>
            </a:r>
            <a:r>
              <a:rPr lang="en-IN" dirty="0" err="1" smtClean="0"/>
              <a:t>u+rw,g+x</a:t>
            </a:r>
            <a:r>
              <a:rPr lang="en-IN" dirty="0" smtClean="0"/>
              <a:t> demo.txt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4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/>
          <a:lstStyle/>
          <a:p>
            <a:r>
              <a:rPr lang="en-IN" dirty="0" smtClean="0"/>
              <a:t>INODE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7" y="1524000"/>
            <a:ext cx="6347714" cy="4724400"/>
          </a:xfrm>
        </p:spPr>
        <p:txBody>
          <a:bodyPr/>
          <a:lstStyle/>
          <a:p>
            <a:r>
              <a:rPr lang="en-IN" dirty="0" smtClean="0"/>
              <a:t>Is a data structure and it contains following details of the file:</a:t>
            </a:r>
          </a:p>
          <a:p>
            <a:pPr marL="0" indent="0">
              <a:buNone/>
            </a:pPr>
            <a:r>
              <a:rPr lang="en-IN" dirty="0" smtClean="0"/>
              <a:t>1. Mode/permission </a:t>
            </a:r>
            <a:r>
              <a:rPr lang="en-IN" dirty="0"/>
              <a:t>(protection)</a:t>
            </a:r>
          </a:p>
          <a:p>
            <a:pPr marL="0" indent="0">
              <a:buNone/>
            </a:pPr>
            <a:r>
              <a:rPr lang="en-IN" dirty="0" smtClean="0"/>
              <a:t>2. Owner </a:t>
            </a:r>
            <a:r>
              <a:rPr lang="en-IN" dirty="0"/>
              <a:t>ID</a:t>
            </a:r>
          </a:p>
          <a:p>
            <a:pPr marL="0" indent="0">
              <a:buNone/>
            </a:pPr>
            <a:r>
              <a:rPr lang="en-IN" dirty="0" smtClean="0"/>
              <a:t>3. Group </a:t>
            </a:r>
            <a:r>
              <a:rPr lang="en-IN" dirty="0"/>
              <a:t>ID</a:t>
            </a:r>
          </a:p>
          <a:p>
            <a:pPr marL="0" indent="0">
              <a:buNone/>
            </a:pPr>
            <a:r>
              <a:rPr lang="en-IN" dirty="0" smtClean="0"/>
              <a:t>4. Size </a:t>
            </a:r>
            <a:r>
              <a:rPr lang="en-IN" dirty="0"/>
              <a:t>of file</a:t>
            </a:r>
          </a:p>
          <a:p>
            <a:pPr marL="0" indent="0">
              <a:buNone/>
            </a:pPr>
            <a:r>
              <a:rPr lang="en-IN" dirty="0" smtClean="0"/>
              <a:t>5. Number </a:t>
            </a:r>
            <a:r>
              <a:rPr lang="en-IN" dirty="0"/>
              <a:t>of hard links to the file</a:t>
            </a:r>
          </a:p>
          <a:p>
            <a:pPr marL="0" indent="0">
              <a:buNone/>
            </a:pPr>
            <a:r>
              <a:rPr lang="en-IN" dirty="0" smtClean="0"/>
              <a:t>6. Time </a:t>
            </a:r>
            <a:r>
              <a:rPr lang="en-IN" dirty="0"/>
              <a:t>last accessed</a:t>
            </a:r>
          </a:p>
          <a:p>
            <a:pPr marL="0" indent="0">
              <a:buNone/>
            </a:pPr>
            <a:r>
              <a:rPr lang="en-IN" dirty="0" smtClean="0"/>
              <a:t>7. Time </a:t>
            </a:r>
            <a:r>
              <a:rPr lang="en-IN" dirty="0"/>
              <a:t>last modified</a:t>
            </a:r>
          </a:p>
          <a:p>
            <a:pPr marL="0" indent="0">
              <a:buNone/>
            </a:pPr>
            <a:r>
              <a:rPr lang="en-IN" dirty="0" smtClean="0"/>
              <a:t>8. Time </a:t>
            </a:r>
            <a:r>
              <a:rPr lang="en-IN" dirty="0" err="1"/>
              <a:t>inode</a:t>
            </a:r>
            <a:r>
              <a:rPr lang="en-IN" dirty="0"/>
              <a:t> last </a:t>
            </a:r>
            <a:r>
              <a:rPr lang="en-IN" dirty="0" smtClean="0"/>
              <a:t>modified</a:t>
            </a:r>
          </a:p>
          <a:p>
            <a:r>
              <a:rPr lang="en-IN" dirty="0" smtClean="0"/>
              <a:t>‘-</a:t>
            </a:r>
            <a:r>
              <a:rPr lang="en-IN" dirty="0" err="1" smtClean="0"/>
              <a:t>i</a:t>
            </a:r>
            <a:r>
              <a:rPr lang="en-IN" dirty="0" smtClean="0"/>
              <a:t>’ option along with ls command is used to see the </a:t>
            </a:r>
            <a:r>
              <a:rPr lang="en-IN" dirty="0" err="1" smtClean="0"/>
              <a:t>inode</a:t>
            </a:r>
            <a:r>
              <a:rPr lang="en-IN" dirty="0" smtClean="0"/>
              <a:t> number of a file.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5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14400"/>
          </a:xfrm>
        </p:spPr>
        <p:txBody>
          <a:bodyPr/>
          <a:lstStyle/>
          <a:p>
            <a:r>
              <a:rPr lang="en-IN" dirty="0" smtClean="0"/>
              <a:t>2.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link in UNIX is a pointer to a file. Like pointers in any programming languages, links in UNIX are pointers pointing to a file or a directory . Creating links is a kind of shortcuts to access a file. </a:t>
            </a:r>
            <a:endParaRPr lang="en-IN" dirty="0" smtClean="0"/>
          </a:p>
          <a:p>
            <a:r>
              <a:rPr lang="en-IN" dirty="0" smtClean="0"/>
              <a:t>It is similar to creating multiple names of the file to access from different directories.</a:t>
            </a:r>
          </a:p>
          <a:p>
            <a:r>
              <a:rPr lang="en-IN" dirty="0"/>
              <a:t>The two different types of links in UNIX are: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1. Soft </a:t>
            </a:r>
            <a:r>
              <a:rPr lang="en-IN" dirty="0"/>
              <a:t>Links or Symbolic Links</a:t>
            </a:r>
          </a:p>
          <a:p>
            <a:pPr marL="0" indent="0">
              <a:buNone/>
            </a:pPr>
            <a:r>
              <a:rPr lang="en-IN" dirty="0" smtClean="0"/>
              <a:t>2. Hard </a:t>
            </a:r>
            <a:r>
              <a:rPr lang="en-IN" dirty="0"/>
              <a:t>links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66800"/>
          </a:xfrm>
        </p:spPr>
        <p:txBody>
          <a:bodyPr/>
          <a:lstStyle/>
          <a:p>
            <a:r>
              <a:rPr lang="en-IN" dirty="0" smtClean="0"/>
              <a:t>ln Command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command is used to create link for a file.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USAGE: ln [option] target link_name</a:t>
            </a:r>
          </a:p>
          <a:p>
            <a:pPr marL="0" indent="0">
              <a:buNone/>
            </a:pPr>
            <a:r>
              <a:rPr lang="en-IN" dirty="0" smtClean="0"/>
              <a:t>	ex: ln file1 file2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‘-s’ option is used to provide a soft link.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USAGE: ln –s target_file Link_name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ex: ln –s file1 file3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3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4724400"/>
          </a:xfrm>
        </p:spPr>
        <p:txBody>
          <a:bodyPr/>
          <a:lstStyle/>
          <a:p>
            <a:r>
              <a:rPr lang="en-IN" dirty="0"/>
              <a:t>A </a:t>
            </a:r>
            <a:r>
              <a:rPr lang="en-IN" b="1" dirty="0"/>
              <a:t>hard link</a:t>
            </a:r>
            <a:r>
              <a:rPr lang="en-IN" dirty="0"/>
              <a:t> is </a:t>
            </a:r>
            <a:r>
              <a:rPr lang="en-IN" dirty="0" smtClean="0"/>
              <a:t>an </a:t>
            </a:r>
            <a:r>
              <a:rPr lang="en-IN" dirty="0"/>
              <a:t>additional name for an existing file </a:t>
            </a:r>
            <a:r>
              <a:rPr lang="en-IN" dirty="0" smtClean="0"/>
              <a:t>on</a:t>
            </a:r>
            <a:r>
              <a:rPr lang="en-IN" dirty="0"/>
              <a:t> </a:t>
            </a:r>
            <a:r>
              <a:rPr lang="en-IN" b="1" dirty="0"/>
              <a:t>Unix</a:t>
            </a:r>
            <a:r>
              <a:rPr lang="en-IN" dirty="0"/>
              <a:t>-like operating systems. Any number of </a:t>
            </a:r>
            <a:r>
              <a:rPr lang="en-IN" b="1" dirty="0"/>
              <a:t>hard </a:t>
            </a:r>
            <a:r>
              <a:rPr lang="en-IN" b="1" dirty="0" smtClean="0"/>
              <a:t>links can be created for a file</a:t>
            </a:r>
            <a:r>
              <a:rPr lang="en-IN" dirty="0" smtClean="0"/>
              <a:t>, </a:t>
            </a:r>
            <a:r>
              <a:rPr lang="en-IN" dirty="0"/>
              <a:t>and thus any number of names, can be created for any </a:t>
            </a:r>
            <a:r>
              <a:rPr lang="en-IN" dirty="0" smtClean="0"/>
              <a:t>file</a:t>
            </a:r>
            <a:endParaRPr lang="en-IN" dirty="0"/>
          </a:p>
          <a:p>
            <a:r>
              <a:rPr lang="en-IN" dirty="0" smtClean="0"/>
              <a:t>The </a:t>
            </a:r>
            <a:r>
              <a:rPr lang="en-IN" dirty="0" err="1" smtClean="0"/>
              <a:t>inode</a:t>
            </a:r>
            <a:r>
              <a:rPr lang="en-IN" dirty="0" smtClean="0"/>
              <a:t> of the hard linked file remains same as the original file.  </a:t>
            </a:r>
          </a:p>
          <a:p>
            <a:r>
              <a:rPr lang="en-IN" dirty="0"/>
              <a:t>On deleting the original file, hard linked file can still be accessed.</a:t>
            </a:r>
          </a:p>
          <a:p>
            <a:r>
              <a:rPr lang="en-IN" dirty="0" smtClean="0"/>
              <a:t>By giving the hard link the link count of the file will increase. </a:t>
            </a:r>
            <a:r>
              <a:rPr lang="en-IN" dirty="0"/>
              <a:t>	</a:t>
            </a:r>
            <a:r>
              <a:rPr lang="en-IN" dirty="0" smtClean="0"/>
              <a:t> </a:t>
            </a:r>
          </a:p>
          <a:p>
            <a:r>
              <a:rPr lang="en-IN" dirty="0"/>
              <a:t>Hard links do not need any extra data memory to save since it uses </a:t>
            </a:r>
            <a:r>
              <a:rPr lang="en-IN" dirty="0" smtClean="0"/>
              <a:t>links</a:t>
            </a:r>
          </a:p>
          <a:p>
            <a:r>
              <a:rPr lang="en-IN" dirty="0"/>
              <a:t>Can be created only on files, not on directories.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2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42125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zh-TW" sz="2800" b="1" dirty="0"/>
              <a:t>Operating</a:t>
            </a:r>
            <a:r>
              <a:rPr lang="en-US" altLang="zh-TW" sz="2800" dirty="0"/>
              <a:t> </a:t>
            </a:r>
            <a:r>
              <a:rPr lang="en-US" altLang="zh-TW" sz="2800" b="1" dirty="0"/>
              <a:t>System</a:t>
            </a:r>
            <a:r>
              <a:rPr lang="en-US" altLang="zh-TW" sz="2800" dirty="0" smtClean="0"/>
              <a:t>: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It acts as an interface between the user and system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 </a:t>
            </a:r>
            <a:r>
              <a:rPr lang="en-US" altLang="zh-TW" dirty="0"/>
              <a:t>a system that manages the </a:t>
            </a:r>
            <a:r>
              <a:rPr lang="en-US" altLang="zh-TW" dirty="0" smtClean="0"/>
              <a:t>resources of </a:t>
            </a:r>
            <a:r>
              <a:rPr lang="en-US" altLang="zh-TW" dirty="0"/>
              <a:t>a computer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b="1" dirty="0" smtClean="0"/>
              <a:t>Resources</a:t>
            </a:r>
            <a:r>
              <a:rPr lang="en-US" altLang="zh-TW" sz="2800" b="1" dirty="0"/>
              <a:t>: </a:t>
            </a:r>
            <a:endParaRPr lang="en-US" altLang="zh-TW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CPUs</a:t>
            </a:r>
            <a:r>
              <a:rPr lang="en-US" altLang="zh-TW" dirty="0"/>
              <a:t>, Memory, I/O devices, </a:t>
            </a:r>
            <a:r>
              <a:rPr lang="en-US" altLang="zh-TW" dirty="0" smtClean="0"/>
              <a:t>Network etc..</a:t>
            </a:r>
            <a:endParaRPr lang="en-US" altLang="zh-TW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2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Soft/Symbolic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4316410"/>
          </a:xfrm>
        </p:spPr>
        <p:txBody>
          <a:bodyPr>
            <a:normAutofit/>
          </a:bodyPr>
          <a:lstStyle/>
          <a:p>
            <a:r>
              <a:rPr lang="en-IN" dirty="0"/>
              <a:t>In computing, a </a:t>
            </a:r>
            <a:r>
              <a:rPr lang="en-IN" b="1" dirty="0"/>
              <a:t>symbolic link</a:t>
            </a:r>
            <a:r>
              <a:rPr lang="en-IN" dirty="0"/>
              <a:t> </a:t>
            </a:r>
            <a:r>
              <a:rPr lang="en-IN" dirty="0" smtClean="0"/>
              <a:t>(</a:t>
            </a:r>
            <a:r>
              <a:rPr lang="en-IN" b="1" dirty="0" smtClean="0"/>
              <a:t>soft </a:t>
            </a:r>
            <a:r>
              <a:rPr lang="en-IN" b="1" dirty="0"/>
              <a:t>link</a:t>
            </a:r>
            <a:r>
              <a:rPr lang="en-IN" dirty="0"/>
              <a:t>) is the nickname for any file that contains a reference to another file or directory in the form of an absolute or relative </a:t>
            </a:r>
            <a:r>
              <a:rPr lang="en-IN" dirty="0" smtClean="0"/>
              <a:t>path </a:t>
            </a:r>
            <a:r>
              <a:rPr lang="en-IN" dirty="0"/>
              <a:t>and that affects pathname resolution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Soft link can be created for non exiting file.</a:t>
            </a:r>
          </a:p>
          <a:p>
            <a:r>
              <a:rPr lang="en-IN" dirty="0"/>
              <a:t>oft link has a different </a:t>
            </a:r>
            <a:r>
              <a:rPr lang="en-IN" dirty="0" err="1"/>
              <a:t>inode</a:t>
            </a:r>
            <a:r>
              <a:rPr lang="en-IN" dirty="0"/>
              <a:t> number than the original </a:t>
            </a:r>
            <a:r>
              <a:rPr lang="en-IN" dirty="0" smtClean="0"/>
              <a:t>file</a:t>
            </a:r>
          </a:p>
          <a:p>
            <a:r>
              <a:rPr lang="en-IN" dirty="0"/>
              <a:t> On deleting the original file, soft link cannot be accessed</a:t>
            </a:r>
            <a:r>
              <a:rPr lang="en-IN" dirty="0" smtClean="0"/>
              <a:t>.</a:t>
            </a:r>
          </a:p>
          <a:p>
            <a:r>
              <a:rPr lang="en-IN" dirty="0"/>
              <a:t>Soft link needs extra memory to store the original file name as its data</a:t>
            </a:r>
            <a:r>
              <a:rPr lang="en-IN" dirty="0" smtClean="0"/>
              <a:t>.</a:t>
            </a:r>
          </a:p>
          <a:p>
            <a:r>
              <a:rPr lang="en-IN" dirty="0"/>
              <a:t>Access to the file is slower due to the overhead to access file. 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065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Owner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Gives the name of the owner of the file.</a:t>
            </a:r>
          </a:p>
          <a:p>
            <a:endParaRPr lang="en-IN" dirty="0"/>
          </a:p>
          <a:p>
            <a:r>
              <a:rPr lang="en-IN" dirty="0" smtClean="0"/>
              <a:t>We can change the owner of the file using the command ‘</a:t>
            </a:r>
            <a:r>
              <a:rPr lang="en-IN" dirty="0" err="1" smtClean="0"/>
              <a:t>chown</a:t>
            </a:r>
            <a:r>
              <a:rPr lang="en-IN" dirty="0" smtClean="0"/>
              <a:t>’.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usage: </a:t>
            </a:r>
            <a:r>
              <a:rPr lang="en-IN" dirty="0" err="1" smtClean="0"/>
              <a:t>chown</a:t>
            </a:r>
            <a:r>
              <a:rPr lang="en-IN" dirty="0" smtClean="0"/>
              <a:t> owner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8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4.Group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Gives the name of the group a file belong to.</a:t>
            </a:r>
          </a:p>
          <a:p>
            <a:endParaRPr lang="en-IN" dirty="0"/>
          </a:p>
          <a:p>
            <a:r>
              <a:rPr lang="en-IN" dirty="0" smtClean="0"/>
              <a:t>We can change the group of the file using the command ‘</a:t>
            </a:r>
            <a:r>
              <a:rPr lang="en-IN" dirty="0" err="1" smtClean="0"/>
              <a:t>chgrp</a:t>
            </a:r>
            <a:r>
              <a:rPr lang="en-IN" dirty="0" smtClean="0"/>
              <a:t>’.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	Usage: </a:t>
            </a:r>
            <a:r>
              <a:rPr lang="en-IN" dirty="0" err="1" smtClean="0"/>
              <a:t>chgrp</a:t>
            </a:r>
            <a:r>
              <a:rPr lang="en-IN" dirty="0" smtClean="0"/>
              <a:t> group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5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139" y="443229"/>
            <a:ext cx="608393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Sources to </a:t>
            </a:r>
            <a:r>
              <a:rPr sz="4000" spc="-5" dirty="0"/>
              <a:t>learn</a:t>
            </a:r>
            <a:r>
              <a:rPr sz="4000" spc="-55" dirty="0"/>
              <a:t> </a:t>
            </a:r>
            <a:r>
              <a:rPr sz="4000" dirty="0"/>
              <a:t>commands</a:t>
            </a:r>
            <a:r>
              <a:rPr sz="4000" dirty="0" smtClean="0"/>
              <a:t>??</a:t>
            </a:r>
            <a:r>
              <a:rPr lang="en-IN" sz="4000" dirty="0" smtClean="0"/>
              <a:t> (man)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1439" y="1964690"/>
            <a:ext cx="18542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70" dirty="0">
                <a:latin typeface="Symbol"/>
                <a:cs typeface="Symbol"/>
              </a:rPr>
              <a:t>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129" y="1863090"/>
            <a:ext cx="4408170" cy="4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Primary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man(manual)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pages.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719" y="2583179"/>
            <a:ext cx="1854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z="1250" spc="780" dirty="0">
                <a:latin typeface="Symbol"/>
                <a:cs typeface="Symbol"/>
              </a:rPr>
              <a:t>1</a:t>
            </a:r>
            <a:endParaRPr sz="1250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719" y="3728720"/>
            <a:ext cx="1854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z="1250" spc="780" dirty="0" smtClean="0">
                <a:latin typeface="Symbol"/>
                <a:cs typeface="Symbol"/>
              </a:rPr>
              <a:t>2</a:t>
            </a:r>
            <a:endParaRPr sz="125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930" y="2378750"/>
            <a:ext cx="8119745" cy="2213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3800"/>
              </a:lnSpc>
              <a:tabLst>
                <a:tab pos="2978150" algn="l"/>
              </a:tabLst>
            </a:pPr>
            <a:r>
              <a:rPr sz="2800" spc="-5" dirty="0">
                <a:latin typeface="Arial"/>
                <a:cs typeface="Arial"/>
              </a:rPr>
              <a:t>man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&lt;command&gt;	</a:t>
            </a:r>
            <a:r>
              <a:rPr sz="2800" dirty="0">
                <a:latin typeface="Arial"/>
                <a:cs typeface="Arial"/>
              </a:rPr>
              <a:t>­ shows </a:t>
            </a:r>
            <a:r>
              <a:rPr sz="2800" spc="-5" dirty="0">
                <a:latin typeface="Arial"/>
                <a:cs typeface="Arial"/>
              </a:rPr>
              <a:t>all information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about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spc="-5" dirty="0" smtClean="0">
                <a:latin typeface="Arial"/>
                <a:cs typeface="Arial"/>
              </a:rPr>
              <a:t>command</a:t>
            </a:r>
            <a:r>
              <a:rPr lang="en-IN" sz="2800" spc="-5" dirty="0" smtClean="0">
                <a:latin typeface="Arial"/>
                <a:cs typeface="Arial"/>
              </a:rPr>
              <a:t> ex: man ls</a:t>
            </a:r>
            <a:endParaRPr sz="2800" dirty="0">
              <a:latin typeface="Arial"/>
              <a:cs typeface="Arial"/>
            </a:endParaRPr>
          </a:p>
          <a:p>
            <a:pPr marL="12700" marR="339090">
              <a:lnSpc>
                <a:spcPct val="124100"/>
              </a:lnSpc>
              <a:spcBef>
                <a:spcPts val="690"/>
              </a:spcBef>
              <a:tabLst>
                <a:tab pos="3197225" algn="l"/>
              </a:tabLst>
            </a:pPr>
            <a:r>
              <a:rPr sz="2800" spc="-5" dirty="0">
                <a:latin typeface="Arial"/>
                <a:cs typeface="Arial"/>
              </a:rPr>
              <a:t>&lt;command&gt;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­­</a:t>
            </a:r>
            <a:r>
              <a:rPr lang="en-IN" sz="2800" dirty="0" smtClean="0">
                <a:latin typeface="Arial"/>
                <a:cs typeface="Arial"/>
              </a:rPr>
              <a:t>--</a:t>
            </a:r>
            <a:r>
              <a:rPr sz="2800" dirty="0" smtClean="0">
                <a:latin typeface="Arial"/>
                <a:cs typeface="Arial"/>
              </a:rPr>
              <a:t>help</a:t>
            </a:r>
            <a:r>
              <a:rPr sz="2800" dirty="0">
                <a:latin typeface="Arial"/>
                <a:cs typeface="Arial"/>
              </a:rPr>
              <a:t>	­ </a:t>
            </a:r>
            <a:r>
              <a:rPr sz="2800" spc="-5" dirty="0">
                <a:latin typeface="Arial"/>
                <a:cs typeface="Arial"/>
              </a:rPr>
              <a:t>shows the available </a:t>
            </a:r>
            <a:r>
              <a:rPr sz="2800" dirty="0">
                <a:latin typeface="Arial"/>
                <a:cs typeface="Arial"/>
              </a:rPr>
              <a:t>options  for that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command</a:t>
            </a:r>
            <a:r>
              <a:rPr lang="en-IN" sz="2800" spc="-5" dirty="0" smtClean="0">
                <a:latin typeface="Arial"/>
                <a:cs typeface="Arial"/>
              </a:rPr>
              <a:t> ex: ls --help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145" y="152400"/>
            <a:ext cx="6347713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7740">
              <a:lnSpc>
                <a:spcPct val="100000"/>
              </a:lnSpc>
            </a:pPr>
            <a:r>
              <a:rPr sz="4400" dirty="0"/>
              <a:t>File Handling</a:t>
            </a:r>
            <a:r>
              <a:rPr sz="4400" spc="-60" dirty="0"/>
              <a:t> </a:t>
            </a:r>
            <a:r>
              <a:rPr sz="4400" dirty="0" smtClean="0"/>
              <a:t>commands</a:t>
            </a:r>
            <a:r>
              <a:rPr lang="en-IN" sz="4400" dirty="0"/>
              <a:t/>
            </a:r>
            <a:br>
              <a:rPr lang="en-IN" sz="4400" dirty="0"/>
            </a:b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86587" y="2057400"/>
            <a:ext cx="14097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•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39" y="4495800"/>
            <a:ext cx="14097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•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1676400"/>
            <a:ext cx="6299200" cy="6682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IN" sz="2600" b="1" dirty="0" smtClean="0">
              <a:solidFill>
                <a:srgbClr val="FF3333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dirty="0" err="1" smtClean="0">
                <a:solidFill>
                  <a:srgbClr val="FF3333"/>
                </a:solidFill>
                <a:latin typeface="Times New Roman"/>
                <a:cs typeface="Times New Roman"/>
              </a:rPr>
              <a:t>mkdir</a:t>
            </a:r>
            <a:r>
              <a:rPr sz="2600" b="1" dirty="0" smtClean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– </a:t>
            </a:r>
            <a:r>
              <a:rPr lang="en-IN" sz="2600" spc="-5" dirty="0" smtClean="0">
                <a:latin typeface="Times New Roman"/>
                <a:cs typeface="Times New Roman"/>
              </a:rPr>
              <a:t>is used to create directories</a:t>
            </a:r>
            <a:endParaRPr sz="2600" dirty="0">
              <a:latin typeface="Times New Roman"/>
              <a:cs typeface="Times New Roman"/>
            </a:endParaRPr>
          </a:p>
          <a:p>
            <a:pPr marL="752475">
              <a:lnSpc>
                <a:spcPct val="100000"/>
              </a:lnSpc>
              <a:spcBef>
                <a:spcPts val="750"/>
              </a:spcBef>
            </a:pPr>
            <a:r>
              <a:rPr lang="en-IN" sz="2600" spc="-5" dirty="0" smtClean="0">
                <a:latin typeface="Times New Roman"/>
                <a:cs typeface="Times New Roman"/>
              </a:rPr>
              <a:t>      </a:t>
            </a:r>
            <a:r>
              <a:rPr sz="2600" spc="-5" dirty="0" smtClean="0">
                <a:latin typeface="Times New Roman"/>
                <a:cs typeface="Times New Roman"/>
              </a:rPr>
              <a:t>Usage</a:t>
            </a:r>
            <a:r>
              <a:rPr sz="2600" spc="-5" dirty="0">
                <a:latin typeface="Times New Roman"/>
                <a:cs typeface="Times New Roman"/>
              </a:rPr>
              <a:t>: </a:t>
            </a:r>
            <a:r>
              <a:rPr sz="2600" dirty="0">
                <a:latin typeface="Times New Roman"/>
                <a:cs typeface="Times New Roman"/>
              </a:rPr>
              <a:t>mkdir [OPTION]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lang="en-IN" sz="2600" spc="-35" dirty="0" smtClean="0">
                <a:latin typeface="Times New Roman"/>
                <a:cs typeface="Times New Roman"/>
              </a:rPr>
              <a:t>    </a:t>
            </a:r>
            <a:r>
              <a:rPr sz="2600" dirty="0" smtClean="0">
                <a:latin typeface="Times New Roman"/>
                <a:cs typeface="Times New Roman"/>
              </a:rPr>
              <a:t>DIRECTORY</a:t>
            </a:r>
            <a:r>
              <a:rPr sz="2600" dirty="0">
                <a:latin typeface="Times New Roman"/>
                <a:cs typeface="Times New Roman"/>
              </a:rPr>
              <a:t>...</a:t>
            </a:r>
          </a:p>
          <a:p>
            <a:pPr marL="671195">
              <a:lnSpc>
                <a:spcPct val="100000"/>
              </a:lnSpc>
              <a:spcBef>
                <a:spcPts val="740"/>
              </a:spcBef>
            </a:pPr>
            <a:r>
              <a:rPr lang="en-IN" sz="2600" dirty="0" smtClean="0">
                <a:latin typeface="Times New Roman"/>
                <a:cs typeface="Times New Roman"/>
              </a:rPr>
              <a:t>        </a:t>
            </a:r>
            <a:r>
              <a:rPr sz="2600" dirty="0" smtClean="0">
                <a:latin typeface="Times New Roman"/>
                <a:cs typeface="Times New Roman"/>
              </a:rPr>
              <a:t>e</a:t>
            </a:r>
            <a:r>
              <a:rPr lang="en-IN" sz="2600" dirty="0" smtClean="0">
                <a:latin typeface="Times New Roman"/>
                <a:cs typeface="Times New Roman"/>
              </a:rPr>
              <a:t>x:</a:t>
            </a:r>
            <a:r>
              <a:rPr sz="2600" dirty="0" smtClean="0">
                <a:latin typeface="Times New Roman"/>
                <a:cs typeface="Times New Roman"/>
              </a:rPr>
              <a:t> </a:t>
            </a:r>
            <a:r>
              <a:rPr sz="2600" dirty="0" err="1">
                <a:latin typeface="Times New Roman"/>
                <a:cs typeface="Times New Roman"/>
              </a:rPr>
              <a:t>mkdir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lang="en-IN" sz="2600" dirty="0" smtClean="0">
                <a:latin typeface="Times New Roman"/>
                <a:cs typeface="Times New Roman"/>
              </a:rPr>
              <a:t>demo</a:t>
            </a:r>
          </a:p>
          <a:p>
            <a:pPr marL="671195">
              <a:lnSpc>
                <a:spcPct val="100000"/>
              </a:lnSpc>
              <a:spcBef>
                <a:spcPts val="740"/>
              </a:spcBef>
            </a:pPr>
            <a:endParaRPr lang="en-IN"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6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ls </a:t>
            </a:r>
            <a:r>
              <a:rPr sz="2600" dirty="0">
                <a:latin typeface="Times New Roman"/>
                <a:cs typeface="Times New Roman"/>
              </a:rPr>
              <a:t>– </a:t>
            </a:r>
            <a:r>
              <a:rPr lang="en-IN" sz="2600" spc="-10" dirty="0" smtClean="0">
                <a:latin typeface="Times New Roman"/>
                <a:cs typeface="Times New Roman"/>
              </a:rPr>
              <a:t>is used to list all the files and subdirectories </a:t>
            </a: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lang="en-IN" sz="2600" spc="-10" dirty="0">
                <a:latin typeface="Times New Roman"/>
                <a:cs typeface="Times New Roman"/>
              </a:rPr>
              <a:t> </a:t>
            </a:r>
            <a:r>
              <a:rPr lang="en-IN" sz="2600" spc="-10" dirty="0" smtClean="0">
                <a:latin typeface="Times New Roman"/>
                <a:cs typeface="Times New Roman"/>
              </a:rPr>
              <a:t>      of the current directory.</a:t>
            </a:r>
            <a:endParaRPr sz="2600" dirty="0">
              <a:latin typeface="Times New Roman"/>
              <a:cs typeface="Times New Roman"/>
            </a:endParaRPr>
          </a:p>
          <a:p>
            <a:pPr marL="671195">
              <a:lnSpc>
                <a:spcPct val="100000"/>
              </a:lnSpc>
              <a:spcBef>
                <a:spcPts val="740"/>
              </a:spcBef>
            </a:pPr>
            <a:r>
              <a:rPr sz="2600" spc="-5" dirty="0">
                <a:latin typeface="Times New Roman"/>
                <a:cs typeface="Times New Roman"/>
              </a:rPr>
              <a:t>Usage: ls [OPTION]...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[FILE]...</a:t>
            </a:r>
            <a:endParaRPr sz="2600" dirty="0">
              <a:latin typeface="Times New Roman"/>
              <a:cs typeface="Times New Roman"/>
            </a:endParaRPr>
          </a:p>
          <a:p>
            <a:pPr marL="671195">
              <a:lnSpc>
                <a:spcPct val="100000"/>
              </a:lnSpc>
              <a:spcBef>
                <a:spcPts val="750"/>
              </a:spcBef>
            </a:pPr>
            <a:r>
              <a:rPr sz="2600" dirty="0">
                <a:latin typeface="Times New Roman"/>
                <a:cs typeface="Times New Roman"/>
              </a:rPr>
              <a:t>eg. </a:t>
            </a:r>
            <a:r>
              <a:rPr sz="2600" spc="-5" dirty="0">
                <a:latin typeface="Times New Roman"/>
                <a:cs typeface="Times New Roman"/>
              </a:rPr>
              <a:t>ls, ls </a:t>
            </a:r>
            <a:r>
              <a:rPr sz="2600" dirty="0">
                <a:latin typeface="Times New Roman"/>
                <a:cs typeface="Times New Roman"/>
              </a:rPr>
              <a:t>­l, </a:t>
            </a:r>
            <a:r>
              <a:rPr sz="2600" spc="-5" dirty="0" smtClean="0">
                <a:latin typeface="Times New Roman"/>
                <a:cs typeface="Times New Roman"/>
              </a:rPr>
              <a:t>ls</a:t>
            </a:r>
            <a:r>
              <a:rPr lang="en-IN" sz="2600" spc="-5" dirty="0" smtClean="0">
                <a:latin typeface="Times New Roman"/>
                <a:cs typeface="Times New Roman"/>
              </a:rPr>
              <a:t> -l</a:t>
            </a:r>
            <a:r>
              <a:rPr sz="2600" spc="-125" dirty="0" smtClean="0">
                <a:latin typeface="Times New Roman"/>
                <a:cs typeface="Times New Roman"/>
              </a:rPr>
              <a:t> </a:t>
            </a:r>
            <a:r>
              <a:rPr lang="en-IN" sz="2600" dirty="0" smtClean="0">
                <a:latin typeface="Times New Roman"/>
                <a:cs typeface="Times New Roman"/>
              </a:rPr>
              <a:t>demo</a:t>
            </a:r>
            <a:endParaRPr sz="2600" dirty="0">
              <a:latin typeface="Times New Roman"/>
              <a:cs typeface="Times New Roman"/>
            </a:endParaRPr>
          </a:p>
          <a:p>
            <a:pPr marL="671195" marR="2110105" indent="-659130">
              <a:lnSpc>
                <a:spcPct val="123900"/>
              </a:lnSpc>
              <a:spcBef>
                <a:spcPts val="805"/>
              </a:spcBef>
            </a:pPr>
            <a:endParaRPr lang="en-IN" sz="2600" b="1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671195" marR="2110105" indent="-659130">
              <a:lnSpc>
                <a:spcPct val="123900"/>
              </a:lnSpc>
              <a:spcBef>
                <a:spcPts val="805"/>
              </a:spcBef>
            </a:pPr>
            <a:endParaRPr lang="en-IN" sz="2600" b="1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671195" marR="2110105" indent="-659130">
              <a:lnSpc>
                <a:spcPct val="123900"/>
              </a:lnSpc>
              <a:spcBef>
                <a:spcPts val="805"/>
              </a:spcBef>
            </a:pPr>
            <a:endParaRPr lang="en-IN" sz="2600" b="1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855" y="304800"/>
            <a:ext cx="6347713" cy="13208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153160">
              <a:lnSpc>
                <a:spcPct val="100000"/>
              </a:lnSpc>
            </a:pPr>
            <a:r>
              <a:rPr sz="4400" dirty="0"/>
              <a:t>File</a:t>
            </a:r>
            <a:r>
              <a:rPr sz="4400" spc="-80" dirty="0"/>
              <a:t> </a:t>
            </a:r>
            <a:r>
              <a:rPr sz="4400" dirty="0"/>
              <a:t>Handling(contd...)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913" y="2317913"/>
            <a:ext cx="14097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•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2228785"/>
            <a:ext cx="6253480" cy="992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" marR="5080" indent="-494030">
              <a:lnSpc>
                <a:spcPct val="123700"/>
              </a:lnSpc>
              <a:tabLst>
                <a:tab pos="977900" algn="l"/>
              </a:tabLst>
            </a:pPr>
            <a:r>
              <a:rPr sz="26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pwd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6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600" dirty="0" smtClean="0">
                <a:latin typeface="Times New Roman"/>
                <a:cs typeface="Times New Roman"/>
              </a:rPr>
              <a:t>­</a:t>
            </a:r>
            <a:r>
              <a:rPr sz="2600" dirty="0">
                <a:latin typeface="Times New Roman"/>
                <a:cs typeface="Times New Roman"/>
              </a:rPr>
              <a:t>	print name </a:t>
            </a:r>
            <a:r>
              <a:rPr sz="2600" spc="5" dirty="0">
                <a:latin typeface="Times New Roman"/>
                <a:cs typeface="Times New Roman"/>
              </a:rPr>
              <a:t>of </a:t>
            </a:r>
            <a:r>
              <a:rPr sz="2600" dirty="0">
                <a:latin typeface="Times New Roman"/>
                <a:cs typeface="Times New Roman"/>
              </a:rPr>
              <a:t>current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working </a:t>
            </a:r>
            <a:r>
              <a:rPr sz="2600" spc="-5" dirty="0">
                <a:latin typeface="Times New Roman"/>
                <a:cs typeface="Times New Roman"/>
              </a:rPr>
              <a:t>directory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lang="en-IN" sz="2600" dirty="0" smtClean="0">
                <a:latin typeface="Times New Roman"/>
                <a:cs typeface="Times New Roman"/>
              </a:rPr>
              <a:t>  	</a:t>
            </a:r>
            <a:r>
              <a:rPr sz="2600" spc="-5" dirty="0" smtClean="0">
                <a:latin typeface="Times New Roman"/>
                <a:cs typeface="Times New Roman"/>
              </a:rPr>
              <a:t>Usage</a:t>
            </a:r>
            <a:r>
              <a:rPr sz="2600" spc="-5" dirty="0">
                <a:latin typeface="Times New Roman"/>
                <a:cs typeface="Times New Roman"/>
              </a:rPr>
              <a:t>: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pwd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912" y="3810000"/>
            <a:ext cx="14097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•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3657600"/>
            <a:ext cx="7743318" cy="3071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1195" marR="2110105" indent="-659130">
              <a:lnSpc>
                <a:spcPct val="123900"/>
              </a:lnSpc>
              <a:spcBef>
                <a:spcPts val="805"/>
              </a:spcBef>
            </a:pPr>
            <a:r>
              <a:rPr lang="en-IN"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cd </a:t>
            </a:r>
            <a:r>
              <a:rPr lang="en-IN" sz="2800" dirty="0" smtClean="0">
                <a:latin typeface="Times New Roman"/>
                <a:cs typeface="Times New Roman"/>
              </a:rPr>
              <a:t>- </a:t>
            </a:r>
            <a:r>
              <a:rPr lang="en-IN" sz="2800" dirty="0">
                <a:latin typeface="Times New Roman"/>
                <a:cs typeface="Times New Roman"/>
              </a:rPr>
              <a:t>change </a:t>
            </a:r>
            <a:r>
              <a:rPr lang="en-IN" sz="2800" spc="-5" dirty="0">
                <a:latin typeface="Times New Roman"/>
                <a:cs typeface="Times New Roman"/>
              </a:rPr>
              <a:t>directories  </a:t>
            </a:r>
          </a:p>
          <a:p>
            <a:pPr marL="671195" marR="2110105" indent="-659130">
              <a:lnSpc>
                <a:spcPct val="123900"/>
              </a:lnSpc>
              <a:spcBef>
                <a:spcPts val="805"/>
              </a:spcBef>
            </a:pPr>
            <a:r>
              <a:rPr lang="en-IN" sz="2800" spc="-5" dirty="0">
                <a:latin typeface="Times New Roman"/>
                <a:cs typeface="Times New Roman"/>
              </a:rPr>
              <a:t>	Usage: </a:t>
            </a:r>
            <a:r>
              <a:rPr lang="en-IN" sz="2800" spc="-5" dirty="0" smtClean="0">
                <a:latin typeface="Times New Roman"/>
                <a:cs typeface="Times New Roman"/>
              </a:rPr>
              <a:t>cd </a:t>
            </a:r>
            <a:r>
              <a:rPr lang="en-IN" sz="2800" dirty="0" smtClean="0">
                <a:latin typeface="Times New Roman"/>
                <a:cs typeface="Times New Roman"/>
              </a:rPr>
              <a:t>[DIRECTORY</a:t>
            </a:r>
            <a:r>
              <a:rPr lang="en-IN" sz="2800" dirty="0">
                <a:latin typeface="Times New Roman"/>
                <a:cs typeface="Times New Roman"/>
              </a:rPr>
              <a:t>]  </a:t>
            </a:r>
            <a:endParaRPr lang="en-IN" sz="2800" dirty="0" smtClean="0">
              <a:latin typeface="Times New Roman"/>
              <a:cs typeface="Times New Roman"/>
            </a:endParaRPr>
          </a:p>
          <a:p>
            <a:pPr marL="671195" marR="2110105" indent="-659130">
              <a:lnSpc>
                <a:spcPct val="123900"/>
              </a:lnSpc>
              <a:spcBef>
                <a:spcPts val="805"/>
              </a:spcBef>
            </a:pPr>
            <a:r>
              <a:rPr lang="en-IN" sz="2800" dirty="0">
                <a:latin typeface="Times New Roman"/>
                <a:cs typeface="Times New Roman"/>
              </a:rPr>
              <a:t>	</a:t>
            </a:r>
            <a:r>
              <a:rPr lang="en-IN" sz="2800" dirty="0" err="1" smtClean="0">
                <a:latin typeface="Times New Roman"/>
                <a:cs typeface="Times New Roman"/>
              </a:rPr>
              <a:t>eg</a:t>
            </a:r>
            <a:r>
              <a:rPr lang="en-IN" sz="2800" dirty="0">
                <a:latin typeface="Times New Roman"/>
                <a:cs typeface="Times New Roman"/>
              </a:rPr>
              <a:t>. </a:t>
            </a:r>
            <a:r>
              <a:rPr lang="en-IN" sz="2800" spc="-5" dirty="0">
                <a:latin typeface="Times New Roman"/>
                <a:cs typeface="Times New Roman"/>
              </a:rPr>
              <a:t>cd</a:t>
            </a:r>
            <a:r>
              <a:rPr lang="en-IN" sz="2800" spc="-100" dirty="0">
                <a:latin typeface="Times New Roman"/>
                <a:cs typeface="Times New Roman"/>
              </a:rPr>
              <a:t> </a:t>
            </a:r>
            <a:r>
              <a:rPr lang="en-IN" sz="2800" dirty="0" smtClean="0">
                <a:latin typeface="Times New Roman"/>
                <a:cs typeface="Times New Roman"/>
              </a:rPr>
              <a:t>demo</a:t>
            </a:r>
          </a:p>
          <a:p>
            <a:pPr marL="671195" marR="2110105" indent="-659130">
              <a:lnSpc>
                <a:spcPct val="123900"/>
              </a:lnSpc>
              <a:spcBef>
                <a:spcPts val="805"/>
              </a:spcBef>
            </a:pPr>
            <a:r>
              <a:rPr lang="en-IN" sz="2800" dirty="0" smtClean="0">
                <a:latin typeface="Times New Roman"/>
                <a:cs typeface="Times New Roman"/>
              </a:rPr>
              <a:t>Note: the Directory can be a relative or absolute path of Directory</a:t>
            </a:r>
            <a:endParaRPr lang="en-IN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7660" y="676592"/>
            <a:ext cx="7555739" cy="492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cp </a:t>
            </a:r>
            <a:r>
              <a:rPr sz="2600" spc="-5" dirty="0">
                <a:latin typeface="Arial"/>
                <a:cs typeface="Arial"/>
              </a:rPr>
              <a:t>– </a:t>
            </a:r>
            <a:r>
              <a:rPr sz="2600" dirty="0">
                <a:latin typeface="Arial"/>
                <a:cs typeface="Arial"/>
              </a:rPr>
              <a:t>copy </a:t>
            </a:r>
            <a:r>
              <a:rPr sz="2600" spc="-5" dirty="0">
                <a:latin typeface="Arial"/>
                <a:cs typeface="Arial"/>
              </a:rPr>
              <a:t>files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directories</a:t>
            </a:r>
          </a:p>
          <a:p>
            <a:pPr marL="835660">
              <a:lnSpc>
                <a:spcPct val="100000"/>
              </a:lnSpc>
              <a:spcBef>
                <a:spcPts val="1560"/>
              </a:spcBef>
            </a:pPr>
            <a:r>
              <a:rPr sz="2600" spc="5" dirty="0">
                <a:latin typeface="Arial"/>
                <a:cs typeface="Arial"/>
              </a:rPr>
              <a:t>Usage: </a:t>
            </a:r>
            <a:r>
              <a:rPr sz="2600" spc="-5" dirty="0">
                <a:latin typeface="Arial"/>
                <a:cs typeface="Arial"/>
              </a:rPr>
              <a:t>cp </a:t>
            </a:r>
            <a:r>
              <a:rPr sz="2600" dirty="0">
                <a:latin typeface="Arial"/>
                <a:cs typeface="Arial"/>
              </a:rPr>
              <a:t>[OPTION]... SOURCE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DEST</a:t>
            </a:r>
            <a:endParaRPr sz="2600" dirty="0">
              <a:latin typeface="Arial"/>
              <a:cs typeface="Arial"/>
            </a:endParaRPr>
          </a:p>
          <a:p>
            <a:pPr marL="1384300" marR="808990" indent="-549275">
              <a:lnSpc>
                <a:spcPts val="4680"/>
              </a:lnSpc>
              <a:spcBef>
                <a:spcPts val="405"/>
              </a:spcBef>
            </a:pPr>
            <a:r>
              <a:rPr lang="en-IN" sz="2600" dirty="0" smtClean="0">
                <a:latin typeface="Arial"/>
                <a:cs typeface="Arial"/>
              </a:rPr>
              <a:t>Examples:</a:t>
            </a:r>
          </a:p>
          <a:p>
            <a:pPr marL="1384300" marR="808990" indent="-549275">
              <a:lnSpc>
                <a:spcPts val="4680"/>
              </a:lnSpc>
              <a:spcBef>
                <a:spcPts val="405"/>
              </a:spcBef>
              <a:buFont typeface="+mj-lt"/>
              <a:buAutoNum type="arabicPeriod"/>
            </a:pPr>
            <a:r>
              <a:rPr sz="2600" dirty="0" smtClean="0">
                <a:latin typeface="Arial"/>
                <a:cs typeface="Arial"/>
              </a:rPr>
              <a:t> </a:t>
            </a:r>
            <a:r>
              <a:rPr sz="2600" dirty="0" err="1">
                <a:latin typeface="Arial"/>
                <a:cs typeface="Arial"/>
              </a:rPr>
              <a:t>cp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lang="en-IN" sz="2600" dirty="0" smtClean="0">
                <a:latin typeface="Arial"/>
                <a:cs typeface="Arial"/>
              </a:rPr>
              <a:t>file1 file2       </a:t>
            </a:r>
          </a:p>
          <a:p>
            <a:pPr marL="835025" marR="808990">
              <a:lnSpc>
                <a:spcPts val="4680"/>
              </a:lnSpc>
              <a:spcBef>
                <a:spcPts val="405"/>
              </a:spcBef>
            </a:pPr>
            <a:r>
              <a:rPr lang="en-IN" sz="2600" dirty="0">
                <a:latin typeface="Arial"/>
                <a:cs typeface="Arial"/>
              </a:rPr>
              <a:t>	</a:t>
            </a:r>
            <a:r>
              <a:rPr lang="en-IN" sz="2600" dirty="0" smtClean="0">
                <a:latin typeface="Arial"/>
                <a:cs typeface="Arial"/>
              </a:rPr>
              <a:t>	</a:t>
            </a:r>
            <a:r>
              <a:rPr lang="en-IN" sz="2600" dirty="0" err="1" smtClean="0">
                <a:latin typeface="Arial"/>
                <a:cs typeface="Arial"/>
              </a:rPr>
              <a:t>cp</a:t>
            </a:r>
            <a:r>
              <a:rPr lang="en-IN" sz="2600" dirty="0" smtClean="0">
                <a:latin typeface="Arial"/>
                <a:cs typeface="Arial"/>
              </a:rPr>
              <a:t> a.txt b.txt</a:t>
            </a:r>
          </a:p>
          <a:p>
            <a:pPr marL="835025" marR="808990">
              <a:lnSpc>
                <a:spcPts val="4680"/>
              </a:lnSpc>
              <a:spcBef>
                <a:spcPts val="405"/>
              </a:spcBef>
            </a:pPr>
            <a:r>
              <a:rPr lang="en-IN" sz="2600" dirty="0" smtClean="0">
                <a:latin typeface="Arial"/>
                <a:cs typeface="Arial"/>
              </a:rPr>
              <a:t>2.    </a:t>
            </a:r>
            <a:r>
              <a:rPr lang="en-IN" sz="2600" dirty="0" err="1" smtClean="0">
                <a:latin typeface="Arial"/>
                <a:cs typeface="Arial"/>
              </a:rPr>
              <a:t>cp</a:t>
            </a:r>
            <a:r>
              <a:rPr lang="en-IN" sz="2600" dirty="0" smtClean="0">
                <a:latin typeface="Arial"/>
                <a:cs typeface="Arial"/>
              </a:rPr>
              <a:t> file 1 file2…. </a:t>
            </a:r>
            <a:r>
              <a:rPr lang="en-IN" sz="2600" dirty="0" err="1">
                <a:latin typeface="Arial"/>
                <a:cs typeface="Arial"/>
              </a:rPr>
              <a:t>f</a:t>
            </a:r>
            <a:r>
              <a:rPr lang="en-IN" sz="2600" dirty="0" err="1" smtClean="0">
                <a:latin typeface="Arial"/>
                <a:cs typeface="Arial"/>
              </a:rPr>
              <a:t>ilen</a:t>
            </a:r>
            <a:r>
              <a:rPr lang="en-IN" sz="2600" dirty="0" smtClean="0">
                <a:latin typeface="Arial"/>
                <a:cs typeface="Arial"/>
              </a:rPr>
              <a:t> directory </a:t>
            </a:r>
          </a:p>
          <a:p>
            <a:pPr marL="835025" marR="808990">
              <a:lnSpc>
                <a:spcPts val="4680"/>
              </a:lnSpc>
              <a:spcBef>
                <a:spcPts val="405"/>
              </a:spcBef>
            </a:pPr>
            <a:r>
              <a:rPr lang="en-IN" sz="2600" dirty="0" smtClean="0">
                <a:latin typeface="Arial"/>
                <a:cs typeface="Arial"/>
              </a:rPr>
              <a:t>		</a:t>
            </a:r>
            <a:r>
              <a:rPr lang="en-IN" sz="2600" dirty="0" err="1" smtClean="0">
                <a:latin typeface="Arial"/>
                <a:cs typeface="Arial"/>
              </a:rPr>
              <a:t>cp</a:t>
            </a:r>
            <a:r>
              <a:rPr lang="en-IN" sz="2600" dirty="0" smtClean="0">
                <a:latin typeface="Arial"/>
                <a:cs typeface="Arial"/>
              </a:rPr>
              <a:t> file1 file2 /home/user/demo</a:t>
            </a:r>
          </a:p>
          <a:p>
            <a:pPr marL="835025" marR="808990">
              <a:lnSpc>
                <a:spcPts val="4680"/>
              </a:lnSpc>
              <a:spcBef>
                <a:spcPts val="405"/>
              </a:spcBef>
            </a:pPr>
            <a:endParaRPr lang="en-IN"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/>
          <p:nvPr/>
        </p:nvSpPr>
        <p:spPr>
          <a:xfrm>
            <a:off x="152400" y="685800"/>
            <a:ext cx="8001000" cy="5945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lvl="2"/>
            <a:r>
              <a:rPr sz="2600" b="1" spc="-5" dirty="0" smtClean="0">
                <a:solidFill>
                  <a:srgbClr val="FF0000"/>
                </a:solidFill>
                <a:latin typeface="Arial"/>
                <a:cs typeface="Arial"/>
              </a:rPr>
              <a:t>mv </a:t>
            </a:r>
            <a:r>
              <a:rPr sz="2600" spc="-5" dirty="0" smtClean="0">
                <a:latin typeface="Arial"/>
                <a:cs typeface="Arial"/>
              </a:rPr>
              <a:t>–</a:t>
            </a:r>
            <a:r>
              <a:rPr lang="en-IN" sz="2600" spc="-5" dirty="0" smtClean="0">
                <a:latin typeface="Arial"/>
                <a:cs typeface="Arial"/>
              </a:rPr>
              <a:t> this command is used to move a file      </a:t>
            </a:r>
          </a:p>
          <a:p>
            <a:pPr marL="12700">
              <a:lnSpc>
                <a:spcPct val="100000"/>
              </a:lnSpc>
            </a:pPr>
            <a:r>
              <a:rPr lang="en-IN" sz="2600" spc="-5" dirty="0">
                <a:latin typeface="Arial"/>
                <a:cs typeface="Arial"/>
              </a:rPr>
              <a:t>	</a:t>
            </a:r>
            <a:r>
              <a:rPr lang="en-IN" sz="2600" spc="-5" dirty="0" smtClean="0">
                <a:latin typeface="Arial"/>
                <a:cs typeface="Arial"/>
              </a:rPr>
              <a:t>         from one directory to another</a:t>
            </a:r>
          </a:p>
          <a:p>
            <a:pPr marL="12700">
              <a:lnSpc>
                <a:spcPct val="100000"/>
              </a:lnSpc>
            </a:pPr>
            <a:r>
              <a:rPr lang="en-IN" sz="2600" spc="-5" dirty="0">
                <a:latin typeface="Arial"/>
                <a:cs typeface="Arial"/>
              </a:rPr>
              <a:t>	</a:t>
            </a:r>
            <a:r>
              <a:rPr lang="en-IN" sz="2600" spc="-5" dirty="0" smtClean="0">
                <a:latin typeface="Arial"/>
                <a:cs typeface="Arial"/>
              </a:rPr>
              <a:t>         It is also used to rename a file.</a:t>
            </a:r>
          </a:p>
          <a:p>
            <a:pPr marL="12700">
              <a:lnSpc>
                <a:spcPct val="100000"/>
              </a:lnSpc>
            </a:pPr>
            <a:endParaRPr sz="2600" dirty="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  <a:spcBef>
                <a:spcPts val="1550"/>
              </a:spcBef>
            </a:pPr>
            <a:r>
              <a:rPr sz="2600" spc="5" dirty="0">
                <a:latin typeface="Arial"/>
                <a:cs typeface="Arial"/>
              </a:rPr>
              <a:t>Usage: </a:t>
            </a:r>
            <a:r>
              <a:rPr sz="2600" dirty="0">
                <a:latin typeface="Arial"/>
                <a:cs typeface="Arial"/>
              </a:rPr>
              <a:t>mv [OPTION]... SOURCE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DEST</a:t>
            </a:r>
            <a:endParaRPr sz="2600" dirty="0">
              <a:latin typeface="Arial"/>
              <a:cs typeface="Arial"/>
            </a:endParaRPr>
          </a:p>
          <a:p>
            <a:pPr marL="1292860" marR="1878330" indent="-549275">
              <a:lnSpc>
                <a:spcPct val="150000"/>
              </a:lnSpc>
            </a:pPr>
            <a:r>
              <a:rPr sz="2600" dirty="0">
                <a:latin typeface="Arial"/>
                <a:cs typeface="Arial"/>
              </a:rPr>
              <a:t>eg. mv source.txt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 err="1">
                <a:latin typeface="Arial"/>
                <a:cs typeface="Arial"/>
              </a:rPr>
              <a:t>target_dir</a:t>
            </a:r>
            <a:r>
              <a:rPr sz="2600" dirty="0">
                <a:latin typeface="Arial"/>
                <a:cs typeface="Arial"/>
              </a:rPr>
              <a:t>  </a:t>
            </a:r>
            <a:endParaRPr lang="en-IN" sz="2600" dirty="0" smtClean="0">
              <a:latin typeface="Arial"/>
              <a:cs typeface="Arial"/>
            </a:endParaRPr>
          </a:p>
          <a:p>
            <a:pPr marL="1292860" marR="1878330" indent="-549275">
              <a:lnSpc>
                <a:spcPct val="150000"/>
              </a:lnSpc>
            </a:pPr>
            <a:r>
              <a:rPr sz="2600" dirty="0" smtClean="0">
                <a:latin typeface="Arial"/>
                <a:cs typeface="Arial"/>
              </a:rPr>
              <a:t>mv </a:t>
            </a:r>
            <a:r>
              <a:rPr sz="2600" dirty="0">
                <a:latin typeface="Arial"/>
                <a:cs typeface="Arial"/>
              </a:rPr>
              <a:t>old.txt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 smtClean="0">
                <a:latin typeface="Arial"/>
                <a:cs typeface="Arial"/>
              </a:rPr>
              <a:t>new.txt</a:t>
            </a:r>
            <a:endParaRPr lang="en-IN" sz="2600" dirty="0">
              <a:latin typeface="Arial"/>
              <a:cs typeface="Arial"/>
            </a:endParaRPr>
          </a:p>
          <a:p>
            <a:pPr marL="743585" marR="1878330">
              <a:lnSpc>
                <a:spcPct val="150000"/>
              </a:lnSpc>
            </a:pPr>
            <a:r>
              <a:rPr lang="en-IN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lang="en-IN" sz="32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rm</a:t>
            </a:r>
            <a:r>
              <a:rPr lang="en-IN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3200" dirty="0">
                <a:latin typeface="Times New Roman"/>
                <a:cs typeface="Times New Roman"/>
              </a:rPr>
              <a:t>­ </a:t>
            </a:r>
            <a:r>
              <a:rPr lang="en-IN" sz="3900" baseline="1068" dirty="0">
                <a:latin typeface="Times New Roman"/>
                <a:cs typeface="Times New Roman"/>
              </a:rPr>
              <a:t>remove </a:t>
            </a:r>
            <a:r>
              <a:rPr lang="en-IN" sz="3900" spc="-15" baseline="1068" dirty="0">
                <a:latin typeface="Times New Roman"/>
                <a:cs typeface="Times New Roman"/>
              </a:rPr>
              <a:t>files </a:t>
            </a:r>
            <a:r>
              <a:rPr lang="en-IN" sz="3900" baseline="1068" dirty="0">
                <a:latin typeface="Times New Roman"/>
                <a:cs typeface="Times New Roman"/>
              </a:rPr>
              <a:t>or </a:t>
            </a:r>
            <a:r>
              <a:rPr lang="en-IN" sz="3900" spc="-7" baseline="1068" dirty="0">
                <a:latin typeface="Times New Roman"/>
                <a:cs typeface="Times New Roman"/>
              </a:rPr>
              <a:t>directories  </a:t>
            </a:r>
            <a:endParaRPr lang="en-IN" sz="3900" spc="-7" baseline="1068" dirty="0" smtClean="0">
              <a:latin typeface="Times New Roman"/>
              <a:cs typeface="Times New Roman"/>
            </a:endParaRPr>
          </a:p>
          <a:p>
            <a:pPr marL="1292860" marR="1878330" indent="-549275">
              <a:lnSpc>
                <a:spcPct val="150000"/>
              </a:lnSpc>
            </a:pPr>
            <a:r>
              <a:rPr lang="en-IN" sz="2600" spc="-5" dirty="0" smtClean="0">
                <a:latin typeface="Times New Roman"/>
                <a:cs typeface="Times New Roman"/>
              </a:rPr>
              <a:t>Usage</a:t>
            </a:r>
            <a:r>
              <a:rPr lang="en-IN" sz="2600" spc="-5" dirty="0">
                <a:latin typeface="Times New Roman"/>
                <a:cs typeface="Times New Roman"/>
              </a:rPr>
              <a:t>: </a:t>
            </a:r>
            <a:r>
              <a:rPr lang="en-IN" sz="2600" spc="-5" dirty="0" err="1">
                <a:latin typeface="Times New Roman"/>
                <a:cs typeface="Times New Roman"/>
              </a:rPr>
              <a:t>rm</a:t>
            </a:r>
            <a:r>
              <a:rPr lang="en-IN" sz="2600" spc="-5" dirty="0">
                <a:latin typeface="Times New Roman"/>
                <a:cs typeface="Times New Roman"/>
              </a:rPr>
              <a:t> </a:t>
            </a:r>
            <a:r>
              <a:rPr lang="en-IN" sz="2600" dirty="0">
                <a:latin typeface="Times New Roman"/>
                <a:cs typeface="Times New Roman"/>
              </a:rPr>
              <a:t>[OPTION]... FILE...  </a:t>
            </a:r>
            <a:r>
              <a:rPr lang="en-IN" sz="2600" dirty="0" err="1">
                <a:latin typeface="Times New Roman"/>
                <a:cs typeface="Times New Roman"/>
              </a:rPr>
              <a:t>eg</a:t>
            </a:r>
            <a:r>
              <a:rPr lang="en-IN" sz="2600" dirty="0">
                <a:latin typeface="Times New Roman"/>
                <a:cs typeface="Times New Roman"/>
              </a:rPr>
              <a:t>. </a:t>
            </a:r>
            <a:r>
              <a:rPr lang="en-IN" sz="2600" dirty="0" err="1">
                <a:latin typeface="Times New Roman"/>
                <a:cs typeface="Times New Roman"/>
              </a:rPr>
              <a:t>rm</a:t>
            </a:r>
            <a:r>
              <a:rPr lang="en-IN" sz="2600" dirty="0">
                <a:latin typeface="Times New Roman"/>
                <a:cs typeface="Times New Roman"/>
              </a:rPr>
              <a:t> </a:t>
            </a:r>
            <a:r>
              <a:rPr lang="en-IN" sz="2600" spc="-5" dirty="0">
                <a:latin typeface="Times New Roman"/>
                <a:cs typeface="Times New Roman"/>
              </a:rPr>
              <a:t>file1.txt </a:t>
            </a:r>
            <a:r>
              <a:rPr lang="en-IN" sz="2600" dirty="0">
                <a:latin typeface="Times New Roman"/>
                <a:cs typeface="Times New Roman"/>
              </a:rPr>
              <a:t>, </a:t>
            </a:r>
            <a:r>
              <a:rPr lang="en-IN" sz="2600" spc="-5" dirty="0" err="1">
                <a:latin typeface="Times New Roman"/>
                <a:cs typeface="Times New Roman"/>
              </a:rPr>
              <a:t>rm</a:t>
            </a:r>
            <a:r>
              <a:rPr lang="en-IN" sz="2600" spc="-5" dirty="0">
                <a:latin typeface="Times New Roman"/>
                <a:cs typeface="Times New Roman"/>
              </a:rPr>
              <a:t> </a:t>
            </a:r>
            <a:r>
              <a:rPr lang="en-IN" sz="2600" spc="-10" dirty="0">
                <a:latin typeface="Times New Roman"/>
                <a:cs typeface="Times New Roman"/>
              </a:rPr>
              <a:t>­</a:t>
            </a:r>
            <a:r>
              <a:rPr lang="en-IN" sz="2600" spc="-10" dirty="0" err="1">
                <a:latin typeface="Times New Roman"/>
                <a:cs typeface="Times New Roman"/>
              </a:rPr>
              <a:t>rf</a:t>
            </a:r>
            <a:r>
              <a:rPr lang="en-IN" sz="2600" spc="-50" dirty="0">
                <a:latin typeface="Times New Roman"/>
                <a:cs typeface="Times New Roman"/>
              </a:rPr>
              <a:t> </a:t>
            </a:r>
            <a:r>
              <a:rPr lang="en-IN" sz="2600" dirty="0" err="1">
                <a:latin typeface="Times New Roman"/>
                <a:cs typeface="Times New Roman"/>
              </a:rPr>
              <a:t>some_dir</a:t>
            </a:r>
            <a:endParaRPr lang="en-IN" sz="2600" dirty="0">
              <a:latin typeface="Times New Roman"/>
              <a:cs typeface="Times New Roman"/>
            </a:endParaRPr>
          </a:p>
          <a:p>
            <a:pPr marL="1292860" marR="1878330" indent="-549275">
              <a:lnSpc>
                <a:spcPct val="150000"/>
              </a:lnSpc>
            </a:pP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60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762000"/>
            <a:ext cx="6858000" cy="478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marR="5080" indent="-991235">
              <a:lnSpc>
                <a:spcPct val="115700"/>
              </a:lnSpc>
              <a:spcBef>
                <a:spcPts val="830"/>
              </a:spcBef>
              <a:buClr>
                <a:srgbClr val="0000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6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find </a:t>
            </a:r>
            <a:r>
              <a:rPr sz="2600" dirty="0">
                <a:latin typeface="Times New Roman"/>
                <a:cs typeface="Times New Roman"/>
              </a:rPr>
              <a:t>– </a:t>
            </a:r>
            <a:r>
              <a:rPr sz="2600" spc="-10" dirty="0">
                <a:latin typeface="Times New Roman"/>
                <a:cs typeface="Times New Roman"/>
              </a:rPr>
              <a:t>search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files in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directory hierarchy  </a:t>
            </a:r>
            <a:endParaRPr lang="en-IN" sz="260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15700"/>
              </a:lnSpc>
              <a:spcBef>
                <a:spcPts val="830"/>
              </a:spcBef>
              <a:buClr>
                <a:srgbClr val="000000"/>
              </a:buClr>
              <a:tabLst>
                <a:tab pos="344805" algn="l"/>
                <a:tab pos="345440" algn="l"/>
              </a:tabLst>
            </a:pPr>
            <a:r>
              <a:rPr lang="en-IN" sz="2600" spc="-5" dirty="0" smtClean="0">
                <a:latin typeface="Times New Roman"/>
                <a:cs typeface="Times New Roman"/>
              </a:rPr>
              <a:t>			</a:t>
            </a:r>
            <a:r>
              <a:rPr sz="2600" spc="-5" dirty="0" smtClean="0">
                <a:latin typeface="Times New Roman"/>
                <a:cs typeface="Times New Roman"/>
              </a:rPr>
              <a:t>Usage</a:t>
            </a:r>
            <a:r>
              <a:rPr sz="2600" spc="-5" dirty="0">
                <a:latin typeface="Times New Roman"/>
                <a:cs typeface="Times New Roman"/>
              </a:rPr>
              <a:t>: </a:t>
            </a:r>
            <a:r>
              <a:rPr sz="2600" dirty="0">
                <a:latin typeface="Times New Roman"/>
                <a:cs typeface="Times New Roman"/>
              </a:rPr>
              <a:t>find [OPTION] </a:t>
            </a:r>
            <a:r>
              <a:rPr sz="2600" spc="-5" dirty="0">
                <a:latin typeface="Times New Roman"/>
                <a:cs typeface="Times New Roman"/>
              </a:rPr>
              <a:t>[path] </a:t>
            </a:r>
            <a:r>
              <a:rPr sz="2600" spc="-5" dirty="0" smtClean="0">
                <a:latin typeface="Times New Roman"/>
                <a:cs typeface="Times New Roman"/>
              </a:rPr>
              <a:t>[</a:t>
            </a:r>
            <a:r>
              <a:rPr lang="en-IN" sz="2600" spc="-5" dirty="0" smtClean="0">
                <a:latin typeface="Times New Roman"/>
                <a:cs typeface="Times New Roman"/>
              </a:rPr>
              <a:t>action</a:t>
            </a:r>
            <a:r>
              <a:rPr sz="2600" spc="-5" dirty="0" smtClean="0">
                <a:latin typeface="Times New Roman"/>
                <a:cs typeface="Times New Roman"/>
              </a:rPr>
              <a:t>]  </a:t>
            </a:r>
            <a:endParaRPr lang="en-IN" sz="260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15700"/>
              </a:lnSpc>
              <a:spcBef>
                <a:spcPts val="830"/>
              </a:spcBef>
              <a:buClr>
                <a:srgbClr val="000000"/>
              </a:buClr>
              <a:tabLst>
                <a:tab pos="344805" algn="l"/>
                <a:tab pos="345440" algn="l"/>
              </a:tabLst>
            </a:pPr>
            <a:r>
              <a:rPr lang="en-IN" sz="2600" dirty="0" smtClean="0">
                <a:latin typeface="Times New Roman"/>
                <a:cs typeface="Times New Roman"/>
              </a:rPr>
              <a:t>			</a:t>
            </a:r>
            <a:r>
              <a:rPr sz="2600" dirty="0" err="1" smtClean="0">
                <a:latin typeface="Times New Roman"/>
                <a:cs typeface="Times New Roman"/>
              </a:rPr>
              <a:t>eg</a:t>
            </a:r>
            <a:r>
              <a:rPr sz="2600" dirty="0">
                <a:latin typeface="Times New Roman"/>
                <a:cs typeface="Times New Roman"/>
              </a:rPr>
              <a:t>. </a:t>
            </a:r>
            <a:r>
              <a:rPr lang="en-IN" sz="2600" dirty="0" smtClean="0">
                <a:latin typeface="Times New Roman"/>
                <a:cs typeface="Times New Roman"/>
              </a:rPr>
              <a:t>1. </a:t>
            </a:r>
            <a:r>
              <a:rPr sz="2600" spc="-5" dirty="0" smtClean="0">
                <a:latin typeface="Times New Roman"/>
                <a:cs typeface="Times New Roman"/>
              </a:rPr>
              <a:t>find </a:t>
            </a:r>
            <a:r>
              <a:rPr sz="2600" spc="-5" dirty="0">
                <a:latin typeface="Times New Roman"/>
                <a:cs typeface="Times New Roman"/>
              </a:rPr>
              <a:t>file1.txt</a:t>
            </a:r>
            <a:r>
              <a:rPr sz="2600" spc="-5" dirty="0" smtClean="0">
                <a:latin typeface="Times New Roman"/>
                <a:cs typeface="Times New Roman"/>
              </a:rPr>
              <a:t>,</a:t>
            </a:r>
            <a:endParaRPr lang="en-IN" sz="260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15700"/>
              </a:lnSpc>
              <a:spcBef>
                <a:spcPts val="830"/>
              </a:spcBef>
              <a:buClr>
                <a:srgbClr val="000000"/>
              </a:buClr>
              <a:tabLst>
                <a:tab pos="344805" algn="l"/>
                <a:tab pos="345440" algn="l"/>
              </a:tabLst>
            </a:pPr>
            <a:r>
              <a:rPr lang="en-IN" sz="2600" spc="-5" dirty="0">
                <a:latin typeface="Times New Roman"/>
                <a:cs typeface="Times New Roman"/>
              </a:rPr>
              <a:t>	</a:t>
            </a:r>
            <a:r>
              <a:rPr lang="en-IN" sz="2600" spc="-5" dirty="0" smtClean="0">
                <a:latin typeface="Times New Roman"/>
                <a:cs typeface="Times New Roman"/>
              </a:rPr>
              <a:t>		      2. </a:t>
            </a:r>
            <a:r>
              <a:rPr sz="2600" spc="-5" dirty="0" smtClean="0">
                <a:latin typeface="Times New Roman"/>
                <a:cs typeface="Times New Roman"/>
              </a:rPr>
              <a:t>find ­</a:t>
            </a:r>
            <a:r>
              <a:rPr lang="en-IN" sz="2600" spc="-5" dirty="0" smtClean="0">
                <a:latin typeface="Times New Roman"/>
                <a:cs typeface="Times New Roman"/>
              </a:rPr>
              <a:t>-</a:t>
            </a:r>
            <a:r>
              <a:rPr sz="2600" spc="-5" dirty="0" smtClean="0">
                <a:latin typeface="Times New Roman"/>
                <a:cs typeface="Times New Roman"/>
              </a:rPr>
              <a:t>name</a:t>
            </a:r>
            <a:r>
              <a:rPr sz="2600" spc="35" dirty="0" smtClean="0">
                <a:latin typeface="Times New Roman"/>
                <a:cs typeface="Times New Roman"/>
              </a:rPr>
              <a:t> </a:t>
            </a:r>
            <a:r>
              <a:rPr sz="2600" spc="-5" dirty="0" smtClean="0">
                <a:latin typeface="Times New Roman"/>
                <a:cs typeface="Times New Roman"/>
              </a:rPr>
              <a:t>file1.txt</a:t>
            </a:r>
            <a:endParaRPr lang="en-IN" sz="260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15700"/>
              </a:lnSpc>
              <a:spcBef>
                <a:spcPts val="830"/>
              </a:spcBef>
              <a:buClr>
                <a:srgbClr val="000000"/>
              </a:buClr>
              <a:tabLst>
                <a:tab pos="344805" algn="l"/>
                <a:tab pos="345440" algn="l"/>
              </a:tabLst>
            </a:pPr>
            <a:endParaRPr sz="2600" dirty="0">
              <a:latin typeface="Times New Roman"/>
              <a:cs typeface="Times New Roman"/>
            </a:endParaRPr>
          </a:p>
          <a:p>
            <a:pPr marL="1086485" marR="612140" indent="-1073785">
              <a:lnSpc>
                <a:spcPct val="115399"/>
              </a:lnSpc>
              <a:spcBef>
                <a:spcPts val="830"/>
              </a:spcBef>
              <a:buClr>
                <a:srgbClr val="0000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history </a:t>
            </a:r>
            <a:r>
              <a:rPr sz="2600" dirty="0">
                <a:latin typeface="Times New Roman"/>
                <a:cs typeface="Times New Roman"/>
              </a:rPr>
              <a:t>– prints </a:t>
            </a:r>
            <a:r>
              <a:rPr sz="2600" spc="-5" dirty="0">
                <a:latin typeface="Times New Roman"/>
                <a:cs typeface="Times New Roman"/>
              </a:rPr>
              <a:t>recently used </a:t>
            </a:r>
            <a:r>
              <a:rPr sz="2600" dirty="0">
                <a:latin typeface="Times New Roman"/>
                <a:cs typeface="Times New Roman"/>
              </a:rPr>
              <a:t>commands  </a:t>
            </a:r>
            <a:endParaRPr lang="en-IN" sz="2600" dirty="0" smtClean="0">
              <a:latin typeface="Times New Roman"/>
              <a:cs typeface="Times New Roman"/>
            </a:endParaRPr>
          </a:p>
          <a:p>
            <a:pPr marL="12700" marR="612140">
              <a:lnSpc>
                <a:spcPct val="115399"/>
              </a:lnSpc>
              <a:spcBef>
                <a:spcPts val="830"/>
              </a:spcBef>
              <a:buClr>
                <a:srgbClr val="000000"/>
              </a:buClr>
              <a:tabLst>
                <a:tab pos="344805" algn="l"/>
                <a:tab pos="345440" algn="l"/>
              </a:tabLst>
            </a:pPr>
            <a:r>
              <a:rPr lang="en-IN" sz="2600" spc="-5" dirty="0">
                <a:latin typeface="Times New Roman"/>
                <a:cs typeface="Times New Roman"/>
              </a:rPr>
              <a:t>	</a:t>
            </a:r>
            <a:r>
              <a:rPr lang="en-IN" sz="2600" spc="-5" dirty="0" smtClean="0">
                <a:latin typeface="Times New Roman"/>
                <a:cs typeface="Times New Roman"/>
              </a:rPr>
              <a:t>		  </a:t>
            </a:r>
            <a:r>
              <a:rPr sz="2600" spc="-5" dirty="0" smtClean="0">
                <a:latin typeface="Times New Roman"/>
                <a:cs typeface="Times New Roman"/>
              </a:rPr>
              <a:t>Usage</a:t>
            </a:r>
            <a:r>
              <a:rPr sz="2600" spc="-5" dirty="0">
                <a:latin typeface="Times New Roman"/>
                <a:cs typeface="Times New Roman"/>
              </a:rPr>
              <a:t>: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14400"/>
          </a:xfrm>
        </p:spPr>
        <p:txBody>
          <a:bodyPr/>
          <a:lstStyle/>
          <a:p>
            <a:r>
              <a:rPr lang="en-IN" dirty="0" smtClean="0"/>
              <a:t>TO create an 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‘</a:t>
            </a:r>
            <a:r>
              <a:rPr lang="en-IN" dirty="0" err="1" smtClean="0"/>
              <a:t>addusr</a:t>
            </a:r>
            <a:r>
              <a:rPr lang="en-IN" dirty="0" smtClean="0"/>
              <a:t>’ command is used to create a user.</a:t>
            </a:r>
          </a:p>
          <a:p>
            <a:endParaRPr lang="en-IN" dirty="0"/>
          </a:p>
          <a:p>
            <a:r>
              <a:rPr lang="en-IN" dirty="0" smtClean="0"/>
              <a:t>To create a new user the user should be logged in as a root-user.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	usage: </a:t>
            </a:r>
            <a:r>
              <a:rPr lang="en-IN" dirty="0" err="1" smtClean="0"/>
              <a:t>addusr</a:t>
            </a:r>
            <a:r>
              <a:rPr lang="en-IN" dirty="0" smtClean="0"/>
              <a:t> </a:t>
            </a:r>
            <a:r>
              <a:rPr lang="en-IN" dirty="0" err="1" smtClean="0"/>
              <a:t>user_name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9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IN" dirty="0" smtClean="0"/>
              <a:t>Unix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Hardware</a:t>
            </a:r>
          </a:p>
          <a:p>
            <a:r>
              <a:rPr lang="en-IN" sz="2800" dirty="0" smtClean="0"/>
              <a:t>Kernel</a:t>
            </a:r>
          </a:p>
          <a:p>
            <a:r>
              <a:rPr lang="en-IN" sz="2800" dirty="0" smtClean="0"/>
              <a:t>Shell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743200" y="1676400"/>
            <a:ext cx="4724400" cy="4495800"/>
          </a:xfrm>
          <a:prstGeom prst="ellipse">
            <a:avLst/>
          </a:prstGeom>
          <a:solidFill>
            <a:srgbClr val="FF0000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2209800"/>
            <a:ext cx="3581400" cy="3352800"/>
          </a:xfrm>
          <a:prstGeom prst="ellipse">
            <a:avLst/>
          </a:prstGeom>
          <a:solidFill>
            <a:srgbClr val="FF00FF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772000" y="2781300"/>
            <a:ext cx="2590800" cy="2286000"/>
          </a:xfrm>
          <a:prstGeom prst="ellipse">
            <a:avLst/>
          </a:prstGeom>
          <a:solidFill>
            <a:srgbClr val="CC99FF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343400" y="3276600"/>
            <a:ext cx="1371600" cy="1219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9pPr>
          </a:lstStyle>
          <a:p>
            <a:pPr algn="ctr"/>
            <a:r>
              <a:rPr lang="en-US" altLang="zh-TW"/>
              <a:t>hardware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572000" y="2819400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9pPr>
          </a:lstStyle>
          <a:p>
            <a:r>
              <a:rPr lang="en-US" altLang="zh-TW"/>
              <a:t>kernel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495800" y="22860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9pPr>
          </a:lstStyle>
          <a:p>
            <a:r>
              <a:rPr lang="en-US" altLang="zh-TW"/>
              <a:t>sh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181600" y="23622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9pPr>
          </a:lstStyle>
          <a:p>
            <a:r>
              <a:rPr lang="en-US" altLang="zh-TW"/>
              <a:t>who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867400" y="2743200"/>
            <a:ext cx="69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9pPr>
          </a:lstStyle>
          <a:p>
            <a:r>
              <a:rPr lang="en-US" altLang="zh-TW"/>
              <a:t>date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6324600" y="34290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9pPr>
          </a:lstStyle>
          <a:p>
            <a:r>
              <a:rPr lang="en-US" altLang="zh-TW"/>
              <a:t>ed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242050" y="4114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9pPr>
          </a:lstStyle>
          <a:p>
            <a:r>
              <a:rPr lang="en-US" altLang="zh-TW"/>
              <a:t>wc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5569744" y="48006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/>
              <a:t>grep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295650" y="3366696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/>
              <a:t>as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4343400" y="5001267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err="1"/>
              <a:t>nroff</a:t>
            </a:r>
            <a:endParaRPr lang="en-US" altLang="zh-TW" dirty="0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3523456" y="4402084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err="1"/>
              <a:t>ld</a:t>
            </a:r>
            <a:endParaRPr lang="en-US" altLang="zh-TW" dirty="0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593306" y="2667000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dirty="0" err="1"/>
              <a:t>cpp</a:t>
            </a:r>
            <a:endParaRPr lang="en-US" altLang="zh-TW" dirty="0"/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4419600" y="5562600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9pPr>
          </a:lstStyle>
          <a:p>
            <a:r>
              <a:rPr lang="en-US" altLang="zh-TW"/>
              <a:t>Other apps</a:t>
            </a:r>
          </a:p>
        </p:txBody>
      </p:sp>
    </p:spTree>
    <p:extLst>
      <p:ext uri="{BB962C8B-B14F-4D97-AF65-F5344CB8AC3E}">
        <p14:creationId xmlns:p14="http://schemas.microsoft.com/office/powerpoint/2010/main" val="9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switch 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‘</a:t>
            </a:r>
            <a:r>
              <a:rPr lang="en-IN" dirty="0" err="1" smtClean="0"/>
              <a:t>su</a:t>
            </a:r>
            <a:r>
              <a:rPr lang="en-IN" dirty="0" smtClean="0"/>
              <a:t>’ command is used to switch from one user to another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Usage: </a:t>
            </a:r>
            <a:r>
              <a:rPr lang="en-IN" dirty="0" err="1" smtClean="0"/>
              <a:t>su</a:t>
            </a:r>
            <a:r>
              <a:rPr lang="en-IN" dirty="0" smtClean="0"/>
              <a:t> </a:t>
            </a:r>
            <a:r>
              <a:rPr lang="en-IN" dirty="0" err="1" smtClean="0"/>
              <a:t>User_name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It asks for the password to login.</a:t>
            </a:r>
          </a:p>
          <a:p>
            <a:endParaRPr lang="en-IN" dirty="0"/>
          </a:p>
          <a:p>
            <a:r>
              <a:rPr lang="en-IN" dirty="0" smtClean="0"/>
              <a:t>‘exit’ command is used to come out of the logged in user.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02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login as root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‘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su</a:t>
            </a:r>
            <a:r>
              <a:rPr lang="en-IN" dirty="0" smtClean="0"/>
              <a:t>’ command is used to login as a root-user.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	usage: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su</a:t>
            </a:r>
            <a:endParaRPr lang="en-IN" dirty="0" smtClean="0"/>
          </a:p>
          <a:p>
            <a:r>
              <a:rPr lang="en-IN" dirty="0" smtClean="0"/>
              <a:t>It will ask for the password.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user should have permission to login as the root-user.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All the users having root permissions are stored in a file ‘</a:t>
            </a:r>
            <a:r>
              <a:rPr lang="en-IN" dirty="0" err="1" smtClean="0"/>
              <a:t>visudo</a:t>
            </a:r>
            <a:r>
              <a:rPr lang="en-IN" dirty="0" smtClean="0"/>
              <a:t>’.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remove 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‘</a:t>
            </a:r>
            <a:r>
              <a:rPr lang="en-IN" dirty="0" err="1" smtClean="0"/>
              <a:t>delusr</a:t>
            </a:r>
            <a:r>
              <a:rPr lang="en-IN" dirty="0" smtClean="0"/>
              <a:t>’ command is used to delete a user.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	usage: </a:t>
            </a:r>
            <a:r>
              <a:rPr lang="en-IN" dirty="0" err="1" smtClean="0"/>
              <a:t>delusr</a:t>
            </a:r>
            <a:r>
              <a:rPr lang="en-IN" dirty="0" smtClean="0"/>
              <a:t> user-name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You should be log-in as a root-user to delete an user.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8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The BRE a{1,2} matches a{1,2} literally, while a\{1,2\} matches a or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{,},+,?,(,),.. Are treated as a normal symbols and we have to use a ‘\’ to give special meaning to them.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?,+,.. Are not supported by POSIX (Portable Operating system Interface for Unix) BRE.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use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command for BRE.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quantifiers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?, +, {n}, {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n,m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 and {n,} repeat the preceding token zero or once, once or more, n times, between n and m times, and n or more times, respectively. 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above quantifiers are supported by POSIX ERE and we use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egrep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–E command.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IN" dirty="0" err="1" smtClean="0"/>
              <a:t>Metacharacters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7467600" cy="4572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^ (Caret)=match expression at the start of a line, as in ^A.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 (Dollar)=match expression at the end of a line, as in A$.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\ (Back Slash)=turn off the special meaning of the next character, as in \^.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 ] (Brackets)=match any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of the enclosed characters, as in 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aeiou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]. Use Hyphen "-" for a range, as in [0-9].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[^ ]=match any one character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those enclosed in   [ ], as in [^0-9].</a:t>
            </a:r>
          </a:p>
        </p:txBody>
      </p:sp>
    </p:spTree>
    <p:extLst>
      <p:ext uri="{BB962C8B-B14F-4D97-AF65-F5344CB8AC3E}">
        <p14:creationId xmlns:p14="http://schemas.microsoft.com/office/powerpoint/2010/main" val="41816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6553200" cy="518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(Period)=match a single character of any value, except end of line.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 (Asterisk)=match zero or more of the preceding character or expression.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\{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\}=match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to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occurrences of the preceding.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\{x\}=match exactly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occurrences of the preceding.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\{x,\}=match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or more occurrences of the preceding.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086599" cy="914400"/>
          </a:xfrm>
        </p:spPr>
        <p:txBody>
          <a:bodyPr/>
          <a:lstStyle/>
          <a:p>
            <a:r>
              <a:rPr lang="en-IN" dirty="0" smtClean="0"/>
              <a:t>Searching for a pattern in UINIX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6934200" cy="48006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Unix has a special family of commands for handling search requirements.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member of this family is the grep command.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GREP: (Global Regular Expression Parser)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scans its input for a pattern and displays lines containing the pattern.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00200"/>
            <a:ext cx="6934201" cy="495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grep '^From: ' demo.txt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'[a-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-Z]'{any line with at least one letter}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'[^a-zA-Z0-9]{anything not a letter or number}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'[0-9]\{3\}-[0-9]\{4\}'{999-9999, like phone numbers}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'^.$'{lines with exactly one character}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838200"/>
            <a:ext cx="6347714" cy="520316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'"smug"'{'smug' within double quotes}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'"*smug"*'{'smug', with or without quotes}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'^\.'{any line that starts with a Period "."}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'^\.[a-z][a-z]'{line start with "." and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letters}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TW" sz="2800" dirty="0"/>
              <a:t> Three major tasks of kernel:</a:t>
            </a:r>
          </a:p>
          <a:p>
            <a:pPr lvl="1">
              <a:buFont typeface="Wingdings" panose="05000000000000000000" pitchFamily="2" charset="2"/>
              <a:buChar char="X"/>
            </a:pPr>
            <a:r>
              <a:rPr lang="en-US" altLang="zh-TW" sz="2800" dirty="0"/>
              <a:t> Process Management</a:t>
            </a:r>
          </a:p>
          <a:p>
            <a:pPr lvl="1">
              <a:buFont typeface="Wingdings" panose="05000000000000000000" pitchFamily="2" charset="2"/>
              <a:buChar char="X"/>
            </a:pPr>
            <a:r>
              <a:rPr lang="en-US" altLang="zh-TW" sz="2800" dirty="0"/>
              <a:t> Device Management</a:t>
            </a:r>
          </a:p>
          <a:p>
            <a:pPr lvl="1">
              <a:buFont typeface="Wingdings" panose="05000000000000000000" pitchFamily="2" charset="2"/>
              <a:buChar char="X"/>
            </a:pPr>
            <a:r>
              <a:rPr lang="en-US" altLang="zh-TW" sz="2800" dirty="0"/>
              <a:t> File Management</a:t>
            </a:r>
          </a:p>
        </p:txBody>
      </p:sp>
    </p:spTree>
    <p:extLst>
      <p:ext uri="{BB962C8B-B14F-4D97-AF65-F5344CB8AC3E}">
        <p14:creationId xmlns:p14="http://schemas.microsoft.com/office/powerpoint/2010/main" val="29503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 shell acts as an interface between the user and the kernel</a:t>
            </a:r>
            <a:endParaRPr lang="en-IN" sz="2000" dirty="0"/>
          </a:p>
          <a:p>
            <a:r>
              <a:rPr lang="en-IN" sz="2000" dirty="0" smtClean="0"/>
              <a:t>A </a:t>
            </a:r>
            <a:r>
              <a:rPr lang="en-IN" sz="2000" dirty="0"/>
              <a:t>shell is an environment in which we can run our </a:t>
            </a:r>
            <a:r>
              <a:rPr lang="en-IN" sz="2000" dirty="0" smtClean="0"/>
              <a:t>commands, it is also called as  </a:t>
            </a:r>
            <a:r>
              <a:rPr lang="en-IN" sz="2000" dirty="0"/>
              <a:t>a command-line interpreter </a:t>
            </a: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210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730" y="373379"/>
            <a:ext cx="6366509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/>
              <a:t>Basic Linux</a:t>
            </a:r>
            <a:r>
              <a:rPr sz="4400" spc="-65" dirty="0"/>
              <a:t> </a:t>
            </a:r>
            <a:r>
              <a:rPr sz="4400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7730" y="1372870"/>
            <a:ext cx="140970" cy="455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600" spc="-5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600" spc="-5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600" spc="-5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600" spc="-5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600" spc="-5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600" spc="-5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600" spc="-5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4119" y="1159347"/>
            <a:ext cx="3084195" cy="4740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42340">
              <a:lnSpc>
                <a:spcPct val="149400"/>
              </a:lnSpc>
            </a:pPr>
            <a:r>
              <a:rPr sz="2600" spc="-5" dirty="0">
                <a:latin typeface="Times New Roman"/>
                <a:cs typeface="Times New Roman"/>
              </a:rPr>
              <a:t>File </a:t>
            </a:r>
            <a:r>
              <a:rPr sz="2600" dirty="0">
                <a:latin typeface="Times New Roman"/>
                <a:cs typeface="Times New Roman"/>
              </a:rPr>
              <a:t>Handling  Text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Processing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  <a:spcBef>
                <a:spcPts val="5"/>
              </a:spcBef>
            </a:pPr>
            <a:r>
              <a:rPr sz="2600" spc="-5" dirty="0">
                <a:latin typeface="Times New Roman"/>
                <a:cs typeface="Times New Roman"/>
              </a:rPr>
              <a:t>System Administration  Process Management  Archival</a:t>
            </a:r>
            <a:endParaRPr sz="2600">
              <a:latin typeface="Times New Roman"/>
              <a:cs typeface="Times New Roman"/>
            </a:endParaRPr>
          </a:p>
          <a:p>
            <a:pPr marL="12700" marR="1364615">
              <a:lnSpc>
                <a:spcPct val="149400"/>
              </a:lnSpc>
              <a:spcBef>
                <a:spcPts val="5"/>
              </a:spcBef>
            </a:pPr>
            <a:r>
              <a:rPr sz="2600" dirty="0">
                <a:latin typeface="Times New Roman"/>
                <a:cs typeface="Times New Roman"/>
              </a:rPr>
              <a:t>Network  </a:t>
            </a:r>
            <a:r>
              <a:rPr sz="2600" spc="-5" dirty="0">
                <a:latin typeface="Times New Roman"/>
                <a:cs typeface="Times New Roman"/>
              </a:rPr>
              <a:t>File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Systems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600" dirty="0">
                <a:latin typeface="Times New Roman"/>
                <a:cs typeface="Times New Roman"/>
              </a:rPr>
              <a:t>Advanced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Commands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90600"/>
          </a:xfrm>
        </p:spPr>
        <p:txBody>
          <a:bodyPr/>
          <a:lstStyle/>
          <a:p>
            <a:r>
              <a:rPr lang="en-IN" dirty="0" smtClean="0"/>
              <a:t>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05000"/>
            <a:ext cx="6781801" cy="424021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in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considered as a file, including the physical devices like flash device, network cards etc..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collection of files is called as file system or Unix file system(UFS).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UFS(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system) contains both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contents of the file.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file as a unique number to identify, this number is called as an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347713" cy="762000"/>
          </a:xfrm>
        </p:spPr>
        <p:txBody>
          <a:bodyPr/>
          <a:lstStyle/>
          <a:p>
            <a:r>
              <a:rPr lang="en-IN" dirty="0" smtClean="0"/>
              <a:t>Files…..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6347714" cy="3880773"/>
          </a:xfrm>
        </p:spPr>
        <p:txBody>
          <a:bodyPr/>
          <a:lstStyle/>
          <a:p>
            <a:r>
              <a:rPr lang="en-IN" dirty="0" smtClean="0"/>
              <a:t>We can classify files into 3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1. Ordinary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		Text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		Binary File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 Device Files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 Directory Files / Special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8600"/>
            <a:ext cx="6347713" cy="685800"/>
          </a:xfrm>
        </p:spPr>
        <p:txBody>
          <a:bodyPr/>
          <a:lstStyle/>
          <a:p>
            <a:r>
              <a:rPr lang="en-IN" dirty="0" smtClean="0"/>
              <a:t>Unix File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495799"/>
          </a:xfrm>
        </p:spPr>
        <p:txBody>
          <a:bodyPr>
            <a:normAutofit/>
          </a:bodyPr>
          <a:lstStyle/>
          <a:p>
            <a:r>
              <a:rPr lang="en-IN" sz="3600" dirty="0" smtClean="0"/>
              <a:t>File Permissions</a:t>
            </a:r>
          </a:p>
          <a:p>
            <a:pPr marL="457200" indent="-457200">
              <a:buAutoNum type="arabicPeriod"/>
            </a:pPr>
            <a:r>
              <a:rPr lang="en-IN" sz="2000" dirty="0" smtClean="0"/>
              <a:t>Read</a:t>
            </a:r>
            <a:r>
              <a:rPr lang="en-IN" sz="2000" dirty="0"/>
              <a:t>: ‘r’ If you have read permission of a file, you </a:t>
            </a:r>
            <a:r>
              <a:rPr lang="en-IN" sz="2000" dirty="0" smtClean="0"/>
              <a:t>can </a:t>
            </a:r>
            <a:r>
              <a:rPr lang="en-IN" sz="2000" dirty="0"/>
              <a:t>see the </a:t>
            </a:r>
            <a:r>
              <a:rPr lang="en-IN" sz="2000" dirty="0" smtClean="0"/>
              <a:t>contents of the file.</a:t>
            </a:r>
          </a:p>
          <a:p>
            <a:pPr marL="457200" indent="-457200">
              <a:buAutoNum type="arabicPeriod"/>
            </a:pPr>
            <a:r>
              <a:rPr lang="en-IN" sz="2000" dirty="0" smtClean="0"/>
              <a:t>Write: ‘</a:t>
            </a:r>
            <a:r>
              <a:rPr lang="en-IN" sz="2000" dirty="0"/>
              <a:t>w’ If you have write permission of a file, you can change the file. This means you can add to a file, or overwrite a file. You can empty a </a:t>
            </a:r>
            <a:r>
              <a:rPr lang="en-IN" sz="2000" dirty="0" smtClean="0"/>
              <a:t>file.</a:t>
            </a:r>
          </a:p>
          <a:p>
            <a:pPr marL="457200" indent="-457200">
              <a:buAutoNum type="arabicPeriod"/>
            </a:pPr>
            <a:r>
              <a:rPr lang="en-IN" sz="2000" dirty="0" smtClean="0"/>
              <a:t>Execute: ‘x’ </a:t>
            </a:r>
            <a:r>
              <a:rPr lang="en-IN" sz="2000" dirty="0"/>
              <a:t>If the file has execute permission, then you can ask the operating system to run the file as if it were a program. If it's a binary file/program, you can execute it like any other program.</a:t>
            </a:r>
            <a:endParaRPr lang="en-IN" sz="2000" dirty="0" smtClean="0"/>
          </a:p>
          <a:p>
            <a:pPr marL="457200" indent="-457200">
              <a:buAutoNum type="arabicPeriod"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37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891</TotalTime>
  <Words>1213</Words>
  <Application>Microsoft Office PowerPoint</Application>
  <PresentationFormat>On-screen Show (4:3)</PresentationFormat>
  <Paragraphs>300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微軟正黑體</vt:lpstr>
      <vt:lpstr>Arial</vt:lpstr>
      <vt:lpstr>新細明體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Introduction</vt:lpstr>
      <vt:lpstr>Unix Architecture</vt:lpstr>
      <vt:lpstr>Kernel</vt:lpstr>
      <vt:lpstr>Shell</vt:lpstr>
      <vt:lpstr>Basic Linux Commands</vt:lpstr>
      <vt:lpstr>Files</vt:lpstr>
      <vt:lpstr>Files…..</vt:lpstr>
      <vt:lpstr>Unix File Attributes</vt:lpstr>
      <vt:lpstr>File Attribute…</vt:lpstr>
      <vt:lpstr>1. File type/ File permissions</vt:lpstr>
      <vt:lpstr>PowerPoint Presentation</vt:lpstr>
      <vt:lpstr>To change file Permission</vt:lpstr>
      <vt:lpstr>PowerPoint Presentation</vt:lpstr>
      <vt:lpstr>PowerPoint Presentation</vt:lpstr>
      <vt:lpstr>INODE</vt:lpstr>
      <vt:lpstr>2. Link</vt:lpstr>
      <vt:lpstr>ln Command </vt:lpstr>
      <vt:lpstr>Hard link</vt:lpstr>
      <vt:lpstr>Soft/Symbolic Link</vt:lpstr>
      <vt:lpstr>3. Owner</vt:lpstr>
      <vt:lpstr>4.Group</vt:lpstr>
      <vt:lpstr>Sources to learn commands?? (man)</vt:lpstr>
      <vt:lpstr>File Handling commands </vt:lpstr>
      <vt:lpstr>File Handling(contd...)</vt:lpstr>
      <vt:lpstr>PowerPoint Presentation</vt:lpstr>
      <vt:lpstr>PowerPoint Presentation</vt:lpstr>
      <vt:lpstr>PowerPoint Presentation</vt:lpstr>
      <vt:lpstr>TO create an USER</vt:lpstr>
      <vt:lpstr>TO switch User</vt:lpstr>
      <vt:lpstr>How to login as root ?</vt:lpstr>
      <vt:lpstr>To remove User</vt:lpstr>
      <vt:lpstr>Basic Regular Expression</vt:lpstr>
      <vt:lpstr>Extended Regular Expression</vt:lpstr>
      <vt:lpstr>Metacharacters</vt:lpstr>
      <vt:lpstr>PowerPoint Presentation</vt:lpstr>
      <vt:lpstr>Searching for a pattern in UINIX</vt:lpstr>
      <vt:lpstr>Examples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Dixith SN</dc:creator>
  <cp:lastModifiedBy>Dixith SN</cp:lastModifiedBy>
  <cp:revision>48</cp:revision>
  <dcterms:created xsi:type="dcterms:W3CDTF">2016-11-23T06:29:11Z</dcterms:created>
  <dcterms:modified xsi:type="dcterms:W3CDTF">2017-01-04T13:31:22Z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2008-08-23T00:00:00Z</vt:filetime>
  </property>
  <property fmtid="{D5CDD505-2E9C-101B-9397-08002B2CF9AE}" pid="3" name="Creator">
    <vt:lpwstr>Impress</vt:lpwstr>
  </property>
  <property fmtid="{D5CDD505-2E9C-101B-9397-08002B2CF9AE}" pid="4" name="LastSaved">
    <vt:filetime>2016-11-23T00:00:00Z</vt:filetime>
  </property>
  <property fmtid="{D5CDD505-2E9C-101B-9397-08002B2CF9AE}" pid="5" name="_MarkAsFinal">
    <vt:bool>true</vt:bool>
  </property>
</Properties>
</file>