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60" r:id="rId4"/>
    <p:sldId id="258" r:id="rId5"/>
    <p:sldId id="266" r:id="rId6"/>
    <p:sldId id="265" r:id="rId7"/>
    <p:sldId id="261" r:id="rId8"/>
    <p:sldId id="259" r:id="rId9"/>
    <p:sldId id="262"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7A589-E72C-453E-BDE1-3ADC901B31AE}" v="4476" dt="2021-09-10T17:10:06.097"/>
    <p1510:client id="{ED2661D0-6787-4A67-9A13-EBDA2C9F3DF0}" v="177" dt="2021-09-08T19:33:51.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A7378-8B5B-418B-A8D3-628C3966D3FD}"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D36D5090-017A-44AE-A6DA-B632DB01722E}">
      <dgm:prSet/>
      <dgm:spPr/>
      <dgm:t>
        <a:bodyPr/>
        <a:lstStyle/>
        <a:p>
          <a:pPr rtl="0"/>
          <a:r>
            <a:rPr lang="en-US" b="1"/>
            <a:t>Quality Control(QC)</a:t>
          </a:r>
          <a:br>
            <a:rPr lang="en-US" b="1" dirty="0"/>
          </a:br>
          <a:r>
            <a:rPr lang="en-US" b="1"/>
            <a:t> Quality + Control</a:t>
          </a:r>
          <a:br>
            <a:rPr lang="en-US" b="1" dirty="0"/>
          </a:br>
          <a:br>
            <a:rPr lang="en-US" b="1" dirty="0"/>
          </a:br>
          <a:r>
            <a:rPr lang="en-US" b="1"/>
            <a:t>Control: </a:t>
          </a:r>
          <a:r>
            <a:rPr lang="en-US"/>
            <a:t>Control is to verify errors in order to maintain standards by testing the output against the specification.</a:t>
          </a:r>
          <a:br>
            <a:rPr lang="en-US" dirty="0"/>
          </a:br>
          <a:endParaRPr lang="en-US" dirty="0"/>
        </a:p>
      </dgm:t>
    </dgm:pt>
    <dgm:pt modelId="{34B38A3B-4219-410D-8C0F-45EED23BE0ED}" type="parTrans" cxnId="{251E0E5A-CE56-41F6-9C28-083C94925138}">
      <dgm:prSet/>
      <dgm:spPr/>
      <dgm:t>
        <a:bodyPr/>
        <a:lstStyle/>
        <a:p>
          <a:endParaRPr lang="en-US"/>
        </a:p>
      </dgm:t>
    </dgm:pt>
    <dgm:pt modelId="{BAB51B6B-9B5A-495A-A216-0BD2789DB460}" type="sibTrans" cxnId="{251E0E5A-CE56-41F6-9C28-083C94925138}">
      <dgm:prSet/>
      <dgm:spPr/>
      <dgm:t>
        <a:bodyPr/>
        <a:lstStyle/>
        <a:p>
          <a:endParaRPr lang="en-US"/>
        </a:p>
      </dgm:t>
    </dgm:pt>
    <dgm:pt modelId="{D8E99DF8-024B-4E4A-9A88-E0F9A838E5CB}">
      <dgm:prSet/>
      <dgm:spPr/>
      <dgm:t>
        <a:bodyPr/>
        <a:lstStyle/>
        <a:p>
          <a:r>
            <a:rPr lang="en-US" b="1"/>
            <a:t>Quality Control(QC):</a:t>
          </a:r>
          <a:br>
            <a:rPr lang="en-US" b="1" dirty="0"/>
          </a:br>
          <a:r>
            <a:rPr lang="en-US"/>
            <a:t>involves in product-oriented activities. It executes the program or code to identify the defects in the Software Application.</a:t>
          </a:r>
        </a:p>
      </dgm:t>
    </dgm:pt>
    <dgm:pt modelId="{16878AEA-F609-4C7A-9644-A6926AF1A7A3}" type="parTrans" cxnId="{0BA8CD27-0FEC-44B3-9A42-C8966EA1FC21}">
      <dgm:prSet/>
      <dgm:spPr/>
      <dgm:t>
        <a:bodyPr/>
        <a:lstStyle/>
        <a:p>
          <a:endParaRPr lang="en-US"/>
        </a:p>
      </dgm:t>
    </dgm:pt>
    <dgm:pt modelId="{C6BA1214-FCB9-45FD-B98D-1C830C492044}" type="sibTrans" cxnId="{0BA8CD27-0FEC-44B3-9A42-C8966EA1FC21}">
      <dgm:prSet/>
      <dgm:spPr/>
      <dgm:t>
        <a:bodyPr/>
        <a:lstStyle/>
        <a:p>
          <a:endParaRPr lang="en-US"/>
        </a:p>
      </dgm:t>
    </dgm:pt>
    <dgm:pt modelId="{917C41E8-9C74-4DFE-8FB5-C713868B9A65}" type="pres">
      <dgm:prSet presAssocID="{64BA7378-8B5B-418B-A8D3-628C3966D3FD}" presName="diagram" presStyleCnt="0">
        <dgm:presLayoutVars>
          <dgm:dir/>
          <dgm:resizeHandles val="exact"/>
        </dgm:presLayoutVars>
      </dgm:prSet>
      <dgm:spPr/>
    </dgm:pt>
    <dgm:pt modelId="{399D251C-4271-4320-80D3-53B8268B3E44}" type="pres">
      <dgm:prSet presAssocID="{D36D5090-017A-44AE-A6DA-B632DB01722E}" presName="node" presStyleLbl="node1" presStyleIdx="0" presStyleCnt="2">
        <dgm:presLayoutVars>
          <dgm:bulletEnabled val="1"/>
        </dgm:presLayoutVars>
      </dgm:prSet>
      <dgm:spPr/>
    </dgm:pt>
    <dgm:pt modelId="{8FD70BC4-04E4-416A-B566-3616EA718D95}" type="pres">
      <dgm:prSet presAssocID="{BAB51B6B-9B5A-495A-A216-0BD2789DB460}" presName="sibTrans" presStyleLbl="sibTrans2D1" presStyleIdx="0" presStyleCnt="1"/>
      <dgm:spPr/>
    </dgm:pt>
    <dgm:pt modelId="{9D64EA77-3BE1-4A01-A5FB-0ECD7C74A930}" type="pres">
      <dgm:prSet presAssocID="{BAB51B6B-9B5A-495A-A216-0BD2789DB460}" presName="connectorText" presStyleLbl="sibTrans2D1" presStyleIdx="0" presStyleCnt="1"/>
      <dgm:spPr/>
    </dgm:pt>
    <dgm:pt modelId="{324BA21B-4A44-4B73-9D6A-E0F5F7929EEA}" type="pres">
      <dgm:prSet presAssocID="{D8E99DF8-024B-4E4A-9A88-E0F9A838E5CB}" presName="node" presStyleLbl="node1" presStyleIdx="1" presStyleCnt="2">
        <dgm:presLayoutVars>
          <dgm:bulletEnabled val="1"/>
        </dgm:presLayoutVars>
      </dgm:prSet>
      <dgm:spPr/>
    </dgm:pt>
  </dgm:ptLst>
  <dgm:cxnLst>
    <dgm:cxn modelId="{0BA8CD27-0FEC-44B3-9A42-C8966EA1FC21}" srcId="{64BA7378-8B5B-418B-A8D3-628C3966D3FD}" destId="{D8E99DF8-024B-4E4A-9A88-E0F9A838E5CB}" srcOrd="1" destOrd="0" parTransId="{16878AEA-F609-4C7A-9644-A6926AF1A7A3}" sibTransId="{C6BA1214-FCB9-45FD-B98D-1C830C492044}"/>
    <dgm:cxn modelId="{4D072D30-AE97-4DBF-8A0A-D354DCCE6A13}" type="presOf" srcId="{BAB51B6B-9B5A-495A-A216-0BD2789DB460}" destId="{9D64EA77-3BE1-4A01-A5FB-0ECD7C74A930}" srcOrd="1" destOrd="0" presId="urn:microsoft.com/office/officeart/2005/8/layout/process5"/>
    <dgm:cxn modelId="{A3C6A868-AEA2-4481-97DF-6E6A0CE49363}" type="presOf" srcId="{D8E99DF8-024B-4E4A-9A88-E0F9A838E5CB}" destId="{324BA21B-4A44-4B73-9D6A-E0F5F7929EEA}" srcOrd="0" destOrd="0" presId="urn:microsoft.com/office/officeart/2005/8/layout/process5"/>
    <dgm:cxn modelId="{768A896B-5972-4AFE-B59D-001A22DA5983}" type="presOf" srcId="{BAB51B6B-9B5A-495A-A216-0BD2789DB460}" destId="{8FD70BC4-04E4-416A-B566-3616EA718D95}" srcOrd="0" destOrd="0" presId="urn:microsoft.com/office/officeart/2005/8/layout/process5"/>
    <dgm:cxn modelId="{2226D26F-4637-4C20-ACD3-4588416C102C}" type="presOf" srcId="{64BA7378-8B5B-418B-A8D3-628C3966D3FD}" destId="{917C41E8-9C74-4DFE-8FB5-C713868B9A65}" srcOrd="0" destOrd="0" presId="urn:microsoft.com/office/officeart/2005/8/layout/process5"/>
    <dgm:cxn modelId="{251E0E5A-CE56-41F6-9C28-083C94925138}" srcId="{64BA7378-8B5B-418B-A8D3-628C3966D3FD}" destId="{D36D5090-017A-44AE-A6DA-B632DB01722E}" srcOrd="0" destOrd="0" parTransId="{34B38A3B-4219-410D-8C0F-45EED23BE0ED}" sibTransId="{BAB51B6B-9B5A-495A-A216-0BD2789DB460}"/>
    <dgm:cxn modelId="{C7BBFECC-1E06-4524-97A9-04038061A638}" type="presOf" srcId="{D36D5090-017A-44AE-A6DA-B632DB01722E}" destId="{399D251C-4271-4320-80D3-53B8268B3E44}" srcOrd="0" destOrd="0" presId="urn:microsoft.com/office/officeart/2005/8/layout/process5"/>
    <dgm:cxn modelId="{CC42F0B0-C166-4886-A40F-A74557731919}" type="presParOf" srcId="{917C41E8-9C74-4DFE-8FB5-C713868B9A65}" destId="{399D251C-4271-4320-80D3-53B8268B3E44}" srcOrd="0" destOrd="0" presId="urn:microsoft.com/office/officeart/2005/8/layout/process5"/>
    <dgm:cxn modelId="{2D2A8778-7329-4B5B-B15C-89BD167BFC06}" type="presParOf" srcId="{917C41E8-9C74-4DFE-8FB5-C713868B9A65}" destId="{8FD70BC4-04E4-416A-B566-3616EA718D95}" srcOrd="1" destOrd="0" presId="urn:microsoft.com/office/officeart/2005/8/layout/process5"/>
    <dgm:cxn modelId="{C695DFBC-422D-4954-A3A6-2219C545F2D9}" type="presParOf" srcId="{8FD70BC4-04E4-416A-B566-3616EA718D95}" destId="{9D64EA77-3BE1-4A01-A5FB-0ECD7C74A930}" srcOrd="0" destOrd="0" presId="urn:microsoft.com/office/officeart/2005/8/layout/process5"/>
    <dgm:cxn modelId="{B90B750E-157D-4C5E-B85E-7A6F1F4B6393}" type="presParOf" srcId="{917C41E8-9C74-4DFE-8FB5-C713868B9A65}" destId="{324BA21B-4A44-4B73-9D6A-E0F5F7929EEA}"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251C-4271-4320-80D3-53B8268B3E44}">
      <dsp:nvSpPr>
        <dsp:cNvPr id="0" name=""/>
        <dsp:cNvSpPr/>
      </dsp:nvSpPr>
      <dsp:spPr>
        <a:xfrm>
          <a:off x="2052" y="954918"/>
          <a:ext cx="4375979" cy="26255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a:t>Quality Control(QC)</a:t>
          </a:r>
          <a:br>
            <a:rPr lang="en-US" sz="2000" b="1" kern="1200" dirty="0"/>
          </a:br>
          <a:r>
            <a:rPr lang="en-US" sz="2000" b="1" kern="1200"/>
            <a:t> Quality + Control</a:t>
          </a:r>
          <a:br>
            <a:rPr lang="en-US" sz="2000" b="1" kern="1200" dirty="0"/>
          </a:br>
          <a:br>
            <a:rPr lang="en-US" sz="2000" b="1" kern="1200" dirty="0"/>
          </a:br>
          <a:r>
            <a:rPr lang="en-US" sz="2000" b="1" kern="1200"/>
            <a:t>Control: </a:t>
          </a:r>
          <a:r>
            <a:rPr lang="en-US" sz="2000" kern="1200"/>
            <a:t>Control is to verify errors in order to maintain standards by testing the output against the specification.</a:t>
          </a:r>
          <a:br>
            <a:rPr lang="en-US" sz="2000" kern="1200" dirty="0"/>
          </a:br>
          <a:endParaRPr lang="en-US" sz="2000" kern="1200" dirty="0"/>
        </a:p>
      </dsp:txBody>
      <dsp:txXfrm>
        <a:off x="78953" y="1031819"/>
        <a:ext cx="4222177" cy="2471785"/>
      </dsp:txXfrm>
    </dsp:sp>
    <dsp:sp modelId="{8FD70BC4-04E4-416A-B566-3616EA718D95}">
      <dsp:nvSpPr>
        <dsp:cNvPr id="0" name=""/>
        <dsp:cNvSpPr/>
      </dsp:nvSpPr>
      <dsp:spPr>
        <a:xfrm>
          <a:off x="4763118" y="1725090"/>
          <a:ext cx="927707" cy="108524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763118" y="1942139"/>
        <a:ext cx="649395" cy="651145"/>
      </dsp:txXfrm>
    </dsp:sp>
    <dsp:sp modelId="{324BA21B-4A44-4B73-9D6A-E0F5F7929EEA}">
      <dsp:nvSpPr>
        <dsp:cNvPr id="0" name=""/>
        <dsp:cNvSpPr/>
      </dsp:nvSpPr>
      <dsp:spPr>
        <a:xfrm>
          <a:off x="6128423" y="954918"/>
          <a:ext cx="4375979" cy="26255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Quality Control(QC):</a:t>
          </a:r>
          <a:br>
            <a:rPr lang="en-US" sz="2000" b="1" kern="1200" dirty="0"/>
          </a:br>
          <a:r>
            <a:rPr lang="en-US" sz="2000" kern="1200"/>
            <a:t>involves in product-oriented activities. It executes the program or code to identify the defects in the Software Application.</a:t>
          </a:r>
        </a:p>
      </dsp:txBody>
      <dsp:txXfrm>
        <a:off x="6205324" y="1031819"/>
        <a:ext cx="4222177" cy="24717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ithilesh777/softwaretesting/blob/master/ManualTesting_RealTimeExample.pdf" TargetMode="External"/><Relationship Id="rId2" Type="http://schemas.openxmlformats.org/officeDocument/2006/relationships/hyperlink" Target="https://github.com/mithilesh777/softwaretesting/blob/master/Manual%20Testing.pdf"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BE265E6-D012-42B3-A7DE-C8FEED40D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24917" y="3131936"/>
            <a:ext cx="1240640" cy="124063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EB9A5AE-0A9C-4EB1-9569-A44D89EFC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0306"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15" descr="A picture containing text, automaton&#10;&#10;Description automatically generated">
            <a:extLst>
              <a:ext uri="{FF2B5EF4-FFF2-40B4-BE49-F238E27FC236}">
                <a16:creationId xmlns:a16="http://schemas.microsoft.com/office/drawing/2014/main" id="{314FB45C-2318-4443-9BE3-C54F8C41EEF4}"/>
              </a:ext>
            </a:extLst>
          </p:cNvPr>
          <p:cNvPicPr>
            <a:picLocks noChangeAspect="1"/>
          </p:cNvPicPr>
          <p:nvPr/>
        </p:nvPicPr>
        <p:blipFill>
          <a:blip r:embed="rId2"/>
          <a:stretch>
            <a:fillRect/>
          </a:stretch>
        </p:blipFill>
        <p:spPr>
          <a:xfrm>
            <a:off x="1877489" y="3129100"/>
            <a:ext cx="1734382" cy="1383992"/>
          </a:xfrm>
          <a:prstGeom prst="rect">
            <a:avLst/>
          </a:prstGeom>
        </p:spPr>
      </p:pic>
      <p:pic>
        <p:nvPicPr>
          <p:cNvPr id="5" name="Picture 5" descr="A picture containing text, indoor&#10;&#10;Description automatically generated">
            <a:extLst>
              <a:ext uri="{FF2B5EF4-FFF2-40B4-BE49-F238E27FC236}">
                <a16:creationId xmlns:a16="http://schemas.microsoft.com/office/drawing/2014/main" id="{AC984AD4-E5C1-40D3-8F10-C041DBF054A6}"/>
              </a:ext>
            </a:extLst>
          </p:cNvPr>
          <p:cNvPicPr>
            <a:picLocks noChangeAspect="1"/>
          </p:cNvPicPr>
          <p:nvPr/>
        </p:nvPicPr>
        <p:blipFill>
          <a:blip r:embed="rId3"/>
          <a:stretch>
            <a:fillRect/>
          </a:stretch>
        </p:blipFill>
        <p:spPr>
          <a:xfrm>
            <a:off x="4250925" y="274253"/>
            <a:ext cx="6812131" cy="5355145"/>
          </a:xfrm>
          <a:prstGeom prst="rect">
            <a:avLst/>
          </a:prstGeom>
        </p:spPr>
      </p:pic>
      <p:sp>
        <p:nvSpPr>
          <p:cNvPr id="6" name="TextBox 5">
            <a:extLst>
              <a:ext uri="{FF2B5EF4-FFF2-40B4-BE49-F238E27FC236}">
                <a16:creationId xmlns:a16="http://schemas.microsoft.com/office/drawing/2014/main" id="{91A1ADCE-EF5F-40C2-BF9E-15FEEAD9AC6B}"/>
              </a:ext>
            </a:extLst>
          </p:cNvPr>
          <p:cNvSpPr txBox="1"/>
          <p:nvPr/>
        </p:nvSpPr>
        <p:spPr>
          <a:xfrm>
            <a:off x="8911701" y="6063448"/>
            <a:ext cx="32018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2"/>
                </a:solidFill>
                <a:latin typeface="Comic Sans MS"/>
              </a:rPr>
              <a:t>Mithilesh Singh</a:t>
            </a:r>
            <a:endParaRPr lang="en-US" sz="2800" b="1">
              <a:solidFill>
                <a:schemeClr val="accent2"/>
              </a:solidFill>
              <a:latin typeface="Comic Sans MS"/>
              <a:cs typeface="Calibri"/>
            </a:endParaRPr>
          </a:p>
        </p:txBody>
      </p:sp>
      <p:pic>
        <p:nvPicPr>
          <p:cNvPr id="8" name="Picture 15" descr="A picture containing text, automaton&#10;&#10;Description automatically generated">
            <a:extLst>
              <a:ext uri="{FF2B5EF4-FFF2-40B4-BE49-F238E27FC236}">
                <a16:creationId xmlns:a16="http://schemas.microsoft.com/office/drawing/2014/main" id="{EF7E7F77-8299-418A-AA09-676557F968A0}"/>
              </a:ext>
            </a:extLst>
          </p:cNvPr>
          <p:cNvPicPr>
            <a:picLocks noChangeAspect="1"/>
          </p:cNvPicPr>
          <p:nvPr/>
        </p:nvPicPr>
        <p:blipFill>
          <a:blip r:embed="rId2"/>
          <a:stretch>
            <a:fillRect/>
          </a:stretch>
        </p:blipFill>
        <p:spPr>
          <a:xfrm>
            <a:off x="1241385" y="2008980"/>
            <a:ext cx="1268306" cy="1014090"/>
          </a:xfrm>
          <a:prstGeom prst="rect">
            <a:avLst/>
          </a:prstGeom>
        </p:spPr>
      </p:pic>
      <p:pic>
        <p:nvPicPr>
          <p:cNvPr id="10" name="Picture 15" descr="A picture containing text, automaton&#10;&#10;Description automatically generated">
            <a:extLst>
              <a:ext uri="{FF2B5EF4-FFF2-40B4-BE49-F238E27FC236}">
                <a16:creationId xmlns:a16="http://schemas.microsoft.com/office/drawing/2014/main" id="{F1ABABCE-0595-490A-AD56-599A744ADD72}"/>
              </a:ext>
            </a:extLst>
          </p:cNvPr>
          <p:cNvPicPr>
            <a:picLocks noChangeAspect="1"/>
          </p:cNvPicPr>
          <p:nvPr/>
        </p:nvPicPr>
        <p:blipFill>
          <a:blip r:embed="rId2"/>
          <a:stretch>
            <a:fillRect/>
          </a:stretch>
        </p:blipFill>
        <p:spPr>
          <a:xfrm>
            <a:off x="701325" y="1202591"/>
            <a:ext cx="957588" cy="762557"/>
          </a:xfrm>
          <a:prstGeom prst="rect">
            <a:avLst/>
          </a:prstGeom>
        </p:spPr>
      </p:pic>
      <p:pic>
        <p:nvPicPr>
          <p:cNvPr id="12" name="Picture 15" descr="A picture containing text, automaton&#10;&#10;Description automatically generated">
            <a:extLst>
              <a:ext uri="{FF2B5EF4-FFF2-40B4-BE49-F238E27FC236}">
                <a16:creationId xmlns:a16="http://schemas.microsoft.com/office/drawing/2014/main" id="{7D85C9D3-D24D-4AD3-BF37-847BCB35CA9E}"/>
              </a:ext>
            </a:extLst>
          </p:cNvPr>
          <p:cNvPicPr>
            <a:picLocks noChangeAspect="1"/>
          </p:cNvPicPr>
          <p:nvPr/>
        </p:nvPicPr>
        <p:blipFill>
          <a:blip r:embed="rId2"/>
          <a:stretch>
            <a:fillRect/>
          </a:stretch>
        </p:blipFill>
        <p:spPr>
          <a:xfrm>
            <a:off x="183461" y="396203"/>
            <a:ext cx="772637" cy="621994"/>
          </a:xfrm>
          <a:prstGeom prst="rect">
            <a:avLst/>
          </a:prstGeom>
        </p:spPr>
      </p:pic>
    </p:spTree>
    <p:extLst>
      <p:ext uri="{BB962C8B-B14F-4D97-AF65-F5344CB8AC3E}">
        <p14:creationId xmlns:p14="http://schemas.microsoft.com/office/powerpoint/2010/main" val="377928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5212-3980-4C7D-AE5D-5AD107D97200}"/>
              </a:ext>
            </a:extLst>
          </p:cNvPr>
          <p:cNvSpPr>
            <a:spLocks noGrp="1"/>
          </p:cNvSpPr>
          <p:nvPr>
            <p:ph type="title"/>
          </p:nvPr>
        </p:nvSpPr>
        <p:spPr/>
        <p:txBody>
          <a:bodyPr/>
          <a:lstStyle/>
          <a:p>
            <a:r>
              <a:rPr lang="en-US" sz="3200" b="1">
                <a:cs typeface="Calibri Light"/>
              </a:rPr>
              <a:t>Note</a:t>
            </a:r>
            <a:r>
              <a:rPr lang="en-US" sz="3200">
                <a:cs typeface="Calibri Light"/>
              </a:rPr>
              <a:t>:</a:t>
            </a:r>
          </a:p>
        </p:txBody>
      </p:sp>
      <p:sp>
        <p:nvSpPr>
          <p:cNvPr id="3" name="Content Placeholder 2">
            <a:extLst>
              <a:ext uri="{FF2B5EF4-FFF2-40B4-BE49-F238E27FC236}">
                <a16:creationId xmlns:a16="http://schemas.microsoft.com/office/drawing/2014/main" id="{38D69AE7-2539-4E0D-A333-A06D06F30BF0}"/>
              </a:ext>
            </a:extLst>
          </p:cNvPr>
          <p:cNvSpPr>
            <a:spLocks noGrp="1"/>
          </p:cNvSpPr>
          <p:nvPr>
            <p:ph sz="half" idx="1"/>
          </p:nvPr>
        </p:nvSpPr>
        <p:spPr>
          <a:xfrm>
            <a:off x="956569" y="1833743"/>
            <a:ext cx="10080292" cy="4343220"/>
          </a:xfrm>
        </p:spPr>
        <p:txBody>
          <a:bodyPr vert="horz" lIns="91440" tIns="45720" rIns="91440" bIns="45720" rtlCol="0" anchor="t">
            <a:normAutofit fontScale="92500" lnSpcReduction="10000"/>
          </a:bodyPr>
          <a:lstStyle/>
          <a:p>
            <a:pPr marL="0" indent="0">
              <a:buNone/>
            </a:pPr>
            <a:r>
              <a:rPr lang="en-US">
                <a:solidFill>
                  <a:srgbClr val="FF0000"/>
                </a:solidFill>
                <a:ea typeface="+mn-lt"/>
                <a:cs typeface="+mn-lt"/>
              </a:rPr>
              <a:t>Quality assurance </a:t>
            </a:r>
            <a:r>
              <a:rPr lang="en-US">
                <a:solidFill>
                  <a:schemeClr val="accent1">
                    <a:lumMod val="75000"/>
                  </a:schemeClr>
                </a:solidFill>
                <a:ea typeface="+mn-lt"/>
                <a:cs typeface="+mn-lt"/>
              </a:rPr>
              <a:t>is a set of processes that help “avoid” defects and assure quality. </a:t>
            </a:r>
            <a:br>
              <a:rPr lang="en-US" dirty="0">
                <a:solidFill>
                  <a:schemeClr val="accent1">
                    <a:lumMod val="75000"/>
                  </a:schemeClr>
                </a:solidFill>
                <a:ea typeface="+mn-lt"/>
                <a:cs typeface="+mn-lt"/>
              </a:rPr>
            </a:br>
            <a:r>
              <a:rPr lang="en-US">
                <a:solidFill>
                  <a:schemeClr val="accent1">
                    <a:lumMod val="75000"/>
                  </a:schemeClr>
                </a:solidFill>
                <a:ea typeface="+mn-lt"/>
                <a:cs typeface="+mn-lt"/>
              </a:rPr>
              <a:t>While </a:t>
            </a:r>
            <a:r>
              <a:rPr lang="en-US">
                <a:solidFill>
                  <a:srgbClr val="FF0000"/>
                </a:solidFill>
                <a:ea typeface="+mn-lt"/>
                <a:cs typeface="+mn-lt"/>
              </a:rPr>
              <a:t>Quality Control</a:t>
            </a:r>
            <a:r>
              <a:rPr lang="en-US">
                <a:solidFill>
                  <a:schemeClr val="accent1">
                    <a:lumMod val="75000"/>
                  </a:schemeClr>
                </a:solidFill>
                <a:ea typeface="+mn-lt"/>
                <a:cs typeface="+mn-lt"/>
              </a:rPr>
              <a:t> is a set of activities that help detect defects and quality issues before the products reach the hands of end customers. </a:t>
            </a:r>
            <a:br>
              <a:rPr lang="en-US" dirty="0">
                <a:solidFill>
                  <a:schemeClr val="accent1">
                    <a:lumMod val="75000"/>
                  </a:schemeClr>
                </a:solidFill>
                <a:ea typeface="+mn-lt"/>
                <a:cs typeface="+mn-lt"/>
              </a:rPr>
            </a:br>
            <a:r>
              <a:rPr lang="en-US">
                <a:solidFill>
                  <a:srgbClr val="FF0000"/>
                </a:solidFill>
                <a:ea typeface="+mn-lt"/>
                <a:cs typeface="+mn-lt"/>
              </a:rPr>
              <a:t>Testing</a:t>
            </a:r>
            <a:r>
              <a:rPr lang="en-US">
                <a:solidFill>
                  <a:schemeClr val="accent1">
                    <a:lumMod val="75000"/>
                  </a:schemeClr>
                </a:solidFill>
                <a:ea typeface="+mn-lt"/>
                <a:cs typeface="+mn-lt"/>
              </a:rPr>
              <a:t> is one of the ways of detecting those defects.</a:t>
            </a:r>
            <a:br>
              <a:rPr lang="en-US" dirty="0">
                <a:solidFill>
                  <a:schemeClr val="accent1">
                    <a:lumMod val="75000"/>
                  </a:schemeClr>
                </a:solidFill>
                <a:ea typeface="+mn-lt"/>
                <a:cs typeface="+mn-lt"/>
              </a:rPr>
            </a:br>
            <a:br>
              <a:rPr lang="en-US" dirty="0">
                <a:solidFill>
                  <a:schemeClr val="accent1">
                    <a:lumMod val="75000"/>
                  </a:schemeClr>
                </a:solidFill>
                <a:ea typeface="+mn-lt"/>
                <a:cs typeface="+mn-lt"/>
              </a:rPr>
            </a:br>
            <a:r>
              <a:rPr lang="en-US">
                <a:solidFill>
                  <a:schemeClr val="accent1">
                    <a:lumMod val="75000"/>
                  </a:schemeClr>
                </a:solidFill>
                <a:cs typeface="Calibri"/>
              </a:rPr>
              <a:t>If you are interested to know more about testing then visit this link:</a:t>
            </a:r>
            <a:br>
              <a:rPr lang="en-US" dirty="0">
                <a:solidFill>
                  <a:schemeClr val="accent1">
                    <a:lumMod val="75000"/>
                  </a:schemeClr>
                </a:solidFill>
                <a:cs typeface="Calibri"/>
              </a:rPr>
            </a:br>
            <a:br>
              <a:rPr lang="en-US" dirty="0">
                <a:cs typeface="Calibri"/>
              </a:rPr>
            </a:br>
            <a:r>
              <a:rPr lang="en-US">
                <a:solidFill>
                  <a:schemeClr val="accent1">
                    <a:lumMod val="75000"/>
                  </a:schemeClr>
                </a:solidFill>
                <a:cs typeface="Calibri"/>
              </a:rPr>
              <a:t>1. </a:t>
            </a:r>
            <a:r>
              <a:rPr lang="en-US" dirty="0">
                <a:ea typeface="+mn-lt"/>
                <a:cs typeface="+mn-lt"/>
                <a:hlinkClick r:id="rId2"/>
              </a:rPr>
              <a:t>https://github.com/mithilesh777/softwaretesting/blob/master/Manual%20Testing.pdf</a:t>
            </a:r>
            <a:endParaRPr lang="en-US" dirty="0">
              <a:ea typeface="+mn-lt"/>
              <a:cs typeface="+mn-lt"/>
            </a:endParaRPr>
          </a:p>
          <a:p>
            <a:pPr marL="0" indent="0">
              <a:buNone/>
            </a:pPr>
            <a:r>
              <a:rPr lang="en-US">
                <a:ea typeface="+mn-lt"/>
                <a:cs typeface="+mn-lt"/>
              </a:rPr>
              <a:t>2. </a:t>
            </a:r>
            <a:r>
              <a:rPr lang="en-US" dirty="0">
                <a:ea typeface="+mn-lt"/>
                <a:cs typeface="+mn-lt"/>
                <a:hlinkClick r:id="rId3"/>
              </a:rPr>
              <a:t>https://github.com/mithilesh777/softwaretesting/blob/master/ManualTesting_RealTimeExample.pdf</a:t>
            </a:r>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49165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a:extLst>
              <a:ext uri="{FF2B5EF4-FFF2-40B4-BE49-F238E27FC236}">
                <a16:creationId xmlns:a16="http://schemas.microsoft.com/office/drawing/2014/main" id="{9B4F9B05-78A0-45B1-8F0E-F74239231777}"/>
              </a:ext>
            </a:extLst>
          </p:cNvPr>
          <p:cNvPicPr>
            <a:picLocks noChangeAspect="1"/>
          </p:cNvPicPr>
          <p:nvPr/>
        </p:nvPicPr>
        <p:blipFill rotWithShape="1">
          <a:blip r:embed="rId2"/>
          <a:srcRect t="2754"/>
          <a:stretch/>
        </p:blipFill>
        <p:spPr>
          <a:xfrm>
            <a:off x="962163" y="1258430"/>
            <a:ext cx="6246003" cy="4299565"/>
          </a:xfrm>
          <a:prstGeom prst="rect">
            <a:avLst/>
          </a:prstGeom>
        </p:spPr>
      </p:pic>
      <p:sp>
        <p:nvSpPr>
          <p:cNvPr id="27" name="Right Triangle 2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15" descr="A picture containing text, automaton&#10;&#10;Description automatically generated">
            <a:extLst>
              <a:ext uri="{FF2B5EF4-FFF2-40B4-BE49-F238E27FC236}">
                <a16:creationId xmlns:a16="http://schemas.microsoft.com/office/drawing/2014/main" id="{8EA478F8-893C-4E17-8C67-9D467DE6CDB9}"/>
              </a:ext>
            </a:extLst>
          </p:cNvPr>
          <p:cNvPicPr>
            <a:picLocks noChangeAspect="1"/>
          </p:cNvPicPr>
          <p:nvPr/>
        </p:nvPicPr>
        <p:blipFill>
          <a:blip r:embed="rId3"/>
          <a:stretch>
            <a:fillRect/>
          </a:stretch>
        </p:blipFill>
        <p:spPr>
          <a:xfrm>
            <a:off x="7531606" y="1378592"/>
            <a:ext cx="3217333" cy="2371396"/>
          </a:xfrm>
          <a:prstGeom prst="rect">
            <a:avLst/>
          </a:prstGeom>
        </p:spPr>
      </p:pic>
      <p:sp>
        <p:nvSpPr>
          <p:cNvPr id="4" name="TextBox 3">
            <a:extLst>
              <a:ext uri="{FF2B5EF4-FFF2-40B4-BE49-F238E27FC236}">
                <a16:creationId xmlns:a16="http://schemas.microsoft.com/office/drawing/2014/main" id="{2074A446-EFB9-43E9-B986-251728BD33CB}"/>
              </a:ext>
            </a:extLst>
          </p:cNvPr>
          <p:cNvSpPr txBox="1"/>
          <p:nvPr/>
        </p:nvSpPr>
        <p:spPr>
          <a:xfrm>
            <a:off x="9547934" y="601166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C00000"/>
                </a:solidFill>
                <a:latin typeface="Comic Sans MS"/>
              </a:rPr>
              <a:t>Mithilesh Singh</a:t>
            </a:r>
            <a:endParaRPr lang="en-US" sz="2000" b="1">
              <a:solidFill>
                <a:srgbClr val="C00000"/>
              </a:solidFill>
              <a:latin typeface="Comic Sans MS"/>
              <a:cs typeface="Calibri"/>
            </a:endParaRPr>
          </a:p>
        </p:txBody>
      </p:sp>
    </p:spTree>
    <p:extLst>
      <p:ext uri="{BB962C8B-B14F-4D97-AF65-F5344CB8AC3E}">
        <p14:creationId xmlns:p14="http://schemas.microsoft.com/office/powerpoint/2010/main" val="373430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112" y="412233"/>
            <a:ext cx="11962723" cy="6011973"/>
          </a:xfrm>
        </p:spPr>
        <p:txBody>
          <a:bodyPr vert="horz" lIns="91440" tIns="45720" rIns="91440" bIns="45720" rtlCol="0" anchor="t">
            <a:normAutofit fontScale="92500" lnSpcReduction="20000"/>
          </a:bodyPr>
          <a:lstStyle/>
          <a:p>
            <a:pPr algn="l"/>
            <a:r>
              <a:rPr lang="en-US" sz="2800" dirty="0">
                <a:solidFill>
                  <a:schemeClr val="accent1">
                    <a:lumMod val="75000"/>
                  </a:schemeClr>
                </a:solidFill>
                <a:ea typeface="+mn-lt"/>
                <a:cs typeface="+mn-lt"/>
              </a:rPr>
              <a:t>                                                     </a:t>
            </a:r>
            <a:r>
              <a:rPr lang="en-US" sz="3200" b="1" dirty="0">
                <a:solidFill>
                  <a:schemeClr val="accent2">
                    <a:lumMod val="75000"/>
                  </a:schemeClr>
                </a:solidFill>
                <a:ea typeface="+mn-lt"/>
                <a:cs typeface="+mn-lt"/>
              </a:rPr>
              <a:t>Quality Assurance (QA)</a:t>
            </a:r>
            <a:br>
              <a:rPr lang="en-US" sz="3200" b="1" dirty="0">
                <a:ea typeface="+mn-lt"/>
                <a:cs typeface="+mn-lt"/>
              </a:rPr>
            </a:br>
            <a:r>
              <a:rPr lang="en-US" sz="3200" b="1" dirty="0">
                <a:solidFill>
                  <a:schemeClr val="accent2">
                    <a:lumMod val="75000"/>
                  </a:schemeClr>
                </a:solidFill>
                <a:ea typeface="+mn-lt"/>
                <a:cs typeface="+mn-lt"/>
              </a:rPr>
              <a:t>                                                 Quality + Assurance </a:t>
            </a:r>
            <a:br>
              <a:rPr lang="en-US" sz="3200" b="1" dirty="0">
                <a:solidFill>
                  <a:schemeClr val="accent2">
                    <a:lumMod val="75000"/>
                  </a:schemeClr>
                </a:solidFill>
                <a:ea typeface="+mn-lt"/>
                <a:cs typeface="+mn-lt"/>
              </a:rPr>
            </a:br>
            <a:br>
              <a:rPr lang="en-US" sz="3200" b="1" dirty="0">
                <a:ea typeface="+mn-lt"/>
                <a:cs typeface="+mn-lt"/>
              </a:rPr>
            </a:br>
            <a:r>
              <a:rPr lang="en-US" sz="2800" b="1" dirty="0">
                <a:solidFill>
                  <a:srgbClr val="0070C0"/>
                </a:solidFill>
                <a:ea typeface="+mn-lt"/>
                <a:cs typeface="+mn-lt"/>
              </a:rPr>
              <a:t>Software Quality</a:t>
            </a:r>
            <a:r>
              <a:rPr lang="en-US" sz="2800" dirty="0">
                <a:solidFill>
                  <a:srgbClr val="00B050"/>
                </a:solidFill>
                <a:ea typeface="+mn-lt"/>
                <a:cs typeface="+mn-lt"/>
              </a:rPr>
              <a:t> is defined as the product meets or exceeds the requirements and needs of customers and it is free from defects. </a:t>
            </a:r>
            <a:br>
              <a:rPr lang="en-US" sz="2800" dirty="0">
                <a:solidFill>
                  <a:srgbClr val="00B050"/>
                </a:solidFill>
                <a:ea typeface="+mn-lt"/>
                <a:cs typeface="+mn-lt"/>
              </a:rPr>
            </a:br>
            <a:br>
              <a:rPr lang="en-US" sz="2800" dirty="0">
                <a:ea typeface="+mn-lt"/>
                <a:cs typeface="+mn-lt"/>
              </a:rPr>
            </a:br>
            <a:r>
              <a:rPr lang="en-US" sz="2800" b="1" dirty="0">
                <a:solidFill>
                  <a:srgbClr val="0070C0"/>
                </a:solidFill>
                <a:ea typeface="+mn-lt"/>
                <a:cs typeface="+mn-lt"/>
              </a:rPr>
              <a:t>Assurance</a:t>
            </a:r>
            <a:r>
              <a:rPr lang="en-US" sz="2800" dirty="0">
                <a:solidFill>
                  <a:srgbClr val="00B050"/>
                </a:solidFill>
                <a:ea typeface="+mn-lt"/>
                <a:cs typeface="+mn-lt"/>
              </a:rPr>
              <a:t> gives a guarantee that the product will work without any glitches as per the requirements or expectations.</a:t>
            </a:r>
            <a:br>
              <a:rPr lang="en-US" sz="2800" dirty="0">
                <a:solidFill>
                  <a:srgbClr val="00B050"/>
                </a:solidFill>
                <a:ea typeface="+mn-lt"/>
                <a:cs typeface="+mn-lt"/>
              </a:rPr>
            </a:br>
            <a:br>
              <a:rPr lang="en-US" sz="2800" dirty="0">
                <a:ea typeface="+mn-lt"/>
                <a:cs typeface="+mn-lt"/>
              </a:rPr>
            </a:br>
            <a:r>
              <a:rPr lang="en-US" sz="2800" b="1">
                <a:solidFill>
                  <a:schemeClr val="accent2">
                    <a:lumMod val="75000"/>
                  </a:schemeClr>
                </a:solidFill>
                <a:ea typeface="+mn-lt"/>
                <a:cs typeface="+mn-lt"/>
              </a:rPr>
              <a:t>Quality Assurance (QA)</a:t>
            </a:r>
            <a:br>
              <a:rPr lang="en-US" sz="2800" b="1" dirty="0">
                <a:ea typeface="+mn-lt"/>
                <a:cs typeface="+mn-lt"/>
              </a:rPr>
            </a:br>
            <a:br>
              <a:rPr lang="en-US" sz="2800" dirty="0">
                <a:solidFill>
                  <a:schemeClr val="accent6"/>
                </a:solidFill>
                <a:ea typeface="+mn-lt"/>
                <a:cs typeface="+mn-lt"/>
              </a:rPr>
            </a:br>
            <a:r>
              <a:rPr lang="en-US" sz="2800" b="1">
                <a:solidFill>
                  <a:schemeClr val="accent6"/>
                </a:solidFill>
                <a:ea typeface="+mn-lt"/>
                <a:cs typeface="+mn-lt"/>
              </a:rPr>
              <a:t>T</a:t>
            </a:r>
            <a:r>
              <a:rPr lang="en-US" sz="2800">
                <a:solidFill>
                  <a:schemeClr val="accent6"/>
                </a:solidFill>
                <a:ea typeface="+mn-lt"/>
                <a:cs typeface="+mn-lt"/>
              </a:rPr>
              <a:t>esting might help in detecting defects, but not in avoiding them. A defect once </a:t>
            </a:r>
            <a:r>
              <a:rPr lang="en-US" sz="2800" dirty="0">
                <a:solidFill>
                  <a:schemeClr val="accent6"/>
                </a:solidFill>
                <a:ea typeface="+mn-lt"/>
                <a:cs typeface="+mn-lt"/>
              </a:rPr>
              <a:t>fixed cannot ensure that it won’t occur again, even if the root cause is found. The process or the system that allowed that defect to occur is what needs to be re-engineered, and this is what we call quality assurance.</a:t>
            </a:r>
          </a:p>
          <a:p>
            <a:pPr algn="l"/>
            <a:br>
              <a:rPr lang="en-US" dirty="0"/>
            </a:br>
            <a:br>
              <a:rPr lang="en-US" dirty="0"/>
            </a:br>
            <a:r>
              <a:rPr lang="en-US" b="1">
                <a:solidFill>
                  <a:srgbClr val="7030A0"/>
                </a:solidFill>
                <a:highlight>
                  <a:srgbClr val="FFFF00"/>
                </a:highlight>
                <a:ea typeface="+mn-lt"/>
                <a:cs typeface="+mn-lt"/>
              </a:rPr>
              <a:t>Quality assurance has a defined cycle called the Deming cycle or PDCA cycle.</a:t>
            </a:r>
            <a:br>
              <a:rPr lang="en-US" b="1" dirty="0">
                <a:highlight>
                  <a:srgbClr val="FFFF00"/>
                </a:highlight>
                <a:ea typeface="+mn-lt"/>
                <a:cs typeface="+mn-lt"/>
              </a:rPr>
            </a:br>
            <a:br>
              <a:rPr lang="en-US" sz="2800" b="1" dirty="0">
                <a:ea typeface="+mn-lt"/>
                <a:cs typeface="+mn-lt"/>
              </a:rPr>
            </a:br>
            <a:endParaRPr lang="en-US" sz="2800" dirty="0">
              <a:solidFill>
                <a:schemeClr val="accent1">
                  <a:lumMod val="75000"/>
                </a:schemeClr>
              </a:solidFill>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07E63-2F96-43AC-BF69-63502B085E9D}"/>
              </a:ext>
            </a:extLst>
          </p:cNvPr>
          <p:cNvSpPr>
            <a:spLocks noGrp="1"/>
          </p:cNvSpPr>
          <p:nvPr>
            <p:ph type="title"/>
          </p:nvPr>
        </p:nvSpPr>
        <p:spPr>
          <a:xfrm>
            <a:off x="572493" y="238539"/>
            <a:ext cx="11018520" cy="1434415"/>
          </a:xfrm>
        </p:spPr>
        <p:txBody>
          <a:bodyPr anchor="b">
            <a:normAutofit/>
          </a:bodyPr>
          <a:lstStyle/>
          <a:p>
            <a:r>
              <a:rPr lang="en-US" sz="5400" b="1"/>
              <a:t>    What is PDCA Cycle?</a:t>
            </a:r>
            <a:endParaRPr lang="en-US" sz="5400" b="1">
              <a:cs typeface="Calibri Light"/>
            </a:endParaRPr>
          </a:p>
          <a:p>
            <a:endParaRPr lang="en-US" sz="5400" b="1">
              <a:cs typeface="Calibri Light"/>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0ADE7C-D40C-48ED-8494-BC662D7E9601}"/>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US" sz="1900">
                <a:ea typeface="+mn-lt"/>
                <a:cs typeface="+mn-lt"/>
              </a:rPr>
              <a:t>The PDCA cycle consists of four steps namely </a:t>
            </a:r>
            <a:r>
              <a:rPr lang="en-US" sz="1900" b="1">
                <a:ea typeface="+mn-lt"/>
                <a:cs typeface="+mn-lt"/>
              </a:rPr>
              <a:t>Plan</a:t>
            </a:r>
            <a:r>
              <a:rPr lang="en-US" sz="1900">
                <a:ea typeface="+mn-lt"/>
                <a:cs typeface="+mn-lt"/>
              </a:rPr>
              <a:t>, </a:t>
            </a:r>
            <a:r>
              <a:rPr lang="en-US" sz="1900" b="1">
                <a:ea typeface="+mn-lt"/>
                <a:cs typeface="+mn-lt"/>
              </a:rPr>
              <a:t>Do</a:t>
            </a:r>
            <a:r>
              <a:rPr lang="en-US" sz="1900">
                <a:ea typeface="+mn-lt"/>
                <a:cs typeface="+mn-lt"/>
              </a:rPr>
              <a:t>, </a:t>
            </a:r>
            <a:r>
              <a:rPr lang="en-US" sz="1900" b="1">
                <a:ea typeface="+mn-lt"/>
                <a:cs typeface="+mn-lt"/>
              </a:rPr>
              <a:t>Check</a:t>
            </a:r>
            <a:r>
              <a:rPr lang="en-US" sz="1900">
                <a:ea typeface="+mn-lt"/>
                <a:cs typeface="+mn-lt"/>
              </a:rPr>
              <a:t>, and </a:t>
            </a:r>
            <a:r>
              <a:rPr lang="en-US" sz="1900" b="1">
                <a:ea typeface="+mn-lt"/>
                <a:cs typeface="+mn-lt"/>
              </a:rPr>
              <a:t>Act</a:t>
            </a:r>
            <a:r>
              <a:rPr lang="en-US" sz="1900">
                <a:ea typeface="+mn-lt"/>
                <a:cs typeface="+mn-lt"/>
              </a:rPr>
              <a:t>. It is one of the key concepts of quality.</a:t>
            </a:r>
            <a:br>
              <a:rPr lang="en-US" sz="1900" dirty="0">
                <a:ea typeface="+mn-lt"/>
                <a:cs typeface="+mn-lt"/>
              </a:rPr>
            </a:br>
            <a:br>
              <a:rPr lang="en-US" sz="1900" dirty="0">
                <a:ea typeface="+mn-lt"/>
                <a:cs typeface="+mn-lt"/>
              </a:rPr>
            </a:br>
            <a:r>
              <a:rPr lang="en-US" sz="1900" b="1">
                <a:cs typeface="Calibri" panose="020F0502020204030204"/>
              </a:rPr>
              <a:t>Note</a:t>
            </a:r>
            <a:r>
              <a:rPr lang="en-US" sz="1900">
                <a:cs typeface="Calibri" panose="020F0502020204030204"/>
              </a:rPr>
              <a:t>:</a:t>
            </a:r>
            <a:br>
              <a:rPr lang="en-US" sz="1900" dirty="0">
                <a:cs typeface="Calibri" panose="020F0502020204030204"/>
              </a:rPr>
            </a:br>
            <a:r>
              <a:rPr lang="en-US" sz="1900" b="1">
                <a:cs typeface="Calibri" panose="020F0502020204030204"/>
              </a:rPr>
              <a:t>This is known as Deming process because it is developed by</a:t>
            </a:r>
            <a:r>
              <a:rPr lang="en-US" sz="1900" b="1">
                <a:ea typeface="+mn-lt"/>
                <a:cs typeface="+mn-lt"/>
              </a:rPr>
              <a:t> Dr. William Edwards Deming in the 1950s as a learning or improvement process.</a:t>
            </a:r>
            <a:endParaRPr lang="en-US" sz="1900" b="1">
              <a:cs typeface="Calibri"/>
            </a:endParaRPr>
          </a:p>
          <a:p>
            <a:r>
              <a:rPr lang="en-US" sz="1900" b="1">
                <a:cs typeface="Calibri"/>
              </a:rPr>
              <a:t>Plan    </a:t>
            </a:r>
            <a:r>
              <a:rPr lang="en-US" sz="1900">
                <a:cs typeface="Calibri"/>
              </a:rPr>
              <a:t>: </a:t>
            </a:r>
            <a:r>
              <a:rPr lang="en-US" sz="1900" b="1">
                <a:ea typeface="+mn-lt"/>
                <a:cs typeface="+mn-lt"/>
              </a:rPr>
              <a:t>we define the objective, strategy, and </a:t>
            </a:r>
            <a:br>
              <a:rPr lang="en-US" sz="1900" b="1" dirty="0">
                <a:ea typeface="+mn-lt"/>
                <a:cs typeface="+mn-lt"/>
              </a:rPr>
            </a:br>
            <a:r>
              <a:rPr lang="en-US" sz="1900" b="1">
                <a:ea typeface="+mn-lt"/>
                <a:cs typeface="+mn-lt"/>
              </a:rPr>
              <a:t>              supporting methods in plan.</a:t>
            </a:r>
          </a:p>
          <a:p>
            <a:r>
              <a:rPr lang="en-US" sz="1900" b="1">
                <a:cs typeface="Calibri"/>
              </a:rPr>
              <a:t>Do       </a:t>
            </a:r>
            <a:r>
              <a:rPr lang="en-US" sz="1900">
                <a:cs typeface="Calibri"/>
              </a:rPr>
              <a:t>: </a:t>
            </a:r>
            <a:r>
              <a:rPr lang="en-US" sz="1900" b="1">
                <a:ea typeface="+mn-lt"/>
                <a:cs typeface="+mn-lt"/>
              </a:rPr>
              <a:t>Here we implement the plan.</a:t>
            </a:r>
          </a:p>
          <a:p>
            <a:r>
              <a:rPr lang="en-US" sz="1900" b="1">
                <a:cs typeface="Calibri"/>
              </a:rPr>
              <a:t>Check : </a:t>
            </a:r>
            <a:r>
              <a:rPr lang="en-US" sz="1900" b="1">
                <a:ea typeface="+mn-lt"/>
                <a:cs typeface="+mn-lt"/>
              </a:rPr>
              <a:t>we make a checklist to record what went well and </a:t>
            </a:r>
            <a:br>
              <a:rPr lang="en-US" sz="1900" b="1" dirty="0">
                <a:ea typeface="+mn-lt"/>
                <a:cs typeface="+mn-lt"/>
              </a:rPr>
            </a:br>
            <a:r>
              <a:rPr lang="en-US" sz="1900" b="1">
                <a:ea typeface="+mn-lt"/>
                <a:cs typeface="+mn-lt"/>
              </a:rPr>
              <a:t>              what did not work</a:t>
            </a:r>
          </a:p>
          <a:p>
            <a:r>
              <a:rPr lang="en-US" sz="1900" b="1">
                <a:ea typeface="+mn-lt"/>
                <a:cs typeface="+mn-lt"/>
              </a:rPr>
              <a:t>Act      </a:t>
            </a:r>
            <a:r>
              <a:rPr lang="en-US" sz="1900">
                <a:ea typeface="+mn-lt"/>
                <a:cs typeface="+mn-lt"/>
              </a:rPr>
              <a:t>: </a:t>
            </a:r>
            <a:r>
              <a:rPr lang="en-US" sz="1900" b="1">
                <a:ea typeface="+mn-lt"/>
                <a:cs typeface="+mn-lt"/>
              </a:rPr>
              <a:t>we take action on what is not working as planned</a:t>
            </a:r>
          </a:p>
        </p:txBody>
      </p:sp>
      <p:pic>
        <p:nvPicPr>
          <p:cNvPr id="4" name="Picture 4" descr="Diagram&#10;&#10;Description automatically generated">
            <a:extLst>
              <a:ext uri="{FF2B5EF4-FFF2-40B4-BE49-F238E27FC236}">
                <a16:creationId xmlns:a16="http://schemas.microsoft.com/office/drawing/2014/main" id="{E6412EE0-068E-4FA0-9966-A48FD455714C}"/>
              </a:ext>
            </a:extLst>
          </p:cNvPr>
          <p:cNvPicPr>
            <a:picLocks noChangeAspect="1"/>
          </p:cNvPicPr>
          <p:nvPr/>
        </p:nvPicPr>
        <p:blipFill rotWithShape="1">
          <a:blip r:embed="rId2"/>
          <a:srcRect l="3088" r="5695"/>
          <a:stretch/>
        </p:blipFill>
        <p:spPr>
          <a:xfrm>
            <a:off x="7675658" y="2093976"/>
            <a:ext cx="3941064" cy="4096512"/>
          </a:xfrm>
          <a:prstGeom prst="rect">
            <a:avLst/>
          </a:prstGeom>
        </p:spPr>
      </p:pic>
    </p:spTree>
    <p:extLst>
      <p:ext uri="{BB962C8B-B14F-4D97-AF65-F5344CB8AC3E}">
        <p14:creationId xmlns:p14="http://schemas.microsoft.com/office/powerpoint/2010/main" val="77961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EBB85-8430-436F-A829-56F6360D082E}"/>
              </a:ext>
            </a:extLst>
          </p:cNvPr>
          <p:cNvSpPr>
            <a:spLocks noGrp="1"/>
          </p:cNvSpPr>
          <p:nvPr>
            <p:ph type="title"/>
          </p:nvPr>
        </p:nvSpPr>
        <p:spPr>
          <a:xfrm>
            <a:off x="830802" y="128387"/>
            <a:ext cx="10515600" cy="940678"/>
          </a:xfrm>
        </p:spPr>
        <p:txBody>
          <a:bodyPr>
            <a:normAutofit/>
          </a:bodyPr>
          <a:lstStyle/>
          <a:p>
            <a:r>
              <a:rPr lang="en-US" sz="5200" b="1">
                <a:ea typeface="+mj-lt"/>
                <a:cs typeface="+mj-lt"/>
              </a:rPr>
              <a:t>              Quality Assurance (QA)</a:t>
            </a:r>
            <a:endParaRPr lang="en-US" sz="5200"/>
          </a:p>
        </p:txBody>
      </p:sp>
      <p:sp>
        <p:nvSpPr>
          <p:cNvPr id="3" name="Content Placeholder 2">
            <a:extLst>
              <a:ext uri="{FF2B5EF4-FFF2-40B4-BE49-F238E27FC236}">
                <a16:creationId xmlns:a16="http://schemas.microsoft.com/office/drawing/2014/main" id="{4460A547-4AA8-42AC-B646-6008277F4BC0}"/>
              </a:ext>
            </a:extLst>
          </p:cNvPr>
          <p:cNvSpPr>
            <a:spLocks noGrp="1"/>
          </p:cNvSpPr>
          <p:nvPr>
            <p:ph sz="half" idx="1"/>
          </p:nvPr>
        </p:nvSpPr>
        <p:spPr>
          <a:xfrm>
            <a:off x="734627" y="1478975"/>
            <a:ext cx="5158427" cy="3444227"/>
          </a:xfrm>
        </p:spPr>
        <p:txBody>
          <a:bodyPr vert="horz" lIns="91440" tIns="45720" rIns="91440" bIns="45720" rtlCol="0" anchor="t">
            <a:normAutofit/>
          </a:bodyPr>
          <a:lstStyle/>
          <a:p>
            <a:r>
              <a:rPr lang="en-US" sz="2000">
                <a:ea typeface="+mn-lt"/>
                <a:cs typeface="+mn-lt"/>
              </a:rPr>
              <a:t>QA aims to prevent the defect</a:t>
            </a:r>
          </a:p>
          <a:p>
            <a:r>
              <a:rPr lang="en-US" sz="2000">
                <a:ea typeface="+mn-lt"/>
                <a:cs typeface="+mn-lt"/>
              </a:rPr>
              <a:t>It is a method to manage the quality- Verification</a:t>
            </a:r>
            <a:endParaRPr lang="en-US" sz="2000">
              <a:cs typeface="Calibri"/>
            </a:endParaRPr>
          </a:p>
          <a:p>
            <a:r>
              <a:rPr lang="en-US" sz="2000">
                <a:ea typeface="+mn-lt"/>
                <a:cs typeface="+mn-lt"/>
              </a:rPr>
              <a:t>It’s a Preventive technique</a:t>
            </a:r>
            <a:endParaRPr lang="en-US" sz="2000">
              <a:cs typeface="Calibri"/>
            </a:endParaRPr>
          </a:p>
          <a:p>
            <a:r>
              <a:rPr lang="en-US" sz="2000">
                <a:ea typeface="+mn-lt"/>
                <a:cs typeface="+mn-lt"/>
              </a:rPr>
              <a:t>It is the procedure to create the deliverables</a:t>
            </a:r>
            <a:endParaRPr lang="en-US" sz="2000">
              <a:cs typeface="Calibri"/>
            </a:endParaRPr>
          </a:p>
          <a:p>
            <a:r>
              <a:rPr lang="en-US" sz="2000">
                <a:ea typeface="+mn-lt"/>
                <a:cs typeface="+mn-lt"/>
              </a:rPr>
              <a:t>It is performed before Quality Control</a:t>
            </a:r>
            <a:endParaRPr lang="en-US" sz="2000">
              <a:cs typeface="Calibri"/>
            </a:endParaRPr>
          </a:p>
          <a:p>
            <a:r>
              <a:rPr lang="en-US" sz="2000">
                <a:ea typeface="+mn-lt"/>
                <a:cs typeface="+mn-lt"/>
              </a:rPr>
              <a:t>It is a Low-Level Activity, it can identify an error and mistakes which QC cannot</a:t>
            </a:r>
            <a:endParaRPr lang="en-US" sz="2000">
              <a:cs typeface="Calibri"/>
            </a:endParaRPr>
          </a:p>
        </p:txBody>
      </p:sp>
      <p:sp>
        <p:nvSpPr>
          <p:cNvPr id="4" name="Content Placeholder 3">
            <a:extLst>
              <a:ext uri="{FF2B5EF4-FFF2-40B4-BE49-F238E27FC236}">
                <a16:creationId xmlns:a16="http://schemas.microsoft.com/office/drawing/2014/main" id="{83DACF15-1D2D-464F-82E7-B3504B1B3541}"/>
              </a:ext>
            </a:extLst>
          </p:cNvPr>
          <p:cNvSpPr>
            <a:spLocks noGrp="1"/>
          </p:cNvSpPr>
          <p:nvPr>
            <p:ph sz="half" idx="2"/>
          </p:nvPr>
        </p:nvSpPr>
        <p:spPr>
          <a:xfrm>
            <a:off x="6189154" y="1602516"/>
            <a:ext cx="5164645" cy="3150531"/>
          </a:xfrm>
        </p:spPr>
        <p:txBody>
          <a:bodyPr vert="horz" lIns="91440" tIns="45720" rIns="91440" bIns="45720" rtlCol="0">
            <a:normAutofit/>
          </a:bodyPr>
          <a:lstStyle/>
          <a:p>
            <a:r>
              <a:rPr lang="en-US" sz="2000">
                <a:ea typeface="+mn-lt"/>
                <a:cs typeface="+mn-lt"/>
              </a:rPr>
              <a:t>Its main motive is to prevent defects in the system. It is a less time-consuming activity</a:t>
            </a:r>
            <a:endParaRPr lang="en-US" sz="2000">
              <a:cs typeface="Calibri" panose="020F0502020204030204"/>
            </a:endParaRPr>
          </a:p>
          <a:p>
            <a:r>
              <a:rPr lang="en-US" sz="2000">
                <a:ea typeface="+mn-lt"/>
                <a:cs typeface="+mn-lt"/>
              </a:rPr>
              <a:t>QA ensures that everything is executed in the right way, and that is why it falls under verification activity</a:t>
            </a:r>
            <a:endParaRPr lang="en-US" sz="2000">
              <a:cs typeface="Calibri"/>
            </a:endParaRPr>
          </a:p>
          <a:p>
            <a:r>
              <a:rPr lang="en-US" sz="2000">
                <a:ea typeface="+mn-lt"/>
                <a:cs typeface="+mn-lt"/>
              </a:rPr>
              <a:t>QA involves in full software development life cycle</a:t>
            </a:r>
            <a:endParaRPr lang="en-US" sz="2000">
              <a:cs typeface="Calibri"/>
            </a:endParaRPr>
          </a:p>
          <a:p>
            <a:r>
              <a:rPr lang="en-US" sz="2000">
                <a:ea typeface="+mn-lt"/>
                <a:cs typeface="+mn-lt"/>
              </a:rPr>
              <a:t>It does not involve executing the program</a:t>
            </a:r>
            <a:endParaRPr lang="en-US" sz="2000">
              <a:cs typeface="Calibri"/>
            </a:endParaRPr>
          </a:p>
          <a:p>
            <a:pPr marL="0" indent="0">
              <a:buNone/>
            </a:pPr>
            <a:endParaRPr lang="en-US" sz="2000">
              <a:cs typeface="Calibri"/>
            </a:endParaRPr>
          </a:p>
        </p:txBody>
      </p:sp>
      <p:sp>
        <p:nvSpPr>
          <p:cNvPr id="5" name="TextBox 4">
            <a:extLst>
              <a:ext uri="{FF2B5EF4-FFF2-40B4-BE49-F238E27FC236}">
                <a16:creationId xmlns:a16="http://schemas.microsoft.com/office/drawing/2014/main" id="{E1D964D7-C391-474D-B5C3-7568628C707A}"/>
              </a:ext>
            </a:extLst>
          </p:cNvPr>
          <p:cNvSpPr txBox="1"/>
          <p:nvPr/>
        </p:nvSpPr>
        <p:spPr>
          <a:xfrm>
            <a:off x="2437027" y="5052598"/>
            <a:ext cx="924458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rPr>
              <a:t>*   </a:t>
            </a:r>
            <a:r>
              <a:rPr lang="en-US" sz="2000" dirty="0">
                <a:solidFill>
                  <a:srgbClr val="FF0000"/>
                </a:solidFill>
                <a:highlight>
                  <a:srgbClr val="FFFF00"/>
                </a:highlight>
              </a:rPr>
              <a:t>QA is also known as Verification or static testing</a:t>
            </a:r>
            <a:br>
              <a:rPr lang="en-US" sz="2000" dirty="0">
                <a:highlight>
                  <a:srgbClr val="FFFF00"/>
                </a:highlight>
                <a:cs typeface="Calibri"/>
              </a:rPr>
            </a:br>
            <a:br>
              <a:rPr lang="en-US" sz="2000" dirty="0">
                <a:highlight>
                  <a:srgbClr val="FFFF00"/>
                </a:highlight>
              </a:rPr>
            </a:br>
            <a:r>
              <a:rPr lang="en-US" sz="2000" dirty="0">
                <a:solidFill>
                  <a:srgbClr val="FF0000"/>
                </a:solidFill>
                <a:cs typeface="Calibri"/>
              </a:rPr>
              <a:t>** </a:t>
            </a:r>
            <a:r>
              <a:rPr lang="en-US" sz="2000">
                <a:solidFill>
                  <a:srgbClr val="FF0000"/>
                </a:solidFill>
                <a:highlight>
                  <a:srgbClr val="FFFF00"/>
                </a:highlight>
                <a:cs typeface="Calibri"/>
              </a:rPr>
              <a:t>Deliverables mean all the documents which we handover to the client as a   </a:t>
            </a:r>
            <a:br>
              <a:rPr lang="en-US" sz="2000" dirty="0">
                <a:highlight>
                  <a:srgbClr val="FFFF00"/>
                </a:highlight>
                <a:cs typeface="Calibri"/>
              </a:rPr>
            </a:br>
            <a:r>
              <a:rPr lang="en-US" sz="2000" dirty="0">
                <a:solidFill>
                  <a:srgbClr val="FF0000"/>
                </a:solidFill>
                <a:cs typeface="Calibri"/>
              </a:rPr>
              <a:t>     </a:t>
            </a:r>
            <a:r>
              <a:rPr lang="en-US" sz="2000" dirty="0">
                <a:solidFill>
                  <a:srgbClr val="FF0000"/>
                </a:solidFill>
                <a:highlight>
                  <a:srgbClr val="FFFF00"/>
                </a:highlight>
                <a:cs typeface="Calibri"/>
              </a:rPr>
              <a:t>proof of testing and development process. It gives clear understanding like</a:t>
            </a:r>
            <a:r>
              <a:rPr lang="en-US" sz="2000" dirty="0">
                <a:solidFill>
                  <a:srgbClr val="FF0000"/>
                </a:solidFill>
                <a:cs typeface="Calibri"/>
              </a:rPr>
              <a:t> </a:t>
            </a:r>
            <a:br>
              <a:rPr lang="en-US" sz="2000" dirty="0">
                <a:solidFill>
                  <a:srgbClr val="FF0000"/>
                </a:solidFill>
                <a:cs typeface="Calibri"/>
              </a:rPr>
            </a:br>
            <a:r>
              <a:rPr lang="en-US" sz="2000" dirty="0">
                <a:solidFill>
                  <a:srgbClr val="FF0000"/>
                </a:solidFill>
                <a:cs typeface="Calibri"/>
              </a:rPr>
              <a:t>     </a:t>
            </a:r>
            <a:r>
              <a:rPr lang="en-US" sz="2000" dirty="0">
                <a:solidFill>
                  <a:srgbClr val="FF0000"/>
                </a:solidFill>
                <a:highlight>
                  <a:srgbClr val="FFFF00"/>
                </a:highlight>
                <a:cs typeface="Calibri"/>
              </a:rPr>
              <a:t>what we have done.</a:t>
            </a:r>
          </a:p>
        </p:txBody>
      </p:sp>
    </p:spTree>
    <p:extLst>
      <p:ext uri="{BB962C8B-B14F-4D97-AF65-F5344CB8AC3E}">
        <p14:creationId xmlns:p14="http://schemas.microsoft.com/office/powerpoint/2010/main" val="20766460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DE319-B189-4C58-B49B-0CC4F71E5390}"/>
              </a:ext>
            </a:extLst>
          </p:cNvPr>
          <p:cNvSpPr txBox="1"/>
          <p:nvPr/>
        </p:nvSpPr>
        <p:spPr>
          <a:xfrm>
            <a:off x="462595" y="408648"/>
            <a:ext cx="11657925"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                                        </a:t>
            </a:r>
            <a:r>
              <a:rPr lang="en-US" sz="2800" b="1">
                <a:solidFill>
                  <a:srgbClr val="002060"/>
                </a:solidFill>
              </a:rPr>
              <a:t>What are the QA engineer responsibilities? </a:t>
            </a:r>
            <a:endParaRPr lang="en-US" sz="2800">
              <a:solidFill>
                <a:srgbClr val="002060"/>
              </a:solidFill>
              <a:cs typeface="Calibri"/>
            </a:endParaRPr>
          </a:p>
          <a:p>
            <a:br>
              <a:rPr lang="en-US" dirty="0">
                <a:solidFill>
                  <a:srgbClr val="5E6061"/>
                </a:solidFill>
                <a:latin typeface="Heebo"/>
                <a:cs typeface="Heebo"/>
              </a:rPr>
            </a:br>
            <a:endParaRPr lang="en-US" sz="2400" b="1">
              <a:solidFill>
                <a:srgbClr val="5E6061"/>
              </a:solidFill>
              <a:latin typeface="Heebo"/>
              <a:cs typeface="Heebo"/>
            </a:endParaRPr>
          </a:p>
          <a:p>
            <a:pPr marL="285750" indent="-285750">
              <a:buFont typeface="Wingdings"/>
              <a:buChar char="Ø"/>
            </a:pPr>
            <a:r>
              <a:rPr lang="en-US" sz="2400" b="1" dirty="0">
                <a:solidFill>
                  <a:srgbClr val="5E6061"/>
                </a:solidFill>
                <a:latin typeface="Heebo"/>
                <a:cs typeface="Heebo"/>
              </a:rPr>
              <a:t> </a:t>
            </a:r>
            <a:r>
              <a:rPr lang="en-US" sz="2400" b="1">
                <a:solidFill>
                  <a:schemeClr val="accent4">
                    <a:lumMod val="50000"/>
                  </a:schemeClr>
                </a:solidFill>
                <a:latin typeface="Heebo"/>
                <a:cs typeface="Heebo"/>
              </a:rPr>
              <a:t>Analyze and clarification of requirements with a customer or a business analyst</a:t>
            </a:r>
            <a:endParaRPr lang="en-US" sz="2400" b="1">
              <a:solidFill>
                <a:schemeClr val="accent4">
                  <a:lumMod val="50000"/>
                </a:schemeClr>
              </a:solidFill>
              <a:cs typeface="Calibri" panose="020F0502020204030204"/>
            </a:endParaRPr>
          </a:p>
          <a:p>
            <a:pPr marL="285750" indent="-285750">
              <a:buFont typeface="Wingdings"/>
              <a:buChar char="Ø"/>
            </a:pPr>
            <a:r>
              <a:rPr lang="en-US" sz="2400" b="1">
                <a:solidFill>
                  <a:schemeClr val="accent4">
                    <a:lumMod val="50000"/>
                  </a:schemeClr>
                </a:solidFill>
                <a:latin typeface="Heebo"/>
                <a:cs typeface="Heebo"/>
              </a:rPr>
              <a:t> Plan the process of testing</a:t>
            </a:r>
          </a:p>
          <a:p>
            <a:pPr marL="285750" indent="-285750">
              <a:buFont typeface="Wingdings"/>
              <a:buChar char="Ø"/>
            </a:pPr>
            <a:r>
              <a:rPr lang="en-US" sz="2400" b="1">
                <a:solidFill>
                  <a:schemeClr val="accent4">
                    <a:lumMod val="50000"/>
                  </a:schemeClr>
                </a:solidFill>
                <a:latin typeface="Heebo"/>
                <a:cs typeface="Heebo"/>
              </a:rPr>
              <a:t> Write test cases (test scripts)</a:t>
            </a:r>
          </a:p>
          <a:p>
            <a:pPr marL="285750" indent="-285750">
              <a:buFont typeface="Wingdings"/>
              <a:buChar char="Ø"/>
            </a:pPr>
            <a:r>
              <a:rPr lang="en-US" sz="2400" b="1">
                <a:solidFill>
                  <a:schemeClr val="accent4">
                    <a:lumMod val="50000"/>
                  </a:schemeClr>
                </a:solidFill>
                <a:latin typeface="Heebo"/>
                <a:cs typeface="Heebo"/>
              </a:rPr>
              <a:t> Identify problem areas, add them to a tracking system</a:t>
            </a:r>
          </a:p>
          <a:p>
            <a:pPr marL="285750" indent="-285750">
              <a:buFont typeface="Wingdings"/>
              <a:buChar char="Ø"/>
            </a:pPr>
            <a:r>
              <a:rPr lang="en-US" sz="2400" b="1">
                <a:solidFill>
                  <a:schemeClr val="accent4">
                    <a:lumMod val="50000"/>
                  </a:schemeClr>
                </a:solidFill>
                <a:latin typeface="Heebo"/>
                <a:cs typeface="Heebo"/>
              </a:rPr>
              <a:t> Track the life cycle of errors</a:t>
            </a:r>
          </a:p>
          <a:p>
            <a:pPr marL="285750" indent="-285750">
              <a:buFont typeface="Wingdings"/>
              <a:buChar char="Ø"/>
            </a:pPr>
            <a:r>
              <a:rPr lang="en-US" sz="2400" b="1">
                <a:solidFill>
                  <a:schemeClr val="accent4">
                    <a:lumMod val="50000"/>
                  </a:schemeClr>
                </a:solidFill>
                <a:latin typeface="Heebo"/>
                <a:cs typeface="Heebo"/>
              </a:rPr>
              <a:t> Analyze testing </a:t>
            </a:r>
          </a:p>
          <a:p>
            <a:pPr marL="285750" indent="-285750">
              <a:buFont typeface="Wingdings"/>
              <a:buChar char="Ø"/>
            </a:pPr>
            <a:r>
              <a:rPr lang="en-US" sz="2400" b="1">
                <a:solidFill>
                  <a:schemeClr val="accent4">
                    <a:lumMod val="50000"/>
                  </a:schemeClr>
                </a:solidFill>
                <a:latin typeface="Heebo"/>
                <a:cs typeface="Heebo"/>
              </a:rPr>
              <a:t> Optimize the testing process</a:t>
            </a:r>
          </a:p>
          <a:p>
            <a:pPr marL="285750" indent="-285750">
              <a:buFont typeface="Wingdings"/>
              <a:buChar char="Ø"/>
            </a:pPr>
            <a:r>
              <a:rPr lang="en-US" sz="2400" b="1">
                <a:solidFill>
                  <a:schemeClr val="accent4">
                    <a:lumMod val="50000"/>
                  </a:schemeClr>
                </a:solidFill>
                <a:latin typeface="Heebo"/>
                <a:cs typeface="Heebo"/>
              </a:rPr>
              <a:t> Analyze the team work processes</a:t>
            </a:r>
          </a:p>
          <a:p>
            <a:pPr marL="285750" indent="-285750">
              <a:buFont typeface="Wingdings"/>
              <a:buChar char="Ø"/>
            </a:pPr>
            <a:r>
              <a:rPr lang="en-US" sz="2400" b="1">
                <a:solidFill>
                  <a:schemeClr val="accent4">
                    <a:lumMod val="50000"/>
                  </a:schemeClr>
                </a:solidFill>
                <a:latin typeface="Heebo"/>
                <a:cs typeface="Heebo"/>
              </a:rPr>
              <a:t> Improve processes</a:t>
            </a:r>
          </a:p>
          <a:p>
            <a:pPr marL="285750" indent="-285750">
              <a:buFont typeface="Wingdings"/>
              <a:buChar char="Ø"/>
            </a:pPr>
            <a:r>
              <a:rPr lang="en-US" sz="2400" b="1">
                <a:solidFill>
                  <a:schemeClr val="accent4">
                    <a:lumMod val="50000"/>
                  </a:schemeClr>
                </a:solidFill>
                <a:latin typeface="Heebo"/>
                <a:cs typeface="Heebo"/>
              </a:rPr>
              <a:t> Maintain the test documentation</a:t>
            </a:r>
          </a:p>
        </p:txBody>
      </p:sp>
    </p:spTree>
    <p:extLst>
      <p:ext uri="{BB962C8B-B14F-4D97-AF65-F5344CB8AC3E}">
        <p14:creationId xmlns:p14="http://schemas.microsoft.com/office/powerpoint/2010/main" val="285663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CDB24E-9E7E-4789-A4FB-20F7B9C48866}"/>
              </a:ext>
            </a:extLst>
          </p:cNvPr>
          <p:cNvSpPr txBox="1"/>
          <p:nvPr/>
        </p:nvSpPr>
        <p:spPr>
          <a:xfrm>
            <a:off x="62053" y="122809"/>
            <a:ext cx="12066846"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latin typeface="inherit"/>
              </a:rPr>
              <a:t>                                   What are all Different QA roles?</a:t>
            </a:r>
            <a:br>
              <a:rPr lang="en-US" sz="2400" b="1" dirty="0">
                <a:latin typeface="inherit"/>
              </a:rPr>
            </a:br>
            <a:endParaRPr lang="en-US" sz="2400" b="1">
              <a:solidFill>
                <a:srgbClr val="0070C0"/>
              </a:solidFill>
              <a:latin typeface="inherit"/>
            </a:endParaRPr>
          </a:p>
          <a:p>
            <a:br>
              <a:rPr lang="en-US" b="1" dirty="0">
                <a:latin typeface="Gilroy"/>
              </a:rPr>
            </a:br>
            <a:r>
              <a:rPr lang="en-US">
                <a:solidFill>
                  <a:srgbClr val="25292D"/>
                </a:solidFill>
                <a:latin typeface="inherit"/>
              </a:rPr>
              <a:t>There are</a:t>
            </a:r>
            <a:r>
              <a:rPr lang="en-US" b="1" dirty="0">
                <a:solidFill>
                  <a:srgbClr val="25292D"/>
                </a:solidFill>
                <a:latin typeface="inherit"/>
              </a:rPr>
              <a:t> four main QA roles</a:t>
            </a:r>
            <a:r>
              <a:rPr lang="en-US" dirty="0">
                <a:solidFill>
                  <a:srgbClr val="25292D"/>
                </a:solidFill>
                <a:latin typeface="inherit"/>
              </a:rPr>
              <a:t>: </a:t>
            </a:r>
            <a:br>
              <a:rPr lang="en-US" dirty="0">
                <a:solidFill>
                  <a:srgbClr val="25292D"/>
                </a:solidFill>
                <a:latin typeface="inherit"/>
              </a:rPr>
            </a:br>
            <a:br>
              <a:rPr lang="en-US" dirty="0">
                <a:latin typeface="inherit"/>
              </a:rPr>
            </a:br>
            <a:r>
              <a:rPr lang="en-US" b="1">
                <a:solidFill>
                  <a:srgbClr val="25292D"/>
                </a:solidFill>
                <a:latin typeface="inherit"/>
              </a:rPr>
              <a:t>Test Analyst, </a:t>
            </a:r>
            <a:br>
              <a:rPr lang="en-US" b="1" dirty="0">
                <a:latin typeface="inherit"/>
              </a:rPr>
            </a:br>
            <a:r>
              <a:rPr lang="en-US" b="1" dirty="0">
                <a:solidFill>
                  <a:srgbClr val="25292D"/>
                </a:solidFill>
                <a:latin typeface="inherit"/>
              </a:rPr>
              <a:t>Test Designer, </a:t>
            </a:r>
            <a:endParaRPr lang="en-US" b="1">
              <a:solidFill>
                <a:srgbClr val="25292D"/>
              </a:solidFill>
              <a:latin typeface="Gilroy"/>
            </a:endParaRPr>
          </a:p>
          <a:p>
            <a:r>
              <a:rPr lang="en-US" b="1">
                <a:solidFill>
                  <a:srgbClr val="25292D"/>
                </a:solidFill>
                <a:latin typeface="inherit"/>
              </a:rPr>
              <a:t>Test Executor, and </a:t>
            </a:r>
            <a:endParaRPr lang="en-US" b="1">
              <a:solidFill>
                <a:srgbClr val="25292D"/>
              </a:solidFill>
              <a:latin typeface="Gilroy"/>
            </a:endParaRPr>
          </a:p>
          <a:p>
            <a:r>
              <a:rPr lang="en-US" b="1">
                <a:solidFill>
                  <a:srgbClr val="25292D"/>
                </a:solidFill>
                <a:latin typeface="inherit"/>
              </a:rPr>
              <a:t>Test Manager.</a:t>
            </a:r>
            <a:br>
              <a:rPr lang="en-US" b="1" dirty="0">
                <a:solidFill>
                  <a:srgbClr val="25292D"/>
                </a:solidFill>
                <a:latin typeface="inherit"/>
              </a:rPr>
            </a:br>
            <a:endParaRPr lang="en-US" b="1" dirty="0">
              <a:latin typeface="inherit"/>
            </a:endParaRPr>
          </a:p>
          <a:p>
            <a:pPr>
              <a:buChar char="•"/>
            </a:pPr>
            <a:r>
              <a:rPr lang="en-US" b="1">
                <a:solidFill>
                  <a:srgbClr val="25292D"/>
                </a:solidFill>
                <a:latin typeface="inherit"/>
              </a:rPr>
              <a:t> Test Analyst</a:t>
            </a:r>
            <a:r>
              <a:rPr lang="en-US">
                <a:solidFill>
                  <a:srgbClr val="25292D"/>
                </a:solidFill>
                <a:latin typeface="Heebo"/>
                <a:cs typeface="Heebo"/>
              </a:rPr>
              <a:t> is engaged in static testing of requirements and checks them for completeness and consistency.</a:t>
            </a:r>
            <a:br>
              <a:rPr lang="en-US" dirty="0">
                <a:solidFill>
                  <a:srgbClr val="25292D"/>
                </a:solidFill>
                <a:latin typeface="Heebo"/>
                <a:cs typeface="Heebo"/>
              </a:rPr>
            </a:br>
            <a:endParaRPr lang="en-US" dirty="0">
              <a:solidFill>
                <a:srgbClr val="25292D"/>
              </a:solidFill>
              <a:latin typeface="Heebo"/>
              <a:cs typeface="Heebo"/>
            </a:endParaRPr>
          </a:p>
          <a:p>
            <a:pPr>
              <a:buChar char="•"/>
            </a:pPr>
            <a:r>
              <a:rPr lang="en-US" b="1">
                <a:solidFill>
                  <a:srgbClr val="25292D"/>
                </a:solidFill>
                <a:latin typeface="inherit"/>
              </a:rPr>
              <a:t> Test Designer</a:t>
            </a:r>
            <a:r>
              <a:rPr lang="en-US">
                <a:solidFill>
                  <a:srgbClr val="25292D"/>
                </a:solidFill>
                <a:latin typeface="Heebo"/>
                <a:cs typeface="Heebo"/>
              </a:rPr>
              <a:t> creates a set of tests based on requirements and plans configurations that are necessary for testing.</a:t>
            </a:r>
            <a:br>
              <a:rPr lang="en-US" dirty="0">
                <a:solidFill>
                  <a:srgbClr val="25292D"/>
                </a:solidFill>
                <a:latin typeface="Heebo"/>
                <a:cs typeface="Heebo"/>
              </a:rPr>
            </a:br>
            <a:endParaRPr lang="en-US" dirty="0">
              <a:solidFill>
                <a:srgbClr val="25292D"/>
              </a:solidFill>
              <a:latin typeface="Heebo"/>
              <a:cs typeface="Heebo"/>
            </a:endParaRPr>
          </a:p>
          <a:p>
            <a:pPr>
              <a:buChar char="•"/>
            </a:pPr>
            <a:r>
              <a:rPr lang="en-US" b="1">
                <a:solidFill>
                  <a:srgbClr val="25292D"/>
                </a:solidFill>
                <a:latin typeface="inherit"/>
              </a:rPr>
              <a:t> Test Executor</a:t>
            </a:r>
            <a:r>
              <a:rPr lang="en-US">
                <a:solidFill>
                  <a:srgbClr val="25292D"/>
                </a:solidFill>
                <a:latin typeface="Heebo"/>
                <a:cs typeface="Heebo"/>
              </a:rPr>
              <a:t> performs pre-planned tests, describes and documents the found errors, and steps for reproducing (or fixing) them.</a:t>
            </a:r>
            <a:br>
              <a:rPr lang="en-US" dirty="0">
                <a:solidFill>
                  <a:srgbClr val="25292D"/>
                </a:solidFill>
                <a:latin typeface="Heebo"/>
                <a:cs typeface="Heebo"/>
              </a:rPr>
            </a:br>
            <a:endParaRPr lang="en-US" dirty="0">
              <a:solidFill>
                <a:srgbClr val="25292D"/>
              </a:solidFill>
              <a:latin typeface="Heebo"/>
              <a:cs typeface="Heebo"/>
            </a:endParaRPr>
          </a:p>
          <a:p>
            <a:pPr>
              <a:buChar char="•"/>
            </a:pPr>
            <a:r>
              <a:rPr lang="en-US" b="1">
                <a:solidFill>
                  <a:srgbClr val="25292D"/>
                </a:solidFill>
                <a:latin typeface="inherit"/>
              </a:rPr>
              <a:t> Test Manager</a:t>
            </a:r>
            <a:r>
              <a:rPr lang="en-US">
                <a:solidFill>
                  <a:srgbClr val="25292D"/>
                </a:solidFill>
                <a:latin typeface="Heebo"/>
                <a:cs typeface="Heebo"/>
              </a:rPr>
              <a:t> plans and monitors work related to testing such as keeping to deadlines, following a schedule, controlling requirements to tests, setting tasks for team members, and communicating with stakeholders.</a:t>
            </a:r>
          </a:p>
          <a:p>
            <a:endParaRPr lang="en-US">
              <a:solidFill>
                <a:srgbClr val="25292D"/>
              </a:solidFill>
              <a:latin typeface="Heebo"/>
              <a:cs typeface="Heebo"/>
            </a:endParaRPr>
          </a:p>
          <a:p>
            <a:endParaRPr lang="en-US">
              <a:solidFill>
                <a:srgbClr val="25292D"/>
              </a:solidFill>
              <a:latin typeface="Heebo"/>
              <a:cs typeface="Heebo"/>
            </a:endParaRPr>
          </a:p>
        </p:txBody>
      </p:sp>
    </p:spTree>
    <p:extLst>
      <p:ext uri="{BB962C8B-B14F-4D97-AF65-F5344CB8AC3E}">
        <p14:creationId xmlns:p14="http://schemas.microsoft.com/office/powerpoint/2010/main" val="310988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2">
            <a:extLst>
              <a:ext uri="{FF2B5EF4-FFF2-40B4-BE49-F238E27FC236}">
                <a16:creationId xmlns:a16="http://schemas.microsoft.com/office/drawing/2014/main" id="{1B0BCCD5-EA26-4D49-98C1-8A45574C9E27}"/>
              </a:ext>
            </a:extLst>
          </p:cNvPr>
          <p:cNvGraphicFramePr>
            <a:graphicFrameLocks noGrp="1"/>
          </p:cNvGraphicFramePr>
          <p:nvPr>
            <p:ph idx="1"/>
            <p:extLst>
              <p:ext uri="{D42A27DB-BD31-4B8C-83A1-F6EECF244321}">
                <p14:modId xmlns:p14="http://schemas.microsoft.com/office/powerpoint/2010/main" val="3056962050"/>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63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CB470D-B7AB-46D8-BB08-39A336B6554C}"/>
              </a:ext>
            </a:extLst>
          </p:cNvPr>
          <p:cNvSpPr>
            <a:spLocks noGrp="1"/>
          </p:cNvSpPr>
          <p:nvPr>
            <p:ph type="title"/>
          </p:nvPr>
        </p:nvSpPr>
        <p:spPr>
          <a:xfrm>
            <a:off x="1167986" y="894167"/>
            <a:ext cx="9857338" cy="706614"/>
          </a:xfrm>
          <a:solidFill>
            <a:srgbClr val="FFFFFF"/>
          </a:solidFill>
          <a:ln w="38100">
            <a:solidFill>
              <a:srgbClr val="7F7F7F"/>
            </a:solidFill>
            <a:miter lim="800000"/>
          </a:ln>
        </p:spPr>
        <p:txBody>
          <a:bodyPr>
            <a:normAutofit fontScale="90000"/>
          </a:bodyPr>
          <a:lstStyle/>
          <a:p>
            <a:pPr algn="ctr"/>
            <a:br>
              <a:rPr lang="en-US" sz="3600" b="1" dirty="0"/>
            </a:br>
            <a:r>
              <a:rPr lang="en-US" sz="3600" b="1">
                <a:solidFill>
                  <a:srgbClr val="3F3F3F"/>
                </a:solidFill>
              </a:rPr>
              <a:t>Quality Control (QC)</a:t>
            </a:r>
            <a:endParaRPr lang="en-US" sz="3600" b="1">
              <a:solidFill>
                <a:srgbClr val="3F3F3F"/>
              </a:solidFill>
              <a:cs typeface="Calibri Light"/>
            </a:endParaRPr>
          </a:p>
          <a:p>
            <a:pPr algn="ctr"/>
            <a:endParaRPr lang="en-US" sz="3600" b="1" dirty="0">
              <a:solidFill>
                <a:srgbClr val="3F3F3F"/>
              </a:solidFill>
              <a:cs typeface="Calibri Light"/>
            </a:endParaRPr>
          </a:p>
        </p:txBody>
      </p:sp>
      <p:sp>
        <p:nvSpPr>
          <p:cNvPr id="3" name="Content Placeholder 2">
            <a:extLst>
              <a:ext uri="{FF2B5EF4-FFF2-40B4-BE49-F238E27FC236}">
                <a16:creationId xmlns:a16="http://schemas.microsoft.com/office/drawing/2014/main" id="{65A0FDB7-5CB6-4CE8-B560-A22BBD33B4BA}"/>
              </a:ext>
            </a:extLst>
          </p:cNvPr>
          <p:cNvSpPr>
            <a:spLocks noGrp="1"/>
          </p:cNvSpPr>
          <p:nvPr>
            <p:ph sz="half" idx="1"/>
          </p:nvPr>
        </p:nvSpPr>
        <p:spPr>
          <a:xfrm>
            <a:off x="929459" y="2888250"/>
            <a:ext cx="4844807" cy="2967175"/>
          </a:xfrm>
        </p:spPr>
        <p:txBody>
          <a:bodyPr vert="horz" lIns="91440" tIns="45720" rIns="91440" bIns="45720" rtlCol="0" anchor="t">
            <a:normAutofit/>
          </a:bodyPr>
          <a:lstStyle/>
          <a:p>
            <a:r>
              <a:rPr lang="en-US" sz="2000">
                <a:solidFill>
                  <a:schemeClr val="accent2">
                    <a:lumMod val="75000"/>
                  </a:schemeClr>
                </a:solidFill>
                <a:ea typeface="+mn-lt"/>
                <a:cs typeface="+mn-lt"/>
              </a:rPr>
              <a:t>It is a procedure that focuses on fulfilling the quality requested.</a:t>
            </a:r>
            <a:endParaRPr lang="en-US" sz="2000">
              <a:solidFill>
                <a:schemeClr val="accent2">
                  <a:lumMod val="75000"/>
                </a:schemeClr>
              </a:solidFill>
              <a:cs typeface="Calibri" panose="020F0502020204030204"/>
            </a:endParaRPr>
          </a:p>
          <a:p>
            <a:r>
              <a:rPr lang="en-US" sz="2000">
                <a:solidFill>
                  <a:schemeClr val="accent2">
                    <a:lumMod val="75000"/>
                  </a:schemeClr>
                </a:solidFill>
                <a:ea typeface="+mn-lt"/>
                <a:cs typeface="+mn-lt"/>
              </a:rPr>
              <a:t>QC aims to identify and fix defects</a:t>
            </a:r>
            <a:endParaRPr lang="en-US" sz="2000" dirty="0">
              <a:solidFill>
                <a:schemeClr val="accent2">
                  <a:lumMod val="75000"/>
                </a:schemeClr>
              </a:solidFill>
              <a:cs typeface="Calibri"/>
            </a:endParaRPr>
          </a:p>
          <a:p>
            <a:r>
              <a:rPr lang="en-US" sz="2000">
                <a:solidFill>
                  <a:schemeClr val="accent2">
                    <a:lumMod val="75000"/>
                  </a:schemeClr>
                </a:solidFill>
                <a:ea typeface="+mn-lt"/>
                <a:cs typeface="+mn-lt"/>
              </a:rPr>
              <a:t>It is a method to verify the quality-Validation</a:t>
            </a:r>
            <a:endParaRPr lang="en-US" sz="2000" dirty="0">
              <a:solidFill>
                <a:schemeClr val="accent2">
                  <a:lumMod val="75000"/>
                </a:schemeClr>
              </a:solidFill>
              <a:cs typeface="Calibri"/>
            </a:endParaRPr>
          </a:p>
          <a:p>
            <a:r>
              <a:rPr lang="en-US" sz="2000">
                <a:solidFill>
                  <a:schemeClr val="accent2">
                    <a:lumMod val="75000"/>
                  </a:schemeClr>
                </a:solidFill>
                <a:ea typeface="+mn-lt"/>
                <a:cs typeface="+mn-lt"/>
              </a:rPr>
              <a:t>It’s a Corrective technique</a:t>
            </a:r>
            <a:endParaRPr lang="en-US" sz="2000" dirty="0">
              <a:solidFill>
                <a:schemeClr val="accent2">
                  <a:lumMod val="75000"/>
                </a:schemeClr>
              </a:solidFill>
              <a:cs typeface="Calibri"/>
            </a:endParaRPr>
          </a:p>
          <a:p>
            <a:r>
              <a:rPr lang="en-US" sz="2000">
                <a:solidFill>
                  <a:schemeClr val="accent2">
                    <a:lumMod val="75000"/>
                  </a:schemeClr>
                </a:solidFill>
                <a:ea typeface="+mn-lt"/>
                <a:cs typeface="+mn-lt"/>
              </a:rPr>
              <a:t>It is the procedure to verify that deliverables</a:t>
            </a:r>
            <a:endParaRPr lang="en-US" sz="2000" dirty="0">
              <a:solidFill>
                <a:schemeClr val="accent2">
                  <a:lumMod val="75000"/>
                </a:schemeClr>
              </a:solidFill>
              <a:cs typeface="Calibri"/>
            </a:endParaRPr>
          </a:p>
          <a:p>
            <a:endParaRPr lang="en-US" sz="2000" dirty="0">
              <a:solidFill>
                <a:schemeClr val="accent2">
                  <a:lumMod val="75000"/>
                </a:schemeClr>
              </a:solidFill>
              <a:cs typeface="Calibri"/>
            </a:endParaRPr>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0A47D79-3EF5-4289-97C4-ADF6887C1F14}"/>
              </a:ext>
            </a:extLst>
          </p:cNvPr>
          <p:cNvSpPr>
            <a:spLocks noGrp="1"/>
          </p:cNvSpPr>
          <p:nvPr>
            <p:ph sz="half" idx="2"/>
          </p:nvPr>
        </p:nvSpPr>
        <p:spPr>
          <a:xfrm>
            <a:off x="6417731" y="2888250"/>
            <a:ext cx="4928827" cy="2967176"/>
          </a:xfrm>
        </p:spPr>
        <p:txBody>
          <a:bodyPr vert="horz" lIns="91440" tIns="45720" rIns="91440" bIns="45720" rtlCol="0" anchor="t">
            <a:normAutofit/>
          </a:bodyPr>
          <a:lstStyle/>
          <a:p>
            <a:r>
              <a:rPr lang="en-US" sz="2000">
                <a:solidFill>
                  <a:schemeClr val="accent2">
                    <a:lumMod val="75000"/>
                  </a:schemeClr>
                </a:solidFill>
                <a:ea typeface="+mn-lt"/>
                <a:cs typeface="+mn-lt"/>
              </a:rPr>
              <a:t>It is performed only after QA activity is done</a:t>
            </a:r>
            <a:endParaRPr lang="en-US" sz="2000">
              <a:solidFill>
                <a:schemeClr val="accent2">
                  <a:lumMod val="75000"/>
                </a:schemeClr>
              </a:solidFill>
              <a:cs typeface="Calibri" panose="020F0502020204030204"/>
            </a:endParaRPr>
          </a:p>
          <a:p>
            <a:r>
              <a:rPr lang="en-US" sz="2000">
                <a:solidFill>
                  <a:schemeClr val="accent2">
                    <a:lumMod val="75000"/>
                  </a:schemeClr>
                </a:solidFill>
                <a:ea typeface="+mn-lt"/>
                <a:cs typeface="+mn-lt"/>
              </a:rPr>
              <a:t>It is a High-Level Activity, it can identify an error that QA cannot</a:t>
            </a:r>
            <a:endParaRPr lang="en-US" sz="2000">
              <a:solidFill>
                <a:schemeClr val="accent2">
                  <a:lumMod val="75000"/>
                </a:schemeClr>
              </a:solidFill>
              <a:cs typeface="Calibri"/>
            </a:endParaRPr>
          </a:p>
          <a:p>
            <a:r>
              <a:rPr lang="en-US" sz="2000">
                <a:solidFill>
                  <a:schemeClr val="accent2">
                    <a:lumMod val="75000"/>
                  </a:schemeClr>
                </a:solidFill>
                <a:ea typeface="+mn-lt"/>
                <a:cs typeface="+mn-lt"/>
              </a:rPr>
              <a:t>QC ensures that whatever we have done is as per the requirement, and that is why it falls under validation activity</a:t>
            </a:r>
            <a:endParaRPr lang="en-US" sz="2000">
              <a:solidFill>
                <a:schemeClr val="accent2">
                  <a:lumMod val="75000"/>
                </a:schemeClr>
              </a:solidFill>
              <a:cs typeface="Calibri"/>
            </a:endParaRPr>
          </a:p>
          <a:p>
            <a:r>
              <a:rPr lang="en-US" sz="2000">
                <a:solidFill>
                  <a:schemeClr val="accent2">
                    <a:lumMod val="75000"/>
                  </a:schemeClr>
                </a:solidFill>
                <a:ea typeface="+mn-lt"/>
                <a:cs typeface="+mn-lt"/>
              </a:rPr>
              <a:t>QC involves in full software testing life cycle</a:t>
            </a:r>
            <a:endParaRPr lang="en-US" sz="2000">
              <a:solidFill>
                <a:schemeClr val="accent2">
                  <a:lumMod val="75000"/>
                </a:schemeClr>
              </a:solidFill>
              <a:cs typeface="Calibri"/>
            </a:endParaRPr>
          </a:p>
        </p:txBody>
      </p:sp>
      <p:sp>
        <p:nvSpPr>
          <p:cNvPr id="5" name="TextBox 4">
            <a:extLst>
              <a:ext uri="{FF2B5EF4-FFF2-40B4-BE49-F238E27FC236}">
                <a16:creationId xmlns:a16="http://schemas.microsoft.com/office/drawing/2014/main" id="{1F819B46-6498-4837-A692-BADFB0696A35}"/>
              </a:ext>
            </a:extLst>
          </p:cNvPr>
          <p:cNvSpPr txBox="1"/>
          <p:nvPr/>
        </p:nvSpPr>
        <p:spPr>
          <a:xfrm>
            <a:off x="3821837" y="5871099"/>
            <a:ext cx="576160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0000"/>
                </a:solidFill>
                <a:highlight>
                  <a:srgbClr val="FFFF00"/>
                </a:highlight>
                <a:ea typeface="+mn-lt"/>
                <a:cs typeface="+mn-lt"/>
              </a:rPr>
              <a:t>QC is also known as Validation or dynamic testing</a:t>
            </a:r>
            <a:endParaRPr lang="en-US" sz="2000">
              <a:highlight>
                <a:srgbClr val="FFFF00"/>
              </a:highlight>
              <a:ea typeface="+mn-lt"/>
              <a:cs typeface="+mn-lt"/>
            </a:endParaRPr>
          </a:p>
          <a:p>
            <a:pPr algn="l"/>
            <a:endParaRPr lang="en-US" sz="2000" dirty="0">
              <a:highlight>
                <a:srgbClr val="FFFF00"/>
              </a:highlight>
              <a:cs typeface="Calibri"/>
            </a:endParaRPr>
          </a:p>
        </p:txBody>
      </p:sp>
    </p:spTree>
    <p:extLst>
      <p:ext uri="{BB962C8B-B14F-4D97-AF65-F5344CB8AC3E}">
        <p14:creationId xmlns:p14="http://schemas.microsoft.com/office/powerpoint/2010/main" val="41877617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18C2-FE96-4CA7-AA92-0DB62BD3B037}"/>
              </a:ext>
            </a:extLst>
          </p:cNvPr>
          <p:cNvSpPr>
            <a:spLocks noGrp="1"/>
          </p:cNvSpPr>
          <p:nvPr>
            <p:ph type="title"/>
          </p:nvPr>
        </p:nvSpPr>
        <p:spPr>
          <a:xfrm>
            <a:off x="190838" y="122364"/>
            <a:ext cx="11945192" cy="6642474"/>
          </a:xfrm>
        </p:spPr>
        <p:txBody>
          <a:bodyPr vert="horz" lIns="91440" tIns="45720" rIns="91440" bIns="45720" rtlCol="0" anchor="ctr">
            <a:noAutofit/>
          </a:bodyPr>
          <a:lstStyle/>
          <a:p>
            <a:r>
              <a:rPr lang="en-US" sz="2000" b="1" dirty="0">
                <a:ea typeface="+mj-lt"/>
                <a:cs typeface="+mj-lt"/>
              </a:rPr>
              <a:t>Note</a:t>
            </a:r>
            <a:r>
              <a:rPr lang="en-US" sz="2000" dirty="0">
                <a:ea typeface="+mj-lt"/>
                <a:cs typeface="+mj-lt"/>
              </a:rPr>
              <a:t>: </a:t>
            </a:r>
            <a:br>
              <a:rPr lang="en-US" sz="2000" dirty="0">
                <a:cs typeface="+mj-lt"/>
              </a:rPr>
            </a:br>
            <a:br>
              <a:rPr lang="en-US" sz="2000" b="1" dirty="0">
                <a:cs typeface="Calibri Light"/>
              </a:rPr>
            </a:br>
            <a:r>
              <a:rPr lang="en-US" sz="2000" b="1" dirty="0">
                <a:ea typeface="+mj-lt"/>
                <a:cs typeface="+mj-lt"/>
              </a:rPr>
              <a:t>1</a:t>
            </a:r>
            <a:r>
              <a:rPr lang="en-US" sz="2000" b="1" dirty="0">
                <a:solidFill>
                  <a:srgbClr val="0070C0"/>
                </a:solidFill>
                <a:ea typeface="+mj-lt"/>
                <a:cs typeface="+mj-lt"/>
              </a:rPr>
              <a:t>. Now a days QE is getting used more than QC. QE stands for Quality Engineer.</a:t>
            </a:r>
            <a:br>
              <a:rPr lang="en-US" sz="2000" b="1" dirty="0">
                <a:cs typeface="+mj-lt"/>
              </a:rPr>
            </a:br>
            <a:br>
              <a:rPr lang="en-US" sz="2000" b="1" dirty="0">
                <a:cs typeface="+mj-lt"/>
              </a:rPr>
            </a:br>
            <a:r>
              <a:rPr lang="en-US" sz="2000" b="1" dirty="0">
                <a:ea typeface="+mj-lt"/>
                <a:cs typeface="+mj-lt"/>
              </a:rPr>
              <a:t>2</a:t>
            </a:r>
            <a:r>
              <a:rPr lang="en-US" sz="2000" b="1">
                <a:solidFill>
                  <a:srgbClr val="0070C0"/>
                </a:solidFill>
                <a:ea typeface="+mj-lt"/>
                <a:cs typeface="+mj-lt"/>
              </a:rPr>
              <a:t>. QE takes care of manual testing of product along with some coding activity.</a:t>
            </a:r>
            <a:br>
              <a:rPr lang="en-US" sz="2000" b="1" dirty="0">
                <a:cs typeface="+mj-lt"/>
              </a:rPr>
            </a:br>
            <a:br>
              <a:rPr lang="en-US" sz="2000" b="1" dirty="0">
                <a:cs typeface="+mj-lt"/>
              </a:rPr>
            </a:br>
            <a:r>
              <a:rPr lang="en-US" sz="2000" b="1">
                <a:ea typeface="+mj-lt"/>
                <a:cs typeface="+mj-lt"/>
              </a:rPr>
              <a:t>3</a:t>
            </a:r>
            <a:r>
              <a:rPr lang="en-US" sz="2000" b="1">
                <a:solidFill>
                  <a:srgbClr val="0070C0"/>
                </a:solidFill>
                <a:ea typeface="+mj-lt"/>
                <a:cs typeface="+mj-lt"/>
              </a:rPr>
              <a:t>.</a:t>
            </a:r>
            <a:r>
              <a:rPr lang="en-US" sz="2000" b="1" dirty="0">
                <a:solidFill>
                  <a:srgbClr val="0070C0"/>
                </a:solidFill>
                <a:highlight>
                  <a:srgbClr val="FFFF00"/>
                </a:highlight>
                <a:ea typeface="+mj-lt"/>
                <a:cs typeface="+mj-lt"/>
              </a:rPr>
              <a:t> </a:t>
            </a:r>
            <a:r>
              <a:rPr lang="en-US" sz="2000" b="1" dirty="0">
                <a:solidFill>
                  <a:srgbClr val="FF0000"/>
                </a:solidFill>
                <a:highlight>
                  <a:srgbClr val="FFFF00"/>
                </a:highlight>
                <a:ea typeface="+mj-lt"/>
                <a:cs typeface="+mj-lt"/>
              </a:rPr>
              <a:t>Testing is a subset of Quality Control. </a:t>
            </a:r>
            <a:br>
              <a:rPr lang="en-US" sz="2000" b="1" dirty="0">
                <a:highlight>
                  <a:srgbClr val="FFFF00"/>
                </a:highlight>
                <a:cs typeface="Calibri Light"/>
              </a:rPr>
            </a:br>
            <a:br>
              <a:rPr lang="en-US" sz="2000" b="1" dirty="0">
                <a:highlight>
                  <a:srgbClr val="FFFF00"/>
                </a:highlight>
                <a:cs typeface="+mj-lt"/>
              </a:rPr>
            </a:br>
            <a:r>
              <a:rPr lang="en-US" sz="2000" b="1" dirty="0">
                <a:highlight>
                  <a:srgbClr val="FFFF00"/>
                </a:highlight>
                <a:cs typeface="+mj-lt"/>
              </a:rPr>
              <a:t>4</a:t>
            </a:r>
            <a:r>
              <a:rPr lang="en-US" sz="2000" b="1" dirty="0">
                <a:solidFill>
                  <a:srgbClr val="0070C0"/>
                </a:solidFill>
                <a:highlight>
                  <a:srgbClr val="FFFF00"/>
                </a:highlight>
                <a:cs typeface="+mj-lt"/>
              </a:rPr>
              <a:t>. </a:t>
            </a:r>
            <a:r>
              <a:rPr lang="en-US" sz="2000" b="1" dirty="0">
                <a:solidFill>
                  <a:srgbClr val="FF0000"/>
                </a:solidFill>
                <a:highlight>
                  <a:srgbClr val="FFFF00"/>
                </a:highlight>
                <a:ea typeface="+mj-lt"/>
                <a:cs typeface="+mj-lt"/>
              </a:rPr>
              <a:t>Quality control is a set of “activities” that need to be performed in order to detect problems </a:t>
            </a:r>
            <a:br>
              <a:rPr lang="en-US" sz="2000" b="1" dirty="0">
                <a:highlight>
                  <a:srgbClr val="FFFF00"/>
                </a:highlight>
                <a:ea typeface="+mj-lt"/>
                <a:cs typeface="+mj-lt"/>
              </a:rPr>
            </a:br>
            <a:r>
              <a:rPr lang="en-US" sz="2000" b="1" dirty="0">
                <a:solidFill>
                  <a:srgbClr val="FF0000"/>
                </a:solidFill>
                <a:highlight>
                  <a:srgbClr val="FFFF00"/>
                </a:highlight>
                <a:ea typeface="+mj-lt"/>
                <a:cs typeface="+mj-lt"/>
              </a:rPr>
              <a:t>    during production and before the product goes live. These activities ensure that final deliverable meets the </a:t>
            </a:r>
            <a:br>
              <a:rPr lang="en-US" sz="2000" b="1" dirty="0">
                <a:highlight>
                  <a:srgbClr val="FFFF00"/>
                </a:highlight>
                <a:ea typeface="+mj-lt"/>
                <a:cs typeface="+mj-lt"/>
              </a:rPr>
            </a:br>
            <a:r>
              <a:rPr lang="en-US" sz="2000" b="1" dirty="0">
                <a:solidFill>
                  <a:srgbClr val="FF0000"/>
                </a:solidFill>
                <a:highlight>
                  <a:srgbClr val="FFFF00"/>
                </a:highlight>
                <a:ea typeface="+mj-lt"/>
                <a:cs typeface="+mj-lt"/>
              </a:rPr>
              <a:t>    specifications and quality standards set by the organization. QC often includes peer reviews, “testing”, code </a:t>
            </a:r>
            <a:br>
              <a:rPr lang="en-US" sz="2000" b="1" dirty="0">
                <a:highlight>
                  <a:srgbClr val="FFFF00"/>
                </a:highlight>
                <a:ea typeface="+mj-lt"/>
                <a:cs typeface="+mj-lt"/>
              </a:rPr>
            </a:br>
            <a:r>
              <a:rPr lang="en-US" sz="2000" b="1" dirty="0">
                <a:solidFill>
                  <a:srgbClr val="FF0000"/>
                </a:solidFill>
                <a:highlight>
                  <a:srgbClr val="FFFF00"/>
                </a:highlight>
                <a:ea typeface="+mj-lt"/>
                <a:cs typeface="+mj-lt"/>
              </a:rPr>
              <a:t>    reviews etc</a:t>
            </a:r>
            <a:r>
              <a:rPr lang="en-US" sz="2000" b="1" dirty="0">
                <a:solidFill>
                  <a:schemeClr val="accent1"/>
                </a:solidFill>
                <a:ea typeface="+mj-lt"/>
                <a:cs typeface="+mj-lt"/>
              </a:rPr>
              <a:t>.</a:t>
            </a:r>
            <a:br>
              <a:rPr lang="en-US" sz="2000" b="1" dirty="0">
                <a:solidFill>
                  <a:schemeClr val="accent1"/>
                </a:solidFill>
                <a:cs typeface="+mj-lt"/>
              </a:rPr>
            </a:br>
            <a:br>
              <a:rPr lang="en-US" sz="2000" b="1" dirty="0">
                <a:cs typeface="+mj-lt"/>
              </a:rPr>
            </a:br>
            <a:r>
              <a:rPr lang="en-US" sz="2000" b="1" dirty="0">
                <a:solidFill>
                  <a:srgbClr val="000000"/>
                </a:solidFill>
                <a:ea typeface="+mj-lt"/>
                <a:cs typeface="+mj-lt"/>
              </a:rPr>
              <a:t>5</a:t>
            </a:r>
            <a:r>
              <a:rPr lang="en-US" sz="2000" b="1" dirty="0">
                <a:solidFill>
                  <a:srgbClr val="0070C0"/>
                </a:solidFill>
                <a:ea typeface="+mj-lt"/>
                <a:cs typeface="+mj-lt"/>
              </a:rPr>
              <a:t>. QA and QC both are the part of Quality Management.</a:t>
            </a:r>
            <a:br>
              <a:rPr lang="en-US" sz="2000" b="1" dirty="0">
                <a:cs typeface="Calibri Light"/>
              </a:rPr>
            </a:br>
            <a:br>
              <a:rPr lang="en-US" sz="2000" b="1" dirty="0">
                <a:cs typeface="Calibri Light"/>
              </a:rPr>
            </a:br>
            <a:r>
              <a:rPr lang="en-US" sz="2000" b="1" dirty="0">
                <a:ea typeface="+mj-lt"/>
                <a:cs typeface="+mj-lt"/>
              </a:rPr>
              <a:t>6</a:t>
            </a:r>
            <a:r>
              <a:rPr lang="en-US" sz="2000" b="1" dirty="0">
                <a:solidFill>
                  <a:srgbClr val="0070C0"/>
                </a:solidFill>
                <a:ea typeface="+mj-lt"/>
                <a:cs typeface="+mj-lt"/>
              </a:rPr>
              <a:t>. </a:t>
            </a:r>
            <a:r>
              <a:rPr lang="en-US" sz="2000" b="1" dirty="0">
                <a:solidFill>
                  <a:schemeClr val="accent1"/>
                </a:solidFill>
                <a:ea typeface="+mj-lt"/>
                <a:cs typeface="+mj-lt"/>
              </a:rPr>
              <a:t>Everyone who is involved in the end to end development process, including analysts, developers, testers, </a:t>
            </a:r>
            <a:br>
              <a:rPr lang="en-US" sz="2000" b="1" dirty="0">
                <a:solidFill>
                  <a:schemeClr val="accent1"/>
                </a:solidFill>
                <a:ea typeface="+mj-lt"/>
                <a:cs typeface="+mj-lt"/>
              </a:rPr>
            </a:br>
            <a:r>
              <a:rPr lang="en-US" sz="2000" b="1" dirty="0">
                <a:solidFill>
                  <a:schemeClr val="accent1"/>
                </a:solidFill>
                <a:ea typeface="+mj-lt"/>
                <a:cs typeface="+mj-lt"/>
              </a:rPr>
              <a:t>    managers etc., is an important player in assuring quality. In fact, QA might not involve testing at all</a:t>
            </a:r>
            <a:br>
              <a:rPr lang="en-US" sz="2000" b="1" dirty="0">
                <a:solidFill>
                  <a:schemeClr val="accent1"/>
                </a:solidFill>
                <a:ea typeface="+mj-lt"/>
                <a:cs typeface="+mj-lt"/>
              </a:rPr>
            </a:br>
            <a:br>
              <a:rPr lang="en-US" sz="2000" b="1" dirty="0">
                <a:cs typeface="+mj-lt"/>
              </a:rPr>
            </a:br>
            <a:r>
              <a:rPr lang="en-US" sz="2000" b="1" dirty="0">
                <a:cs typeface="Calibri Light"/>
              </a:rPr>
              <a:t>7</a:t>
            </a:r>
            <a:r>
              <a:rPr lang="en-US" sz="2000" b="1" dirty="0">
                <a:solidFill>
                  <a:srgbClr val="0070C0"/>
                </a:solidFill>
                <a:cs typeface="Calibri Light"/>
              </a:rPr>
              <a:t>. </a:t>
            </a:r>
            <a:r>
              <a:rPr lang="en-US" sz="2000" b="1" dirty="0">
                <a:solidFill>
                  <a:schemeClr val="accent1"/>
                </a:solidFill>
                <a:ea typeface="+mj-lt"/>
                <a:cs typeface="+mj-lt"/>
              </a:rPr>
              <a:t>Statistical Tools &amp; Techniques can be applied in both QA and QC .</a:t>
            </a:r>
            <a:endParaRPr lang="en-US" sz="2000" b="1">
              <a:solidFill>
                <a:schemeClr val="accent1"/>
              </a:solidFill>
              <a:cs typeface="Calibri Light"/>
            </a:endParaRPr>
          </a:p>
          <a:p>
            <a:r>
              <a:rPr lang="en-US" sz="2000" b="1">
                <a:solidFill>
                  <a:schemeClr val="accent1"/>
                </a:solidFill>
                <a:ea typeface="+mj-lt"/>
                <a:cs typeface="+mj-lt"/>
              </a:rPr>
              <a:t>    When it is applied to processes they are called Statistical Process Control(SPC)  and it is part of QA. When it is </a:t>
            </a:r>
            <a:br>
              <a:rPr lang="en-US" sz="2000" b="1" dirty="0">
                <a:solidFill>
                  <a:schemeClr val="accent1"/>
                </a:solidFill>
                <a:ea typeface="+mj-lt"/>
                <a:cs typeface="+mj-lt"/>
              </a:rPr>
            </a:br>
            <a:r>
              <a:rPr lang="en-US" sz="2000" b="1" dirty="0">
                <a:solidFill>
                  <a:schemeClr val="accent1"/>
                </a:solidFill>
                <a:ea typeface="+mj-lt"/>
                <a:cs typeface="+mj-lt"/>
              </a:rPr>
              <a:t>    applied to finished products they are called as Statistical Quality Control(SQC) and comes under QC.</a:t>
            </a:r>
            <a:endParaRPr lang="en-US" sz="2000" b="1" dirty="0">
              <a:solidFill>
                <a:schemeClr val="accent1"/>
              </a:solidFill>
              <a:cs typeface="Calibri Light"/>
            </a:endParaRPr>
          </a:p>
          <a:p>
            <a:endParaRPr lang="en-US" sz="2000" b="1" dirty="0">
              <a:solidFill>
                <a:srgbClr val="0070C0"/>
              </a:solidFill>
              <a:cs typeface="Calibri Light"/>
            </a:endParaRPr>
          </a:p>
        </p:txBody>
      </p:sp>
    </p:spTree>
    <p:extLst>
      <p:ext uri="{BB962C8B-B14F-4D97-AF65-F5344CB8AC3E}">
        <p14:creationId xmlns:p14="http://schemas.microsoft.com/office/powerpoint/2010/main" val="3704438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    What is PDCA Cycle? </vt:lpstr>
      <vt:lpstr>              Quality Assurance (QA)</vt:lpstr>
      <vt:lpstr>PowerPoint Presentation</vt:lpstr>
      <vt:lpstr>PowerPoint Presentation</vt:lpstr>
      <vt:lpstr>PowerPoint Presentation</vt:lpstr>
      <vt:lpstr> Quality Control (QC) </vt:lpstr>
      <vt:lpstr>Note:   1. Now a days QE is getting used more than QC. QE stands for Quality Engineer.  2. QE takes care of manual testing of product along with some coding activity.  3. Testing is a subset of Quality Control.   4. Quality control is a set of “activities” that need to be performed in order to detect problems      during production and before the product goes live. These activities ensure that final deliverable meets the      specifications and quality standards set by the organization. QC often includes peer reviews, “testing”, code      reviews etc.  5. QA and QC both are the part of Quality Management.  6. Everyone who is involved in the end to end development process, including analysts, developers, testers,      managers etc., is an important player in assuring quality. In fact, QA might not involve testing at all  7. Statistical Tools &amp; Techniques can be applied in both QA and QC .     When it is applied to processes they are called Statistical Process Control(SPC)  and it is part of QA. When it is      applied to finished products they are called as Statistical Quality Control(SQC) and comes under QC. </vt:lpstr>
      <vt:lpstr>Note: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719</cp:revision>
  <dcterms:created xsi:type="dcterms:W3CDTF">2021-09-09T09:56:47Z</dcterms:created>
  <dcterms:modified xsi:type="dcterms:W3CDTF">2021-09-10T17:30:08Z</dcterms:modified>
</cp:coreProperties>
</file>