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668C-8F2E-4C8B-B180-3F48AB014AFC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CB07-470E-47BA-B824-8D2DFC611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5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668C-8F2E-4C8B-B180-3F48AB014AFC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CB07-470E-47BA-B824-8D2DFC611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61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668C-8F2E-4C8B-B180-3F48AB014AFC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CB07-470E-47BA-B824-8D2DFC611EC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281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668C-8F2E-4C8B-B180-3F48AB014AFC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CB07-470E-47BA-B824-8D2DFC611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430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668C-8F2E-4C8B-B180-3F48AB014AFC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CB07-470E-47BA-B824-8D2DFC611EC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0778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668C-8F2E-4C8B-B180-3F48AB014AFC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CB07-470E-47BA-B824-8D2DFC611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982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668C-8F2E-4C8B-B180-3F48AB014AFC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CB07-470E-47BA-B824-8D2DFC611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453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668C-8F2E-4C8B-B180-3F48AB014AFC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CB07-470E-47BA-B824-8D2DFC611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50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668C-8F2E-4C8B-B180-3F48AB014AFC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CB07-470E-47BA-B824-8D2DFC611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17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668C-8F2E-4C8B-B180-3F48AB014AFC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CB07-470E-47BA-B824-8D2DFC611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3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668C-8F2E-4C8B-B180-3F48AB014AFC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CB07-470E-47BA-B824-8D2DFC611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93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668C-8F2E-4C8B-B180-3F48AB014AFC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CB07-470E-47BA-B824-8D2DFC611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95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668C-8F2E-4C8B-B180-3F48AB014AFC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CB07-470E-47BA-B824-8D2DFC611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56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668C-8F2E-4C8B-B180-3F48AB014AFC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CB07-470E-47BA-B824-8D2DFC611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71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668C-8F2E-4C8B-B180-3F48AB014AFC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CB07-470E-47BA-B824-8D2DFC611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81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CB07-470E-47BA-B824-8D2DFC611EC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668C-8F2E-4C8B-B180-3F48AB014AFC}" type="datetimeFigureOut">
              <a:rPr lang="en-IN" smtClean="0"/>
              <a:t>20-04-2025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25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9668C-8F2E-4C8B-B180-3F48AB014AFC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C7CB07-470E-47BA-B824-8D2DFC611E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96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5DA3ED1-390B-CD7D-0805-2A30E58A22DB}"/>
              </a:ext>
            </a:extLst>
          </p:cNvPr>
          <p:cNvSpPr txBox="1"/>
          <p:nvPr/>
        </p:nvSpPr>
        <p:spPr>
          <a:xfrm>
            <a:off x="928688" y="414338"/>
            <a:ext cx="8086725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Multi-Agent Reinforcement Learning for Autonomous Delivery Bots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By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Shivam Kumar</a:t>
            </a:r>
            <a:r>
              <a:rPr lang="en-IN" sz="2800" dirty="0">
                <a:solidFill>
                  <a:schemeClr val="accent2">
                    <a:lumMod val="75000"/>
                  </a:schemeClr>
                </a:solidFill>
              </a:rPr>
              <a:t>(24210094)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Mithlesh Singla</a:t>
            </a:r>
            <a:r>
              <a:rPr lang="en-IN" sz="2800" dirty="0">
                <a:solidFill>
                  <a:schemeClr val="accent2">
                    <a:lumMod val="75000"/>
                  </a:schemeClr>
                </a:solidFill>
              </a:rPr>
              <a:t>(24210063)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580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6F6AF7-5E45-968E-2FB2-88D4F50C4072}"/>
              </a:ext>
            </a:extLst>
          </p:cNvPr>
          <p:cNvSpPr txBox="1"/>
          <p:nvPr/>
        </p:nvSpPr>
        <p:spPr>
          <a:xfrm>
            <a:off x="685800" y="307181"/>
            <a:ext cx="8772525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Momentum-Based Reward Calculation</a:t>
            </a:r>
          </a:p>
          <a:p>
            <a:endParaRPr lang="en-IN" sz="3200" dirty="0">
              <a:solidFill>
                <a:srgbClr val="C00000"/>
              </a:solidFill>
            </a:endParaRPr>
          </a:p>
          <a:p>
            <a:r>
              <a:rPr lang="en-US" sz="2000" dirty="0">
                <a:latin typeface="system-ui"/>
              </a:rPr>
              <a:t>Distance to the target (L1 norm):</a:t>
            </a:r>
          </a:p>
          <a:p>
            <a:endParaRPr lang="en-US" sz="2000" dirty="0">
              <a:latin typeface="system-ui"/>
            </a:endParaRPr>
          </a:p>
          <a:p>
            <a:r>
              <a:rPr lang="en-US" sz="2000" b="1" dirty="0">
                <a:latin typeface="system-ui"/>
              </a:rPr>
              <a:t>Alignment Score:</a:t>
            </a:r>
            <a:br>
              <a:rPr lang="en-US" sz="2000" dirty="0">
                <a:latin typeface="system-ui"/>
              </a:rPr>
            </a:br>
            <a:r>
              <a:rPr lang="en-US" sz="2000" dirty="0">
                <a:latin typeface="system-ui"/>
              </a:rPr>
              <a:t>For each direction (x and y):</a:t>
            </a:r>
            <a:br>
              <a:rPr lang="en-US" sz="2000" dirty="0">
                <a:latin typeface="system-ui"/>
              </a:rPr>
            </a:br>
            <a:r>
              <a:rPr lang="en-US" sz="2000" dirty="0">
                <a:latin typeface="system-ui"/>
              </a:rPr>
              <a:t>If agent moved toward target → +1</a:t>
            </a:r>
            <a:br>
              <a:rPr lang="en-US" sz="2000" dirty="0">
                <a:latin typeface="system-ui"/>
              </a:rPr>
            </a:br>
            <a:r>
              <a:rPr lang="en-US" sz="2000" dirty="0">
                <a:latin typeface="system-ui"/>
              </a:rPr>
              <a:t>If agent moved away from target → −1</a:t>
            </a:r>
            <a:br>
              <a:rPr lang="en-US" sz="2000" dirty="0">
                <a:latin typeface="system-ui"/>
              </a:rPr>
            </a:br>
            <a:r>
              <a:rPr lang="en-US" sz="2000" dirty="0">
                <a:latin typeface="system-ui"/>
              </a:rPr>
              <a:t>Total alignment ∈ { −1,  1}</a:t>
            </a:r>
          </a:p>
          <a:p>
            <a:endParaRPr lang="en-US" sz="2000" dirty="0">
              <a:latin typeface="system-ui"/>
            </a:endParaRPr>
          </a:p>
          <a:p>
            <a:pPr>
              <a:buNone/>
            </a:pPr>
            <a:r>
              <a:rPr lang="en-US" sz="2000" b="1" dirty="0">
                <a:latin typeface="system-ui"/>
              </a:rPr>
              <a:t>Momentum Vector Update:</a:t>
            </a:r>
          </a:p>
          <a:p>
            <a:r>
              <a:rPr lang="en-US" sz="2000" dirty="0">
                <a:latin typeface="system-ui"/>
              </a:rPr>
              <a:t>Momentum is updated with exponential decay:</a:t>
            </a:r>
          </a:p>
          <a:p>
            <a:r>
              <a:rPr lang="en-US" sz="2000" dirty="0">
                <a:latin typeface="system-ui"/>
              </a:rPr>
              <a:t>     : decay factor (e.g., γ=0.7)</a:t>
            </a:r>
          </a:p>
          <a:p>
            <a:r>
              <a:rPr lang="en-US" sz="2000" dirty="0">
                <a:latin typeface="system-ui"/>
              </a:rPr>
              <a:t>      :</a:t>
            </a:r>
            <a:r>
              <a:rPr lang="en-IN" sz="2000" dirty="0">
                <a:latin typeface="system-ui"/>
              </a:rPr>
              <a:t>current momentum vector</a:t>
            </a:r>
          </a:p>
          <a:p>
            <a:endParaRPr lang="en-IN" sz="2000" dirty="0">
              <a:latin typeface="system-ui"/>
            </a:endParaRPr>
          </a:p>
          <a:p>
            <a:pPr>
              <a:buNone/>
            </a:pPr>
            <a:r>
              <a:rPr lang="en-IN" sz="2000" dirty="0">
                <a:latin typeface="system-ui"/>
              </a:rPr>
              <a:t>Momentum Magnitude Using Manhattan norm:</a:t>
            </a:r>
          </a:p>
          <a:p>
            <a:endParaRPr lang="en-US" sz="2000" dirty="0">
              <a:latin typeface="system-ui"/>
            </a:endParaRPr>
          </a:p>
          <a:p>
            <a:endParaRPr lang="en-US" sz="2000" dirty="0">
              <a:latin typeface="system-ui"/>
            </a:endParaRPr>
          </a:p>
          <a:p>
            <a:endParaRPr lang="en-US" sz="2000" dirty="0">
              <a:latin typeface="system-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8EDAE-A486-7461-23DD-48E10D03B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104" y="1314429"/>
            <a:ext cx="2842127" cy="3893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93727D-5E04-1460-F787-A5FBECF15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019530"/>
            <a:ext cx="2176463" cy="369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7F283C-1818-2415-4D3B-BEA7F725E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40" y="4376737"/>
            <a:ext cx="195271" cy="255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895FFA-934C-A1E5-396B-E5ECFBFB2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40" y="4726661"/>
            <a:ext cx="290177" cy="2553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22A766-FEFB-DB77-CF4F-BD3D0CF0D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3657" y="5234565"/>
            <a:ext cx="2842127" cy="44875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736D8D-8483-FB53-1E5F-D80129336F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2833" y="1209263"/>
            <a:ext cx="4686954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5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EB8367-D1EC-15EF-A4A5-BBFE957DAB20}"/>
              </a:ext>
            </a:extLst>
          </p:cNvPr>
          <p:cNvSpPr txBox="1"/>
          <p:nvPr/>
        </p:nvSpPr>
        <p:spPr>
          <a:xfrm>
            <a:off x="814388" y="357188"/>
            <a:ext cx="884396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Momentum-Based</a:t>
            </a:r>
            <a:r>
              <a:rPr lang="en-IN" sz="1800" dirty="0">
                <a:solidFill>
                  <a:srgbClr val="C00000"/>
                </a:solidFill>
              </a:rPr>
              <a:t> </a:t>
            </a:r>
            <a:r>
              <a:rPr lang="en-IN" sz="2800" dirty="0">
                <a:solidFill>
                  <a:srgbClr val="C00000"/>
                </a:solidFill>
              </a:rPr>
              <a:t>Reward Calculation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000" b="1" dirty="0">
                <a:latin typeface="system-ui"/>
              </a:rPr>
              <a:t>Consistency Counter:</a:t>
            </a:r>
          </a:p>
          <a:p>
            <a:r>
              <a:rPr lang="en-US" sz="2000" dirty="0">
                <a:latin typeface="system-ui"/>
              </a:rPr>
              <a:t>Tracks how often the agent moves in the right direction:</a:t>
            </a:r>
          </a:p>
          <a:p>
            <a:endParaRPr lang="en-IN" sz="2800" dirty="0">
              <a:solidFill>
                <a:srgbClr val="C00000"/>
              </a:solidFill>
            </a:endParaRPr>
          </a:p>
          <a:p>
            <a:endParaRPr lang="en-IN" sz="2800" dirty="0">
              <a:solidFill>
                <a:srgbClr val="C00000"/>
              </a:solidFill>
            </a:endParaRPr>
          </a:p>
          <a:p>
            <a:endParaRPr lang="en-IN" dirty="0"/>
          </a:p>
          <a:p>
            <a:endParaRPr lang="en-IN" dirty="0"/>
          </a:p>
          <a:p>
            <a:r>
              <a:rPr lang="en-IN" sz="2000" b="1" dirty="0">
                <a:latin typeface="system-ui"/>
              </a:rPr>
              <a:t>Alignment Reward:</a:t>
            </a:r>
          </a:p>
          <a:p>
            <a:endParaRPr lang="en-IN" sz="2000" b="1" dirty="0">
              <a:latin typeface="system-ui"/>
            </a:endParaRPr>
          </a:p>
          <a:p>
            <a:endParaRPr lang="en-IN" sz="2000" b="1" dirty="0">
              <a:latin typeface="system-ui"/>
            </a:endParaRPr>
          </a:p>
          <a:p>
            <a:r>
              <a:rPr lang="en-IN" sz="2000" b="1" dirty="0">
                <a:latin typeface="system-ui"/>
              </a:rPr>
              <a:t>Consistency Reward:</a:t>
            </a:r>
          </a:p>
          <a:p>
            <a:endParaRPr lang="en-IN" sz="2000" b="1" dirty="0">
              <a:latin typeface="system-ui"/>
            </a:endParaRPr>
          </a:p>
          <a:p>
            <a:endParaRPr lang="en-IN" sz="2000" b="1" dirty="0">
              <a:latin typeface="system-ui"/>
            </a:endParaRPr>
          </a:p>
          <a:p>
            <a:r>
              <a:rPr lang="en-US" sz="2000" b="1" dirty="0">
                <a:latin typeface="system-ui"/>
              </a:rPr>
              <a:t>Magnitude Reward (only if aligned):</a:t>
            </a:r>
          </a:p>
          <a:p>
            <a:endParaRPr lang="en-US" sz="2000" b="1" dirty="0">
              <a:latin typeface="system-ui"/>
            </a:endParaRPr>
          </a:p>
          <a:p>
            <a:endParaRPr lang="en-US" sz="2000" b="1" dirty="0">
              <a:latin typeface="system-ui"/>
            </a:endParaRPr>
          </a:p>
          <a:p>
            <a:endParaRPr lang="en-IN" sz="2000" b="1" dirty="0">
              <a:latin typeface="system-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74DBF-58E7-358C-9328-427A614DA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066879"/>
            <a:ext cx="5038504" cy="8745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EAF5FA-10C1-C989-4797-EC2658EBE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384" y="3702639"/>
            <a:ext cx="3171969" cy="427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16DA95-FB51-CC58-F85B-B1E903C19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470" y="4651129"/>
            <a:ext cx="3679795" cy="4022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DC4E1B-653E-12F7-18B3-760B70946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485" y="5550706"/>
            <a:ext cx="4001763" cy="8745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46F043-3659-35D0-89F9-B8CF80FB02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8478" y="2511429"/>
            <a:ext cx="4686954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54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D4EC4-72E2-A6C2-D375-106B2A83A3FC}"/>
              </a:ext>
            </a:extLst>
          </p:cNvPr>
          <p:cNvSpPr txBox="1"/>
          <p:nvPr/>
        </p:nvSpPr>
        <p:spPr>
          <a:xfrm>
            <a:off x="700088" y="442913"/>
            <a:ext cx="90868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Momentum-Based Reward Calculation</a:t>
            </a:r>
          </a:p>
          <a:p>
            <a:endParaRPr lang="en-IN" sz="2800" dirty="0">
              <a:solidFill>
                <a:srgbClr val="C00000"/>
              </a:solidFill>
            </a:endParaRPr>
          </a:p>
          <a:p>
            <a:endParaRPr lang="en-IN" sz="28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>
                <a:latin typeface="system-ui"/>
              </a:rPr>
              <a:t>Distance-Based Bonus:</a:t>
            </a:r>
          </a:p>
          <a:p>
            <a:pPr>
              <a:buNone/>
            </a:pPr>
            <a:endParaRPr lang="en-IN" sz="2000" b="1" dirty="0">
              <a:latin typeface="system-ui"/>
            </a:endParaRPr>
          </a:p>
          <a:p>
            <a:pPr>
              <a:buNone/>
            </a:pPr>
            <a:endParaRPr lang="en-IN" sz="2000" dirty="0">
              <a:solidFill>
                <a:srgbClr val="C00000"/>
              </a:solidFill>
              <a:latin typeface="system-ui"/>
            </a:endParaRPr>
          </a:p>
          <a:p>
            <a:endParaRPr lang="en-IN" dirty="0"/>
          </a:p>
          <a:p>
            <a:endParaRPr lang="en-IN" dirty="0"/>
          </a:p>
          <a:p>
            <a:r>
              <a:rPr lang="en-IN" sz="2000" b="1" dirty="0">
                <a:latin typeface="system-ui"/>
              </a:rPr>
              <a:t>Final Momentum Reward:</a:t>
            </a:r>
          </a:p>
          <a:p>
            <a:endParaRPr lang="en-IN" sz="2000" b="1" dirty="0">
              <a:latin typeface="system-ui"/>
            </a:endParaRPr>
          </a:p>
          <a:p>
            <a:endParaRPr lang="en-IN" sz="2000" b="1" dirty="0">
              <a:latin typeface="system-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E4BFE-7BA2-49C3-46A2-F2F86FE4B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2171664"/>
            <a:ext cx="4940557" cy="685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C37989-2BDF-82DF-30D3-3321C5936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8" y="3904384"/>
            <a:ext cx="8423892" cy="10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0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1F2810-5198-77C5-4F8E-0AE8F9ABA1A7}"/>
              </a:ext>
            </a:extLst>
          </p:cNvPr>
          <p:cNvSpPr txBox="1"/>
          <p:nvPr/>
        </p:nvSpPr>
        <p:spPr>
          <a:xfrm>
            <a:off x="728662" y="471488"/>
            <a:ext cx="944403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3200" b="0" i="0" dirty="0">
                <a:solidFill>
                  <a:srgbClr val="C00000"/>
                </a:solidFill>
                <a:effectLst/>
                <a:latin typeface="system-ui"/>
              </a:rPr>
              <a:t>Momentum-Based Rewards:</a:t>
            </a:r>
          </a:p>
          <a:p>
            <a:pPr algn="l">
              <a:buNone/>
            </a:pPr>
            <a:endParaRPr lang="en-US" sz="14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ystem-ui"/>
              </a:rPr>
              <a:t>Alignment: +0.05 for moving toward target.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ystem-ui"/>
              </a:rPr>
              <a:t>Consistency: Up to +0.25 (0.05 * min(5, consistency count)).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ystem-ui"/>
              </a:rPr>
              <a:t>Magnitude: Up to +0.03 (scaled by momentum vector).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ystem-ui"/>
              </a:rPr>
              <a:t>Distance: +0.1 when closer to target.</a:t>
            </a:r>
          </a:p>
          <a:p>
            <a:pPr algn="l"/>
            <a:endParaRPr lang="en-US" b="0" i="0" dirty="0">
              <a:effectLst/>
              <a:latin typeface="system-ui"/>
            </a:endParaRPr>
          </a:p>
          <a:p>
            <a:pPr algn="l"/>
            <a:endParaRPr lang="en-US" b="0" i="0" dirty="0">
              <a:effectLst/>
              <a:latin typeface="system-ui"/>
            </a:endParaRPr>
          </a:p>
          <a:p>
            <a:pPr algn="l"/>
            <a:r>
              <a:rPr lang="en-US" sz="3200" b="0" i="0" dirty="0">
                <a:solidFill>
                  <a:srgbClr val="C00000"/>
                </a:solidFill>
                <a:effectLst/>
                <a:latin typeface="system-ui"/>
              </a:rPr>
              <a:t>Other Rewards: </a:t>
            </a:r>
          </a:p>
          <a:p>
            <a:pPr algn="l"/>
            <a:endParaRPr lang="en-US" sz="14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ystem-ui"/>
              </a:rPr>
              <a:t>Pickup: +2.0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ystem-ui"/>
              </a:rPr>
              <a:t>Delivery: +10.0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ystem-ui"/>
              </a:rPr>
              <a:t>Collision: -0.1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ystem-ui"/>
              </a:rPr>
              <a:t>Step: -0.005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ystem-ui"/>
              </a:rPr>
              <a:t>Completion: +25.0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42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D38338-0DAE-3FBA-D25A-40705B232374}"/>
              </a:ext>
            </a:extLst>
          </p:cNvPr>
          <p:cNvSpPr txBox="1"/>
          <p:nvPr/>
        </p:nvSpPr>
        <p:spPr>
          <a:xfrm>
            <a:off x="728663" y="357188"/>
            <a:ext cx="300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DE0129-E5F3-2969-4605-0A74918B8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990600"/>
            <a:ext cx="49339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41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1FBA0F-F5D0-9046-5FC4-255FB9226EF5}"/>
              </a:ext>
            </a:extLst>
          </p:cNvPr>
          <p:cNvSpPr txBox="1"/>
          <p:nvPr/>
        </p:nvSpPr>
        <p:spPr>
          <a:xfrm>
            <a:off x="300038" y="328613"/>
            <a:ext cx="10501312" cy="58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Results with momentum and without momentum</a:t>
            </a:r>
          </a:p>
        </p:txBody>
      </p:sp>
      <p:pic>
        <p:nvPicPr>
          <p:cNvPr id="3" name="Picture 2" descr="A group of graphs with numbers&#10;&#10;AI-generated content may be incorrect.">
            <a:extLst>
              <a:ext uri="{FF2B5EF4-FFF2-40B4-BE49-F238E27FC236}">
                <a16:creationId xmlns:a16="http://schemas.microsoft.com/office/drawing/2014/main" id="{5E3175AA-881F-2B7B-1664-03D8B3B6E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15136"/>
            <a:ext cx="8793881" cy="584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69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6E7861-6B8A-7EBC-29B0-977C306F4A65}"/>
              </a:ext>
            </a:extLst>
          </p:cNvPr>
          <p:cNvSpPr txBox="1"/>
          <p:nvPr/>
        </p:nvSpPr>
        <p:spPr>
          <a:xfrm>
            <a:off x="400050" y="671513"/>
            <a:ext cx="95869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814"/>
              </a:spcBef>
              <a:spcAft>
                <a:spcPts val="1210"/>
              </a:spcAft>
              <a:buNone/>
            </a:pPr>
            <a:r>
              <a:rPr lang="en-US" sz="3200" b="0" i="0" dirty="0">
                <a:solidFill>
                  <a:srgbClr val="C00000"/>
                </a:solidFill>
                <a:effectLst/>
                <a:latin typeface="+mj-lt"/>
              </a:rPr>
              <a:t>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ystem-ui"/>
              </a:rPr>
              <a:t>Strengths</a:t>
            </a:r>
            <a:r>
              <a:rPr lang="en-US" sz="2000" b="0" i="0" dirty="0">
                <a:effectLst/>
                <a:latin typeface="system-ui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ystem-ui"/>
              </a:rPr>
              <a:t>The system achieves significant progress (7/8 deliveries), demonstrating effective learning for most tasks.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ystem-ui"/>
              </a:rPr>
              <a:t>Collision avoidance appears functional, as agents maintain distinct positions.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ystem-ui"/>
              </a:rPr>
              <a:t>Weaknesses</a:t>
            </a:r>
            <a:r>
              <a:rPr lang="en-US" sz="2000" b="0" i="0" dirty="0">
                <a:effectLst/>
                <a:latin typeface="system-ui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ystem-ui"/>
              </a:rPr>
              <a:t>The failure to deliver the final package suggests policy deficiencies, possibly due to insufficient exploration or suboptimal reward shaping.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ystem-ui"/>
              </a:rPr>
              <a:t>The high step count (3000) indicates inefficiency, as agents take too long to complete the task.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ystem-ui"/>
              </a:rPr>
              <a:t>Potential Improvements</a:t>
            </a:r>
            <a:r>
              <a:rPr lang="en-US" sz="2000" b="0" i="0" dirty="0">
                <a:effectLst/>
                <a:latin typeface="system-ui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ystem-ui"/>
              </a:rPr>
              <a:t>Increase exploration.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ystem-ui"/>
              </a:rPr>
              <a:t>Adjust rewards to prioritize the final delivery.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system-ui"/>
              </a:rPr>
              <a:t>Use more complex actor and critic networks</a:t>
            </a:r>
            <a:r>
              <a:rPr lang="en-US" sz="2000" b="0" i="0" dirty="0">
                <a:effectLst/>
                <a:latin typeface="system-ui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17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6938ED-0054-7063-1BA2-1ECEA54B2060}"/>
              </a:ext>
            </a:extLst>
          </p:cNvPr>
          <p:cNvSpPr txBox="1"/>
          <p:nvPr/>
        </p:nvSpPr>
        <p:spPr>
          <a:xfrm>
            <a:off x="928688" y="1228726"/>
            <a:ext cx="934402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0" i="0" dirty="0">
                <a:solidFill>
                  <a:srgbClr val="C00000"/>
                </a:solidFill>
                <a:effectLst/>
                <a:latin typeface="+mj-lt"/>
              </a:rPr>
              <a:t>Conclusion</a:t>
            </a:r>
          </a:p>
          <a:p>
            <a:endParaRPr lang="en-IN" sz="3600" b="0" i="0" dirty="0">
              <a:solidFill>
                <a:srgbClr val="C00000"/>
              </a:solidFill>
              <a:effectLst/>
              <a:latin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system-ui"/>
              </a:rPr>
              <a:t>a multi-agent reinforcement learning</a:t>
            </a:r>
            <a:r>
              <a:rPr lang="en-US" sz="2800" b="1" dirty="0">
                <a:solidFill>
                  <a:srgbClr val="0070C0"/>
                </a:solidFill>
                <a:latin typeface="system-ui"/>
              </a:rPr>
              <a:t> </a:t>
            </a:r>
            <a:r>
              <a:rPr lang="en-US" sz="2800" dirty="0">
                <a:latin typeface="system-ui"/>
              </a:rPr>
              <a:t>system for autonomous delivery bots.</a:t>
            </a:r>
            <a:endParaRPr lang="en-IN" sz="2800" b="0" i="0" dirty="0">
              <a:solidFill>
                <a:srgbClr val="C00000"/>
              </a:solidFill>
              <a:effectLst/>
              <a:latin typeface="system-ui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ystem-ui"/>
              </a:rPr>
              <a:t>A novel momentum-based reward system enhancing directed movement.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b="0" i="0" dirty="0">
              <a:solidFill>
                <a:srgbClr val="C00000"/>
              </a:solidFill>
              <a:effectLst/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700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B3FB59-5598-E4A6-A05A-C9F26F668250}"/>
              </a:ext>
            </a:extLst>
          </p:cNvPr>
          <p:cNvSpPr txBox="1"/>
          <p:nvPr/>
        </p:nvSpPr>
        <p:spPr>
          <a:xfrm>
            <a:off x="842963" y="600075"/>
            <a:ext cx="778668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References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Zong, </a:t>
            </a:r>
            <a:r>
              <a:rPr lang="en-US" sz="2000" b="0" i="0" dirty="0" err="1">
                <a:effectLst/>
              </a:rPr>
              <a:t>Zefang</a:t>
            </a:r>
            <a:r>
              <a:rPr lang="en-US" sz="2000" b="0" i="0" dirty="0">
                <a:effectLst/>
              </a:rPr>
              <a:t>, et al. "</a:t>
            </a:r>
            <a:r>
              <a:rPr lang="en-US" sz="2000" b="0" i="0" dirty="0" err="1">
                <a:effectLst/>
              </a:rPr>
              <a:t>Mapdp</a:t>
            </a:r>
            <a:r>
              <a:rPr lang="en-US" sz="2000" b="0" i="0" dirty="0">
                <a:effectLst/>
              </a:rPr>
              <a:t>: Cooperative multi-agent reinforcement learning to solve pickup and delivery problems." </a:t>
            </a:r>
            <a:r>
              <a:rPr lang="en-US" sz="2000" b="0" i="1" dirty="0">
                <a:effectLst/>
              </a:rPr>
              <a:t>Proceedings of the AAAI Conference on Artificial Intelligence</a:t>
            </a:r>
            <a:r>
              <a:rPr lang="en-US" sz="2000" b="0" i="0" dirty="0">
                <a:effectLst/>
              </a:rPr>
              <a:t>. Vol. 36. No. 9. 2022.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Amato, Christopher. ”An Introduction to Centralized Training for De centralized Execution in Cooperative Multi-Agent Reinforcement Learning.” </a:t>
            </a:r>
            <a:r>
              <a:rPr lang="en-IN" sz="2000" dirty="0" err="1"/>
              <a:t>arXiv</a:t>
            </a:r>
            <a:r>
              <a:rPr lang="en-IN" sz="2000" dirty="0"/>
              <a:t> e-prints (2024): arXiv-2409.03052. Available at: https: //arxiv.org/abs/2409.03052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Proximal Policy Optimization (PPO) in Reinforcement Learning | </a:t>
            </a:r>
            <a:r>
              <a:rPr lang="en-US" sz="2000" dirty="0" err="1"/>
              <a:t>GeeksforGeeks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Actor-Critic Algorithm in Reinforcement Learning | </a:t>
            </a:r>
            <a:r>
              <a:rPr lang="en-US" sz="2000" dirty="0" err="1"/>
              <a:t>GeeksforGeeks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754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CC5DD-E7EC-6F54-1D25-7C17AAA3D87A}"/>
              </a:ext>
            </a:extLst>
          </p:cNvPr>
          <p:cNvSpPr txBox="1"/>
          <p:nvPr/>
        </p:nvSpPr>
        <p:spPr>
          <a:xfrm>
            <a:off x="3086100" y="2413337"/>
            <a:ext cx="6786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rgbClr val="C0000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4628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63140A-3955-26AF-73C1-F10671CBDCEF}"/>
              </a:ext>
            </a:extLst>
          </p:cNvPr>
          <p:cNvSpPr txBox="1"/>
          <p:nvPr/>
        </p:nvSpPr>
        <p:spPr>
          <a:xfrm>
            <a:off x="485776" y="785813"/>
            <a:ext cx="981551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C00000"/>
                </a:solidFill>
              </a:rPr>
              <a:t>What’s our objective?</a:t>
            </a:r>
          </a:p>
          <a:p>
            <a:endParaRPr lang="en-IN" sz="2800" dirty="0"/>
          </a:p>
          <a:p>
            <a:endParaRPr lang="en-IN" sz="2800" dirty="0"/>
          </a:p>
          <a:p>
            <a:r>
              <a:rPr lang="en-US" sz="2800" dirty="0"/>
              <a:t>To develop a multi-agent reinforcement learning </a:t>
            </a:r>
            <a:r>
              <a:rPr lang="en-US" sz="2800" b="1" dirty="0">
                <a:solidFill>
                  <a:srgbClr val="0070C0"/>
                </a:solidFill>
              </a:rPr>
              <a:t>(MARL) </a:t>
            </a:r>
            <a:r>
              <a:rPr lang="en-US" sz="2800" dirty="0"/>
              <a:t>system for autonomous delivery bots that has following properties :-</a:t>
            </a:r>
            <a:endParaRPr lang="en-IN" sz="2800" dirty="0"/>
          </a:p>
          <a:p>
            <a:endParaRPr lang="en-IN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ystem-ui"/>
              </a:rPr>
              <a:t>Optimum for efficient delivery i.e. minimize steps, avoid collisions 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ystem-ui"/>
              </a:rPr>
              <a:t>Ensure all packages are delivered.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9056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DC4BDB-88B4-A181-0A2B-CFC92A7AE5AC}"/>
              </a:ext>
            </a:extLst>
          </p:cNvPr>
          <p:cNvSpPr txBox="1"/>
          <p:nvPr/>
        </p:nvSpPr>
        <p:spPr>
          <a:xfrm>
            <a:off x="628651" y="402728"/>
            <a:ext cx="86582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C00000"/>
                </a:solidFill>
              </a:rPr>
              <a:t>Why we choose it?</a:t>
            </a:r>
          </a:p>
          <a:p>
            <a:endParaRPr lang="en-IN" dirty="0"/>
          </a:p>
          <a:p>
            <a:endParaRPr lang="en-IN" dirty="0"/>
          </a:p>
          <a:p>
            <a:endParaRPr lang="en-IN" sz="2400" dirty="0"/>
          </a:p>
          <a:p>
            <a:r>
              <a:rPr lang="en-IN" sz="2400" dirty="0"/>
              <a:t>A lot of work has done for Multi Agent Vehicle Routing Problems </a:t>
            </a:r>
            <a:r>
              <a:rPr lang="en-IN" sz="2400" b="1" dirty="0">
                <a:solidFill>
                  <a:srgbClr val="0070C0"/>
                </a:solidFill>
              </a:rPr>
              <a:t>(MAVRP) </a:t>
            </a:r>
            <a:r>
              <a:rPr lang="en-IN" sz="2400" dirty="0"/>
              <a:t>and</a:t>
            </a:r>
            <a:r>
              <a:rPr lang="en-US" sz="2400" dirty="0"/>
              <a:t> Pickup and Delivery Problem </a:t>
            </a:r>
            <a:r>
              <a:rPr lang="en-US" sz="2400" b="1" dirty="0">
                <a:solidFill>
                  <a:srgbClr val="0070C0"/>
                </a:solidFill>
              </a:rPr>
              <a:t>(PDP)</a:t>
            </a:r>
            <a:r>
              <a:rPr lang="en-IN" sz="2400" dirty="0"/>
              <a:t>, but </a:t>
            </a:r>
            <a:r>
              <a:rPr lang="en-US" sz="2400" dirty="0"/>
              <a:t>recent attention has shifted towards</a:t>
            </a:r>
            <a:r>
              <a:rPr lang="en-IN" sz="2400" dirty="0"/>
              <a:t> Multi agent </a:t>
            </a:r>
            <a:r>
              <a:rPr lang="en-US" sz="2400" dirty="0"/>
              <a:t>Cooperative Pickup and Delivery Problem </a:t>
            </a:r>
            <a:r>
              <a:rPr lang="en-US" sz="2400" b="1" dirty="0">
                <a:solidFill>
                  <a:srgbClr val="0070C0"/>
                </a:solidFill>
              </a:rPr>
              <a:t>(MAPDP)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3200" dirty="0"/>
          </a:p>
          <a:p>
            <a:r>
              <a:rPr lang="en-US" sz="3200" dirty="0"/>
              <a:t>So, Currently a  hot field and lot of scope of learning and improvement.</a:t>
            </a:r>
            <a:endParaRPr lang="en-IN" sz="3200" dirty="0"/>
          </a:p>
        </p:txBody>
      </p:sp>
      <p:pic>
        <p:nvPicPr>
          <p:cNvPr id="4" name="Graphic 3" descr="Smiling face with solid fill">
            <a:extLst>
              <a:ext uri="{FF2B5EF4-FFF2-40B4-BE49-F238E27FC236}">
                <a16:creationId xmlns:a16="http://schemas.microsoft.com/office/drawing/2014/main" id="{308D535B-E68B-1721-BAA3-810867318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3593" y="5164931"/>
            <a:ext cx="623887" cy="62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8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80A1DE-011C-22FB-91DD-45B30CD42C3F}"/>
              </a:ext>
            </a:extLst>
          </p:cNvPr>
          <p:cNvSpPr txBox="1"/>
          <p:nvPr/>
        </p:nvSpPr>
        <p:spPr>
          <a:xfrm>
            <a:off x="728663" y="800100"/>
            <a:ext cx="864393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C00000"/>
                </a:solidFill>
              </a:rPr>
              <a:t>What we do?</a:t>
            </a:r>
          </a:p>
          <a:p>
            <a:endParaRPr lang="en-US" b="0" i="0" dirty="0">
              <a:effectLst/>
              <a:latin typeface="system-ui"/>
            </a:endParaRPr>
          </a:p>
          <a:p>
            <a:endParaRPr lang="en-US" dirty="0">
              <a:latin typeface="system-u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system-u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j-lt"/>
              </a:rPr>
              <a:t>We Train 4 agents  to pick up and deliver 8 packages in a 10x10 grid-world using Proximal Policy Optimization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+mj-lt"/>
              </a:rPr>
              <a:t>(PPO) </a:t>
            </a:r>
            <a:r>
              <a:rPr lang="en-US" sz="2400" b="0" i="0" dirty="0">
                <a:effectLst/>
                <a:latin typeface="+mj-lt"/>
              </a:rPr>
              <a:t>and </a:t>
            </a:r>
            <a:r>
              <a:rPr lang="en-IN" sz="2400" i="0" dirty="0">
                <a:effectLst/>
                <a:latin typeface="+mj-lt"/>
              </a:rPr>
              <a:t>Generalized Advantage Estimation </a:t>
            </a:r>
            <a:r>
              <a:rPr lang="en-IN" sz="2400" b="1" i="0" dirty="0">
                <a:solidFill>
                  <a:srgbClr val="0070C0"/>
                </a:solidFill>
                <a:effectLst/>
                <a:latin typeface="+mj-lt"/>
              </a:rPr>
              <a:t>(GAE).</a:t>
            </a:r>
          </a:p>
          <a:p>
            <a:pPr lvl="1"/>
            <a:endParaRPr lang="en-IN" sz="2400" i="0" dirty="0">
              <a:effectLst/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+mj-lt"/>
              </a:rPr>
              <a:t>Integrate </a:t>
            </a:r>
            <a:r>
              <a:rPr lang="en-IN" sz="2400" b="0" i="0" dirty="0">
                <a:solidFill>
                  <a:srgbClr val="1F2328"/>
                </a:solidFill>
                <a:effectLst/>
                <a:latin typeface="+mj-lt"/>
              </a:rPr>
              <a:t>Simulation of Urban Mobility </a:t>
            </a:r>
            <a:r>
              <a:rPr lang="en-IN" sz="2400" b="1" i="0" dirty="0">
                <a:solidFill>
                  <a:srgbClr val="0070C0"/>
                </a:solidFill>
                <a:effectLst/>
                <a:latin typeface="+mj-lt"/>
              </a:rPr>
              <a:t>(SUMO) </a:t>
            </a:r>
            <a:r>
              <a:rPr lang="en-IN" sz="2400" b="0" i="0" dirty="0">
                <a:solidFill>
                  <a:srgbClr val="1F2328"/>
                </a:solidFill>
                <a:effectLst/>
                <a:latin typeface="+mj-lt"/>
              </a:rPr>
              <a:t>to our model.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526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9B1DFF-D886-23B7-6378-7CB2BAA68153}"/>
              </a:ext>
            </a:extLst>
          </p:cNvPr>
          <p:cNvSpPr txBox="1"/>
          <p:nvPr/>
        </p:nvSpPr>
        <p:spPr>
          <a:xfrm>
            <a:off x="614363" y="771526"/>
            <a:ext cx="897255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C00000"/>
                </a:solidFill>
              </a:rPr>
              <a:t>Baseline</a:t>
            </a:r>
            <a:r>
              <a:rPr lang="en-IN" sz="3600" dirty="0">
                <a:solidFill>
                  <a:srgbClr val="C00000"/>
                </a:solidFill>
              </a:rPr>
              <a:t> </a:t>
            </a:r>
          </a:p>
          <a:p>
            <a:endParaRPr lang="en-IN" dirty="0"/>
          </a:p>
          <a:p>
            <a:r>
              <a:rPr lang="en-IN" sz="2400" dirty="0"/>
              <a:t>We choose our baseline paper:- “</a:t>
            </a:r>
            <a:r>
              <a:rPr lang="en-US" sz="2400" dirty="0"/>
              <a:t>MAPDP: Cooperative Multi-Agent Reinforcement Learning to Solve Pickup and Delivery Problems”</a:t>
            </a:r>
          </a:p>
          <a:p>
            <a:endParaRPr lang="en-US" sz="2400" dirty="0"/>
          </a:p>
          <a:p>
            <a:endParaRPr lang="en-US" sz="2400" dirty="0">
              <a:latin typeface="system-ui"/>
            </a:endParaRPr>
          </a:p>
          <a:p>
            <a:endParaRPr lang="en-US" dirty="0">
              <a:latin typeface="system-ui"/>
            </a:endParaRPr>
          </a:p>
          <a:p>
            <a:r>
              <a:rPr lang="en-IN" sz="4000" dirty="0">
                <a:solidFill>
                  <a:srgbClr val="C00000"/>
                </a:solidFill>
                <a:latin typeface="system-ui"/>
              </a:rPr>
              <a:t>Our</a:t>
            </a:r>
            <a:r>
              <a:rPr lang="en-IN" sz="4000" b="0" i="0" dirty="0">
                <a:solidFill>
                  <a:srgbClr val="C00000"/>
                </a:solidFill>
                <a:effectLst/>
                <a:latin typeface="system-ui"/>
              </a:rPr>
              <a:t> Contribution</a:t>
            </a:r>
          </a:p>
          <a:p>
            <a:endParaRPr lang="en-IN" dirty="0">
              <a:latin typeface="system-ui"/>
            </a:endParaRPr>
          </a:p>
          <a:p>
            <a:r>
              <a:rPr lang="en-IN" sz="2400" b="0" i="0" dirty="0">
                <a:effectLst/>
              </a:rPr>
              <a:t>Momentum-based rewards to encourage consistent movement toward targets (packages or destinations) and improving path efficiency</a:t>
            </a:r>
            <a:r>
              <a:rPr lang="en-IN" b="0" i="0" dirty="0">
                <a:effectLst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534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F612D0-9F63-568C-7671-8D6AF6ABDD7B}"/>
              </a:ext>
            </a:extLst>
          </p:cNvPr>
          <p:cNvSpPr txBox="1"/>
          <p:nvPr/>
        </p:nvSpPr>
        <p:spPr>
          <a:xfrm>
            <a:off x="981074" y="295009"/>
            <a:ext cx="757237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Model </a:t>
            </a:r>
            <a:r>
              <a:rPr lang="en-IN" sz="4400" dirty="0">
                <a:solidFill>
                  <a:srgbClr val="FF0000"/>
                </a:solidFill>
              </a:rPr>
              <a:t>Architecture</a:t>
            </a:r>
            <a:endParaRPr lang="en-IN" sz="2000" dirty="0">
              <a:solidFill>
                <a:srgbClr val="FF0000"/>
              </a:solidFill>
            </a:endParaRPr>
          </a:p>
          <a:p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system-ui"/>
            </a:endParaRPr>
          </a:p>
          <a:p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two separate model for Actor and Critic: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Actor estimate policy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Critic estimate value</a:t>
            </a:r>
            <a:endParaRPr lang="en-IN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595AD-3578-A04F-65BA-49EA18458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4" y="2295557"/>
            <a:ext cx="8534107" cy="380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1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CBEC48-1982-0029-FDB7-77BB09DF03B5}"/>
              </a:ext>
            </a:extLst>
          </p:cNvPr>
          <p:cNvSpPr txBox="1"/>
          <p:nvPr/>
        </p:nvSpPr>
        <p:spPr>
          <a:xfrm>
            <a:off x="585789" y="185737"/>
            <a:ext cx="8143875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Data Description</a:t>
            </a:r>
          </a:p>
          <a:p>
            <a:endParaRPr lang="en-IN" b="0" i="0" dirty="0">
              <a:solidFill>
                <a:srgbClr val="FF0000"/>
              </a:solidFill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ystem-ui"/>
              </a:rPr>
              <a:t>Key Parameters: Grid Size: 10x10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ystem-ui"/>
              </a:rPr>
              <a:t>Number of Agents: 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ystem-ui"/>
              </a:rPr>
              <a:t> Number of Packages: 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ystem-ui"/>
              </a:rPr>
              <a:t> Maximum Steps per Episode: 5000</a:t>
            </a:r>
          </a:p>
          <a:p>
            <a:pPr algn="l"/>
            <a:endParaRPr lang="en-IN" b="0" i="0" dirty="0">
              <a:effectLst/>
              <a:latin typeface="system-ui"/>
            </a:endParaRPr>
          </a:p>
          <a:p>
            <a:pPr algn="l">
              <a:buNone/>
            </a:pP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Observation Space Shape:</a:t>
            </a:r>
          </a:p>
          <a:p>
            <a:pPr algn="l">
              <a:buNone/>
            </a:pPr>
            <a:r>
              <a:rPr lang="en-IN" sz="3200" b="0" i="0" dirty="0">
                <a:solidFill>
                  <a:srgbClr val="FF0000"/>
                </a:solidFill>
                <a:effectLst/>
                <a:latin typeface="system-ui"/>
              </a:rPr>
              <a:t> </a:t>
            </a:r>
            <a:r>
              <a:rPr lang="en-IN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ystem-ui"/>
              </a:rPr>
              <a:t>(49,) (1D tensor per agent)</a:t>
            </a:r>
          </a:p>
          <a:p>
            <a:pPr algn="l">
              <a:buNone/>
            </a:pPr>
            <a:endParaRPr lang="en-IN" sz="24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ystem-ui"/>
              </a:rPr>
              <a:t>Components: Agent position (x, y): 2D.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ystem-ui"/>
              </a:rPr>
              <a:t>Carrying status: 1D.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ystem-ui"/>
              </a:rPr>
              <a:t>Package positions (x, y, status): 3 * 8 = 24D.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ystem-ui"/>
              </a:rPr>
              <a:t>Destination positions (x, y): 2 * 8 = 16D.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ystem-ui"/>
              </a:rPr>
              <a:t>Other agents’ positions (x, y): 2 * (4-1) = 6D.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2000" b="0" i="0" dirty="0">
              <a:effectLst/>
              <a:latin typeface="system-ui"/>
            </a:endParaRPr>
          </a:p>
          <a:p>
            <a:pPr algn="l"/>
            <a:r>
              <a:rPr lang="en-IN" sz="2000" b="0" i="0" dirty="0">
                <a:effectLst/>
                <a:latin typeface="system-ui"/>
              </a:rPr>
              <a:t>Tensor Shape Calculation = 2 + 1 + (3 * 8) + (2 * 8) + (2 * (4 - 1)) =49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870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0AB8AE-E099-2D90-46A7-F4DBE0D31A90}"/>
              </a:ext>
            </a:extLst>
          </p:cNvPr>
          <p:cNvSpPr txBox="1"/>
          <p:nvPr/>
        </p:nvSpPr>
        <p:spPr>
          <a:xfrm>
            <a:off x="442912" y="271462"/>
            <a:ext cx="898683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rgbClr val="C00000"/>
                </a:solidFill>
              </a:rPr>
              <a:t>Model Tensor Shapes</a:t>
            </a:r>
          </a:p>
          <a:p>
            <a:endParaRPr lang="en-IN" sz="3600" dirty="0">
              <a:solidFill>
                <a:srgbClr val="C00000"/>
              </a:solidFill>
            </a:endParaRPr>
          </a:p>
          <a:p>
            <a:r>
              <a:rPr lang="en-IN" sz="2800" b="1" i="0" dirty="0">
                <a:effectLst/>
                <a:latin typeface="system-ui"/>
              </a:rPr>
              <a:t>Actor Network: Input:</a:t>
            </a:r>
          </a:p>
          <a:p>
            <a:endParaRPr lang="en-IN" sz="1400" b="1" dirty="0">
              <a:latin typeface="system-ui"/>
            </a:endParaRPr>
          </a:p>
          <a:p>
            <a:r>
              <a:rPr lang="en-IN" sz="2000" b="0" i="0" dirty="0">
                <a:effectLst/>
                <a:latin typeface="system-ui"/>
              </a:rPr>
              <a:t>(batch_size,49 ) . Layers: Linear(49, 128) → ReLU → Linear(128, 128) → ReLU → Linear(128, 5) → Softmax.</a:t>
            </a:r>
          </a:p>
          <a:p>
            <a:endParaRPr lang="en-IN" sz="2000" dirty="0">
              <a:latin typeface="system-ui"/>
            </a:endParaRPr>
          </a:p>
          <a:p>
            <a:r>
              <a:rPr lang="en-IN" sz="2000" b="0" i="0" dirty="0">
                <a:effectLst/>
                <a:latin typeface="system-ui"/>
              </a:rPr>
              <a:t> Output: (batch size, 5) (action probabilities).</a:t>
            </a:r>
          </a:p>
          <a:p>
            <a:endParaRPr lang="en-IN" sz="2000" b="0" i="0" dirty="0">
              <a:effectLst/>
              <a:latin typeface="system-ui"/>
            </a:endParaRPr>
          </a:p>
          <a:p>
            <a:pPr algn="l">
              <a:buNone/>
            </a:pPr>
            <a:r>
              <a:rPr lang="en-IN" sz="2800" b="1" i="0" dirty="0">
                <a:effectLst/>
                <a:latin typeface="system-ui"/>
              </a:rPr>
              <a:t>Critic Network:</a:t>
            </a:r>
          </a:p>
          <a:p>
            <a:pPr algn="l">
              <a:buNone/>
            </a:pPr>
            <a:endParaRPr lang="en-IN" sz="1400" b="1" i="0" dirty="0">
              <a:effectLst/>
              <a:latin typeface="system-ui"/>
            </a:endParaRPr>
          </a:p>
          <a:p>
            <a:pPr algn="l">
              <a:buNone/>
            </a:pPr>
            <a:r>
              <a:rPr lang="en-IN" sz="2000" b="0" i="0" dirty="0">
                <a:effectLst/>
                <a:latin typeface="system-ui"/>
              </a:rPr>
              <a:t>Input: (batch  size, 49). Layers: Linear(49, 128) → ReLU → Linear(128, 128) → ReLU → Linear(128, 1).</a:t>
            </a:r>
          </a:p>
          <a:p>
            <a:pPr algn="l">
              <a:buNone/>
            </a:pPr>
            <a:endParaRPr lang="en-IN" sz="2000" b="0" i="0" dirty="0">
              <a:effectLst/>
              <a:latin typeface="system-ui"/>
            </a:endParaRPr>
          </a:p>
          <a:p>
            <a:pPr algn="l">
              <a:buNone/>
            </a:pPr>
            <a:r>
              <a:rPr lang="en-IN" sz="2000" b="0" i="0" dirty="0">
                <a:effectLst/>
                <a:latin typeface="system-ui"/>
              </a:rPr>
              <a:t>Output: (batch size, 1) (state values).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81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06F1B-8DBF-045A-A8AF-2E08B2461530}"/>
              </a:ext>
            </a:extLst>
          </p:cNvPr>
          <p:cNvSpPr txBox="1"/>
          <p:nvPr/>
        </p:nvSpPr>
        <p:spPr>
          <a:xfrm>
            <a:off x="1328736" y="543737"/>
            <a:ext cx="871537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C00000"/>
                </a:solidFill>
              </a:rPr>
              <a:t>Momentum-Based Reward Calculation</a:t>
            </a:r>
          </a:p>
          <a:p>
            <a:endParaRPr lang="en-IN" dirty="0"/>
          </a:p>
          <a:p>
            <a:pPr>
              <a:buNone/>
            </a:pPr>
            <a:r>
              <a:rPr lang="en-IN" sz="2000" b="1" dirty="0">
                <a:latin typeface="system-ui"/>
              </a:rPr>
              <a:t>Movement Vector</a:t>
            </a:r>
          </a:p>
          <a:p>
            <a:pPr>
              <a:buNone/>
            </a:pPr>
            <a:r>
              <a:rPr lang="en-IN" sz="2000" dirty="0">
                <a:latin typeface="system-ui"/>
              </a:rPr>
              <a:t>The agent's movement vector at time step t is:</a:t>
            </a:r>
          </a:p>
          <a:p>
            <a:pPr>
              <a:buNone/>
            </a:pPr>
            <a:endParaRPr lang="en-IN" sz="2000" dirty="0">
              <a:latin typeface="system-ui"/>
            </a:endParaRPr>
          </a:p>
          <a:p>
            <a:pPr>
              <a:buNone/>
            </a:pPr>
            <a:endParaRPr lang="en-IN" sz="2000" dirty="0">
              <a:latin typeface="system-ui"/>
            </a:endParaRPr>
          </a:p>
          <a:p>
            <a:endParaRPr lang="en-IN" sz="2000" dirty="0">
              <a:latin typeface="system-ui"/>
            </a:endParaRPr>
          </a:p>
          <a:p>
            <a:r>
              <a:rPr lang="en-IN" sz="2000" dirty="0">
                <a:latin typeface="system-ui"/>
              </a:rPr>
              <a:t>                           : current position of the agent</a:t>
            </a:r>
          </a:p>
          <a:p>
            <a:r>
              <a:rPr lang="en-IN" sz="2000" dirty="0">
                <a:latin typeface="system-ui"/>
              </a:rPr>
              <a:t>                              : previous position</a:t>
            </a:r>
          </a:p>
          <a:p>
            <a:endParaRPr lang="en-IN" dirty="0"/>
          </a:p>
          <a:p>
            <a:pPr>
              <a:buNone/>
            </a:pPr>
            <a:r>
              <a:rPr lang="en-IN" sz="2000" b="1" dirty="0">
                <a:latin typeface="system-ui"/>
              </a:rPr>
              <a:t>For Target Vector</a:t>
            </a:r>
          </a:p>
          <a:p>
            <a:pPr>
              <a:buNone/>
            </a:pPr>
            <a:endParaRPr lang="en-IN" sz="2000" b="1" dirty="0">
              <a:latin typeface="system-ui"/>
            </a:endParaRPr>
          </a:p>
          <a:p>
            <a:pPr>
              <a:buNone/>
            </a:pPr>
            <a:r>
              <a:rPr lang="en-IN" sz="2000" dirty="0">
                <a:latin typeface="system-ui"/>
              </a:rPr>
              <a:t>                    : target (either a package or destination)</a:t>
            </a:r>
          </a:p>
          <a:p>
            <a:pPr>
              <a:buNone/>
            </a:pPr>
            <a:endParaRPr lang="en-IN" sz="2000" dirty="0">
              <a:latin typeface="system-ui"/>
            </a:endParaRPr>
          </a:p>
          <a:p>
            <a:pPr>
              <a:buNone/>
            </a:pPr>
            <a:endParaRPr lang="en-IN" sz="2000" dirty="0">
              <a:latin typeface="system-ui"/>
            </a:endParaRPr>
          </a:p>
          <a:p>
            <a:r>
              <a:rPr lang="en-IN" sz="2000" dirty="0">
                <a:latin typeface="system-ui"/>
              </a:rPr>
              <a:t>    : direction vector toward the target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96643-5936-62FF-A343-FA394A80F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234" y="2078800"/>
            <a:ext cx="2300380" cy="5000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AA88BA-14AD-6878-172C-C813C19BA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360" y="2937909"/>
            <a:ext cx="1485961" cy="300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83BC02-0629-FFA0-8A7E-F7D120BDE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360" y="3237959"/>
            <a:ext cx="1700315" cy="3188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A362A5-159B-3D15-10D6-F8FE6CF2D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360" y="4378863"/>
            <a:ext cx="1128815" cy="2434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C2B3CF-8FB9-CF52-349E-AAC88D9D9E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5211" y="4757719"/>
            <a:ext cx="1495564" cy="3920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83813D-DD78-1EE3-5900-E964495E11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4360" y="5298642"/>
            <a:ext cx="233467" cy="2626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926E9C-4795-CE4E-E60C-59B462466C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6614" y="2080634"/>
            <a:ext cx="4686954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297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660</TotalTime>
  <Words>932</Words>
  <Application>Microsoft Office PowerPoint</Application>
  <PresentationFormat>Widescreen</PresentationFormat>
  <Paragraphs>165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system-ui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mithlesh singla</dc:creator>
  <cp:lastModifiedBy>mithlesh singla</cp:lastModifiedBy>
  <cp:revision>16</cp:revision>
  <dcterms:created xsi:type="dcterms:W3CDTF">2025-04-19T06:03:50Z</dcterms:created>
  <dcterms:modified xsi:type="dcterms:W3CDTF">2025-04-20T08:39:22Z</dcterms:modified>
</cp:coreProperties>
</file>