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E2AF-AE31-4551-B0DB-40BD846B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BB0AA-79BB-4616-B0F4-8E5D756B4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DF9C-301F-4ABD-8FB4-F0508C23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9F86B-3868-45A4-A7D1-A07ED482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B3FD-0387-4337-B3EB-6A315641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31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7217-A137-4826-848D-93A2CA32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8A74-D459-414F-8EB2-9912C917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9496-9D7B-4CF9-8C57-918CF9F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AD5E-8DDC-4321-B315-D275165F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7383-4ECF-4D73-9794-65C89D52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1197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D614-1EDB-496D-9D3A-017044456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A911F-5677-4050-9790-66258109C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6DF8-2F23-4708-A050-11E77557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47B9-DE19-411B-A544-651E5A4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32A8-5260-4459-AA1F-CB523CBB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75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C576-CF47-43F0-8C7C-1FDF8B83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572F-BD7C-4262-9E44-F1C46F4E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A305-4BB3-4A60-B76B-D7BBB8E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ADCD9-E0AD-4047-9FD4-B4ADE5D2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2AB2-CDE5-4538-99B3-C9E66DA1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094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B748-FB7F-413A-BF27-F39AA0E6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10AB-BDF8-452C-B58E-C59B552C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4550-7594-4AF1-81E5-B54AE3E5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3C9B-CAA0-44D5-831F-49F0207D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74A5-65BF-4232-9631-B450EE28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335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822D-5CB8-41C1-8A3A-F79413E6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5D83-B2BE-49F1-8D27-A1C566654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C2A9-42EC-4676-977E-E2143D0E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E6B06-28F8-4460-96BB-D3F28546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E03AE-C92D-49DC-AF15-0FA20E47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F46D3-E3C1-4404-8F29-9DCA0088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207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0AD7-BD7A-41CA-BC6E-3F96D29F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0C9A-78BB-4887-873F-D4825D977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5F645-1335-4E67-8C53-3779D71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9EDD-A4C3-4100-A995-BC5A93FEF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1580-6AF5-4A52-A3DD-CCF38EB2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78C1D-9511-4067-B69D-24235FF9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A09B0-8B29-426A-956D-D1046B5F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D98ED-0F42-4B40-AEAA-76A4114D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18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9F3B-593A-426B-B54F-E40A58AC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BE04-3158-47E3-B341-CBC05E1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4F958-F27D-416F-A54D-FA9FCBC1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5FA01-46D4-4528-91D7-62FD588C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014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339A4-B5D5-42DC-AF2D-0226240A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13642-0455-4A00-AAA0-06B9EC55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C89B-349E-4E26-B38F-F376F54A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28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B9A-80AF-4941-B844-BF12909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D59E-932F-4C43-94C6-8D0391E4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D6E9C-9126-490B-A62D-B92EF890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8A6A-001E-4E84-B30B-BC64BAB4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2EAF9-15A2-4E06-9935-FC25C5F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6403-35C2-4F18-94F3-AA00B6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99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D787-9820-4A73-8352-65787A6B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59BFF-E4B4-4B7B-B8CE-32C4E5855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9CFA8-CA07-469B-8AF2-F5063238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3EB9D-5FEE-4E06-A1A9-C5F9871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61D7F-CC05-448A-ABB2-E5DB2193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7E43C-327D-4357-A524-426A9E7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67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32EC6-61D9-4D93-B2F6-035F2083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8FD9-5782-4120-A23C-F2D01EBD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FF8B-65D5-41D8-8655-C9CA30210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6CC2-5527-4280-BB7E-4492CB456014}" type="datetimeFigureOut">
              <a:rPr lang="en-KE" smtClean="0"/>
              <a:t>24/11/2020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5A28-5ED7-4CFA-9B48-0E89E51D1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C2FB-95EE-4A94-9A22-753CA1B2C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9A50-BE83-48A4-B81C-F776D376D40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686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5BE0-7966-4423-BF90-29698508A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best locations to purchase real estate in London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216DD-697E-494D-9561-C5D9FC83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950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86DC-965E-481D-A88A-5DDEFACE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36A9-2805-403E-B761-9D2D95F8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found two main patterns.</a:t>
            </a:r>
          </a:p>
          <a:p>
            <a:r>
              <a:rPr lang="en-US" dirty="0"/>
              <a:t>The first pattern refers to Clusters 0, 2 and 4; here we </a:t>
            </a:r>
            <a:r>
              <a:rPr lang="en-US" dirty="0" err="1"/>
              <a:t>maytarget</a:t>
            </a:r>
            <a:r>
              <a:rPr lang="en-US" dirty="0"/>
              <a:t> home buyers prone to live in 'green' areas with parks, waterfronts.</a:t>
            </a:r>
          </a:p>
          <a:p>
            <a:r>
              <a:rPr lang="en-US" dirty="0"/>
              <a:t>The </a:t>
            </a:r>
            <a:r>
              <a:rPr lang="en-US"/>
              <a:t>second pattern refers </a:t>
            </a:r>
            <a:r>
              <a:rPr lang="en-US" dirty="0"/>
              <a:t>to Clusters 1 and 3; here we may target individuals who love pubs, theatres and soccer.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15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62B2-0F63-4E07-A637-4350E8FE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1926-2763-4865-92D8-30B82822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UK’s decision to vote to leave the EU has resulted in a widening of the differential in pricing between UK yields and the rest of Europe. </a:t>
            </a:r>
          </a:p>
          <a:p>
            <a:r>
              <a:rPr lang="en-US" dirty="0"/>
              <a:t> This means that UK office property will offer </a:t>
            </a:r>
            <a:r>
              <a:rPr lang="en-US" dirty="0" err="1"/>
              <a:t>relativevalue</a:t>
            </a:r>
            <a:r>
              <a:rPr lang="en-US" dirty="0"/>
              <a:t> to overseas investors in 2020. </a:t>
            </a:r>
          </a:p>
          <a:p>
            <a:r>
              <a:rPr lang="en-US" dirty="0"/>
              <a:t>If EU withdrawal issues are settled during 2020, the conditions for yield compression could emerge as the year progresses. </a:t>
            </a:r>
          </a:p>
          <a:p>
            <a:r>
              <a:rPr lang="en-US" dirty="0"/>
              <a:t>Central London investment volumes should increase in 2020 due to strong occupier fundamentals and c£32bn of overseas equity targeting the region.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0666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B80E-2561-4444-BF55-CEF034A1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3DB9-4634-496D-A4ED-10CE514E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business problem we are currently posing is: how could we provide support to homebuyer’s clientele in purchase of suitable real estate in London in this uncertain economic and financial scenario?</a:t>
            </a:r>
          </a:p>
          <a:p>
            <a:r>
              <a:rPr lang="en-US" dirty="0"/>
              <a:t>To solve this business problem, we are going to cluster London </a:t>
            </a:r>
            <a:r>
              <a:rPr lang="en-US" dirty="0" err="1"/>
              <a:t>neighbourhoods</a:t>
            </a:r>
            <a:r>
              <a:rPr lang="en-US" dirty="0"/>
              <a:t> according to amenities nearby and their real estate prices in order superb locations where homebuyers can make a real estate investment.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6005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8719-930C-45CB-A73E-F9D087B7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6C49-3B23-431C-9024-3BB5497B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buyers would be very interested in accurate predictions of clusters with high growth potential.</a:t>
            </a:r>
          </a:p>
          <a:p>
            <a:r>
              <a:rPr lang="en-US" dirty="0"/>
              <a:t>Undervalued clusters would be a prime opportunity for investment.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2218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E095-1076-45B4-B209-8850860D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FB52-7EEF-455B-95C9-59978297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on London properties and the relative price paid data were extracted from the HM Land Registry (http://landregistry.data.gov.uk/). </a:t>
            </a:r>
          </a:p>
          <a:p>
            <a:r>
              <a:rPr lang="en-US" dirty="0"/>
              <a:t>To acquire and explore the amenities and essential facilities in various locations, data was accessed through the </a:t>
            </a:r>
            <a:r>
              <a:rPr lang="en-US" dirty="0" err="1"/>
              <a:t>FourSquare</a:t>
            </a:r>
            <a:r>
              <a:rPr lang="en-US" dirty="0"/>
              <a:t> API interface and formatted in tabular form as a data frame.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8124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57BD-0D03-45B0-8CD9-3E9B847A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3819-3ACC-49C3-A717-36158A601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downloaded were combined into one table. </a:t>
            </a:r>
          </a:p>
          <a:p>
            <a:r>
              <a:rPr lang="en-US" dirty="0"/>
              <a:t>We assigned meaningful column names such as ‘Price’ and ‘Street’ to the data frame. We formatted the date column into a date type object.</a:t>
            </a:r>
          </a:p>
          <a:p>
            <a:r>
              <a:rPr lang="en-US" dirty="0"/>
              <a:t>We also deleted all obsolete transactions done before Brexit. </a:t>
            </a:r>
          </a:p>
          <a:p>
            <a:r>
              <a:rPr lang="en-US" dirty="0"/>
              <a:t>To understand the data easier, we sorted the data frame by date of sale. </a:t>
            </a:r>
          </a:p>
          <a:p>
            <a:r>
              <a:rPr lang="en-US" dirty="0"/>
              <a:t>We dropped all other initial columns except ‘</a:t>
            </a:r>
            <a:r>
              <a:rPr lang="en-US" dirty="0" err="1"/>
              <a:t>avg_price</a:t>
            </a:r>
            <a:r>
              <a:rPr lang="en-US" dirty="0"/>
              <a:t>’ as they were not required for clustering.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8035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2D4D-7105-42AE-8AB6-4E730950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5DC4-A6F2-43A2-AFA3-A0EFBC2E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created a new data frame containing only the data from London city. </a:t>
            </a:r>
          </a:p>
          <a:p>
            <a:r>
              <a:rPr lang="en-US" dirty="0"/>
              <a:t>We restricted the average price data of real estate to be clustered within a budget range of 2.2m to 2.5m pounds.</a:t>
            </a:r>
          </a:p>
          <a:p>
            <a:r>
              <a:rPr lang="en-US" dirty="0"/>
              <a:t>We also created a new column containing the street feature.</a:t>
            </a:r>
          </a:p>
          <a:p>
            <a:r>
              <a:rPr lang="en-US" dirty="0"/>
              <a:t>We obtained coordinate data of London and its streets using a python library and used it to obtain the location coordinate columns.</a:t>
            </a:r>
          </a:p>
          <a:p>
            <a:r>
              <a:rPr lang="en-US" dirty="0"/>
              <a:t>We got a list of venues near each street from the foursquare </a:t>
            </a:r>
            <a:r>
              <a:rPr lang="en-US" dirty="0" err="1"/>
              <a:t>api</a:t>
            </a:r>
            <a:r>
              <a:rPr lang="en-US" dirty="0"/>
              <a:t>. We used these venues to create a new alternate data frame.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9345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9825-2B2B-4A18-9F04-0EE22B80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F62E-38CC-4402-974E-AE2A3C1B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fitted a k-means clustering algorithm to the dataset, using 5 clusters. </a:t>
            </a:r>
          </a:p>
          <a:p>
            <a:r>
              <a:rPr lang="en-US" dirty="0"/>
              <a:t>We added the clustering labels from our data frame to our grouped data frame and got the final data frame.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1602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669C-A712-4608-BBFA-637CA5EC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5BD0-8331-4CC1-99B7-255437BF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see that although West London (</a:t>
            </a:r>
            <a:r>
              <a:rPr lang="en-US" dirty="0" err="1"/>
              <a:t>Notting</a:t>
            </a:r>
            <a:r>
              <a:rPr lang="en-US" dirty="0"/>
              <a:t> Hill, Kensington, Chelsea, Marylebone) and North-West London (</a:t>
            </a:r>
            <a:r>
              <a:rPr lang="en-US" dirty="0" err="1"/>
              <a:t>Hampsted</a:t>
            </a:r>
            <a:r>
              <a:rPr lang="en-US" dirty="0"/>
              <a:t>) might be considered highly profitable venues to purchase real estate according to amenities and essential facilities surrounding such venues.</a:t>
            </a:r>
          </a:p>
          <a:p>
            <a:r>
              <a:rPr lang="en-US" dirty="0"/>
              <a:t>South-West London (Wandsworth, Balham) and North-West London (</a:t>
            </a:r>
            <a:r>
              <a:rPr lang="en-US" dirty="0" err="1"/>
              <a:t>Isliington</a:t>
            </a:r>
            <a:r>
              <a:rPr lang="en-US" dirty="0"/>
              <a:t>) are rising as next future elite venues due to a wide range of amenities and facilities.</a:t>
            </a:r>
          </a:p>
          <a:p>
            <a:r>
              <a:rPr lang="en-US" dirty="0"/>
              <a:t> Accordingly, one might target </a:t>
            </a:r>
            <a:r>
              <a:rPr lang="en-US" dirty="0" err="1"/>
              <a:t>under-priced</a:t>
            </a:r>
            <a:r>
              <a:rPr lang="en-US" dirty="0"/>
              <a:t> real estates in these areas of London in order to make a profit in the near future.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2063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the best locations to purchase real estate in London</vt:lpstr>
      <vt:lpstr>Background</vt:lpstr>
      <vt:lpstr>Problem</vt:lpstr>
      <vt:lpstr>Interest</vt:lpstr>
      <vt:lpstr>Data sources</vt:lpstr>
      <vt:lpstr>Data Cleaning</vt:lpstr>
      <vt:lpstr>Feature Selection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best locations to purchase real estate in London</dc:title>
  <dc:creator>Alvin Lumumba</dc:creator>
  <cp:lastModifiedBy>Alvin Lumumba</cp:lastModifiedBy>
  <cp:revision>2</cp:revision>
  <dcterms:created xsi:type="dcterms:W3CDTF">2020-11-24T12:49:37Z</dcterms:created>
  <dcterms:modified xsi:type="dcterms:W3CDTF">2020-11-24T12:50:30Z</dcterms:modified>
</cp:coreProperties>
</file>