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2" r:id="rId6"/>
    <p:sldId id="261" r:id="rId7"/>
  </p:sldIdLst>
  <p:sldSz cx="18288000" cy="10287000"/>
  <p:notesSz cx="6858000" cy="9144000"/>
  <p:embeddedFontLst>
    <p:embeddedFont>
      <p:font typeface="Comic Sans MS" panose="030F0702030302020204" pitchFamily="66" charset="0"/>
      <p:regular r:id="rId8"/>
      <p:bold r:id="rId9"/>
      <p:italic r:id="rId10"/>
      <p:boldItalic r:id="rId11"/>
    </p:embeddedFont>
    <p:embeddedFont>
      <p:font typeface="Open Sans Bold" panose="020B0604020202020204" charset="0"/>
      <p:regular r:id="rId12"/>
    </p:embeddedFont>
    <p:embeddedFont>
      <p:font typeface="Roboto" panose="02000000000000000000" pitchFamily="2" charset="0"/>
      <p:regular r:id="rId13"/>
      <p:bold r:id="rId14"/>
      <p:italic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0" d="100"/>
          <a:sy n="70" d="100"/>
        </p:scale>
        <p:origin x="77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8.svg"/><Relationship Id="rId7" Type="http://schemas.openxmlformats.org/officeDocument/2006/relationships/image" Target="../media/image20.svg"/><Relationship Id="rId12" Type="http://schemas.openxmlformats.org/officeDocument/2006/relationships/image" Target="../media/image25.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0.svg"/><Relationship Id="rId10" Type="http://schemas.openxmlformats.org/officeDocument/2006/relationships/image" Target="../media/image23.jpeg"/><Relationship Id="rId4" Type="http://schemas.openxmlformats.org/officeDocument/2006/relationships/image" Target="../media/image9.png"/><Relationship Id="rId9" Type="http://schemas.openxmlformats.org/officeDocument/2006/relationships/image" Target="../media/image22.svg"/><Relationship Id="rId14" Type="http://schemas.openxmlformats.org/officeDocument/2006/relationships/image" Target="../media/image27.svg"/></Relationships>
</file>

<file path=ppt/slides/_rels/slide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6.svg"/><Relationship Id="rId7" Type="http://schemas.openxmlformats.org/officeDocument/2006/relationships/image" Target="../media/image1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31.svg"/><Relationship Id="rId5" Type="http://schemas.openxmlformats.org/officeDocument/2006/relationships/image" Target="../media/image12.svg"/><Relationship Id="rId10" Type="http://schemas.openxmlformats.org/officeDocument/2006/relationships/image" Target="../media/image30.png"/><Relationship Id="rId4" Type="http://schemas.openxmlformats.org/officeDocument/2006/relationships/image" Target="../media/image11.png"/><Relationship Id="rId9" Type="http://schemas.openxmlformats.org/officeDocument/2006/relationships/image" Target="../media/image29.sv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14.svg"/><Relationship Id="rId3" Type="http://schemas.openxmlformats.org/officeDocument/2006/relationships/image" Target="../media/image33.svg"/><Relationship Id="rId7" Type="http://schemas.openxmlformats.org/officeDocument/2006/relationships/image" Target="../media/image22.svg"/><Relationship Id="rId12" Type="http://schemas.openxmlformats.org/officeDocument/2006/relationships/image" Target="../media/image13.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12.svg"/><Relationship Id="rId5" Type="http://schemas.openxmlformats.org/officeDocument/2006/relationships/image" Target="../media/image8.sv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2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4E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0" y="0"/>
            <a:ext cx="1701713" cy="1701713"/>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3279180" y="1906354"/>
            <a:ext cx="6678427" cy="3339213"/>
          </a:xfrm>
          <a:prstGeom prst="rect">
            <a:avLst/>
          </a:prstGeom>
        </p:spPr>
      </p:pic>
      <p:sp>
        <p:nvSpPr>
          <p:cNvPr id="4" name="AutoShape 4"/>
          <p:cNvSpPr/>
          <p:nvPr/>
        </p:nvSpPr>
        <p:spPr>
          <a:xfrm>
            <a:off x="0" y="7151921"/>
            <a:ext cx="18288000" cy="3135079"/>
          </a:xfrm>
          <a:prstGeom prst="rect">
            <a:avLst/>
          </a:prstGeom>
          <a:solidFill>
            <a:srgbClr val="454699"/>
          </a:solidFill>
        </p:spPr>
      </p:sp>
      <p:pic>
        <p:nvPicPr>
          <p:cNvPr id="5" name="Picture 5"/>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5400000">
            <a:off x="0" y="5577036"/>
            <a:ext cx="1574884" cy="1574884"/>
          </a:xfrm>
          <a:prstGeom prst="rect">
            <a:avLst/>
          </a:prstGeom>
        </p:spPr>
      </p:pic>
      <p:grpSp>
        <p:nvGrpSpPr>
          <p:cNvPr id="7" name="Group 7"/>
          <p:cNvGrpSpPr/>
          <p:nvPr/>
        </p:nvGrpSpPr>
        <p:grpSpPr>
          <a:xfrm>
            <a:off x="8894484" y="8155931"/>
            <a:ext cx="8364816" cy="1127060"/>
            <a:chOff x="0" y="0"/>
            <a:chExt cx="3016221" cy="406400"/>
          </a:xfrm>
        </p:grpSpPr>
        <p:sp>
          <p:nvSpPr>
            <p:cNvPr id="8" name="Freeform 8"/>
            <p:cNvSpPr/>
            <p:nvPr/>
          </p:nvSpPr>
          <p:spPr>
            <a:xfrm>
              <a:off x="17780" y="22860"/>
              <a:ext cx="2990822" cy="360680"/>
            </a:xfrm>
            <a:custGeom>
              <a:avLst/>
              <a:gdLst/>
              <a:ahLst/>
              <a:cxnLst/>
              <a:rect l="l" t="t" r="r" b="b"/>
              <a:pathLst>
                <a:path w="2990822" h="360680">
                  <a:moveTo>
                    <a:pt x="2990822" y="180340"/>
                  </a:moveTo>
                  <a:cubicBezTo>
                    <a:pt x="2990822" y="81280"/>
                    <a:pt x="2910812" y="0"/>
                    <a:pt x="2810482" y="0"/>
                  </a:cubicBezTo>
                  <a:lnTo>
                    <a:pt x="172720" y="0"/>
                  </a:lnTo>
                  <a:lnTo>
                    <a:pt x="172720" y="1270"/>
                  </a:lnTo>
                  <a:cubicBezTo>
                    <a:pt x="76200" y="5080"/>
                    <a:pt x="0" y="83820"/>
                    <a:pt x="0" y="180340"/>
                  </a:cubicBezTo>
                  <a:cubicBezTo>
                    <a:pt x="0" y="276860"/>
                    <a:pt x="77470" y="355600"/>
                    <a:pt x="172720" y="359410"/>
                  </a:cubicBezTo>
                  <a:lnTo>
                    <a:pt x="172720" y="360680"/>
                  </a:lnTo>
                  <a:lnTo>
                    <a:pt x="2810481" y="360680"/>
                  </a:lnTo>
                  <a:cubicBezTo>
                    <a:pt x="2909542" y="360680"/>
                    <a:pt x="2990821" y="279400"/>
                    <a:pt x="2990821" y="180340"/>
                  </a:cubicBezTo>
                  <a:close/>
                </a:path>
              </a:pathLst>
            </a:custGeom>
            <a:solidFill>
              <a:srgbClr val="F8F4EB">
                <a:alpha val="11765"/>
              </a:srgbClr>
            </a:solidFill>
          </p:spPr>
        </p:sp>
      </p:grpSp>
      <p:grpSp>
        <p:nvGrpSpPr>
          <p:cNvPr id="9" name="Group 9"/>
          <p:cNvGrpSpPr/>
          <p:nvPr/>
        </p:nvGrpSpPr>
        <p:grpSpPr>
          <a:xfrm>
            <a:off x="16269188" y="8224404"/>
            <a:ext cx="990112" cy="990112"/>
            <a:chOff x="0" y="0"/>
            <a:chExt cx="1320150" cy="1320150"/>
          </a:xfrm>
        </p:grpSpPr>
        <p:pic>
          <p:nvPicPr>
            <p:cNvPr id="10" name="Picture 10"/>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0" y="0"/>
              <a:ext cx="1320150" cy="1320150"/>
            </a:xfrm>
            <a:prstGeom prst="rect">
              <a:avLst/>
            </a:prstGeom>
          </p:spPr>
        </p:pic>
        <p:pic>
          <p:nvPicPr>
            <p:cNvPr id="11" name="Picture 11"/>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96443" y="196443"/>
              <a:ext cx="927263" cy="927263"/>
            </a:xfrm>
            <a:prstGeom prst="rect">
              <a:avLst/>
            </a:prstGeom>
          </p:spPr>
        </p:pic>
      </p:grpSp>
      <p:sp>
        <p:nvSpPr>
          <p:cNvPr id="12" name="TextBox 12"/>
          <p:cNvSpPr txBox="1"/>
          <p:nvPr/>
        </p:nvSpPr>
        <p:spPr>
          <a:xfrm>
            <a:off x="685800" y="548992"/>
            <a:ext cx="14973300" cy="1686424"/>
          </a:xfrm>
          <a:prstGeom prst="rect">
            <a:avLst/>
          </a:prstGeom>
        </p:spPr>
        <p:txBody>
          <a:bodyPr wrap="square" lIns="0" tIns="0" rIns="0" bIns="0" rtlCol="0" anchor="t">
            <a:spAutoFit/>
          </a:bodyPr>
          <a:lstStyle/>
          <a:p>
            <a:pPr algn="ctr">
              <a:lnSpc>
                <a:spcPts val="15000"/>
              </a:lnSpc>
            </a:pPr>
            <a:r>
              <a:rPr lang="en-US" sz="7200" spc="-125" dirty="0">
                <a:solidFill>
                  <a:srgbClr val="454699"/>
                </a:solidFill>
                <a:latin typeface="League Spartan Bold"/>
              </a:rPr>
              <a:t>LEARNIFY</a:t>
            </a:r>
          </a:p>
        </p:txBody>
      </p:sp>
      <p:sp>
        <p:nvSpPr>
          <p:cNvPr id="13" name="TextBox 13"/>
          <p:cNvSpPr txBox="1"/>
          <p:nvPr/>
        </p:nvSpPr>
        <p:spPr>
          <a:xfrm>
            <a:off x="1212406" y="2529876"/>
            <a:ext cx="13920087" cy="900759"/>
          </a:xfrm>
          <a:prstGeom prst="rect">
            <a:avLst/>
          </a:prstGeom>
        </p:spPr>
        <p:txBody>
          <a:bodyPr lIns="0" tIns="0" rIns="0" bIns="0" rtlCol="0" anchor="t">
            <a:spAutoFit/>
          </a:bodyPr>
          <a:lstStyle/>
          <a:p>
            <a:pPr algn="ctr">
              <a:lnSpc>
                <a:spcPts val="7279"/>
              </a:lnSpc>
            </a:pPr>
            <a:r>
              <a:rPr lang="en-US" sz="6000" dirty="0">
                <a:solidFill>
                  <a:srgbClr val="545454"/>
                </a:solidFill>
                <a:latin typeface="Open Sans Bold" panose="020B0604020202020204" charset="0"/>
                <a:ea typeface="Open Sans Bold" panose="020B0604020202020204" charset="0"/>
                <a:cs typeface="Open Sans Bold" panose="020B0604020202020204" charset="0"/>
              </a:rPr>
              <a:t>(</a:t>
            </a:r>
            <a:r>
              <a:rPr lang="en-IN" sz="6000" dirty="0">
                <a:solidFill>
                  <a:schemeClr val="tx1">
                    <a:lumMod val="65000"/>
                    <a:lumOff val="35000"/>
                  </a:schemeClr>
                </a:solidFill>
                <a:latin typeface="Open Sans Bold" panose="020B0604020202020204" charset="0"/>
                <a:ea typeface="Open Sans Bold" panose="020B0604020202020204" charset="0"/>
                <a:cs typeface="Open Sans Bold" panose="020B0604020202020204" charset="0"/>
              </a:rPr>
              <a:t>A Personalised E-learning Website</a:t>
            </a:r>
            <a:r>
              <a:rPr lang="en-US" sz="6000" dirty="0">
                <a:solidFill>
                  <a:srgbClr val="545454"/>
                </a:solidFill>
                <a:latin typeface="Open Sans Bold" panose="020B0604020202020204" charset="0"/>
                <a:ea typeface="Open Sans Bold" panose="020B0604020202020204" charset="0"/>
                <a:cs typeface="Open Sans Bold" panose="020B0604020202020204" charset="0"/>
              </a:rPr>
              <a:t>)</a:t>
            </a:r>
          </a:p>
        </p:txBody>
      </p:sp>
      <p:sp>
        <p:nvSpPr>
          <p:cNvPr id="16" name="TextBox 15">
            <a:extLst>
              <a:ext uri="{FF2B5EF4-FFF2-40B4-BE49-F238E27FC236}">
                <a16:creationId xmlns:a16="http://schemas.microsoft.com/office/drawing/2014/main" id="{5BCBF9DE-80A3-289D-3AE4-EE0F48302EF8}"/>
              </a:ext>
            </a:extLst>
          </p:cNvPr>
          <p:cNvSpPr txBox="1"/>
          <p:nvPr/>
        </p:nvSpPr>
        <p:spPr>
          <a:xfrm>
            <a:off x="2584935" y="4058766"/>
            <a:ext cx="11353800" cy="2554545"/>
          </a:xfrm>
          <a:prstGeom prst="rect">
            <a:avLst/>
          </a:prstGeom>
          <a:noFill/>
          <a:ln w="38100">
            <a:solidFill>
              <a:schemeClr val="tx1"/>
            </a:solidFill>
          </a:ln>
        </p:spPr>
        <p:txBody>
          <a:bodyPr wrap="square" rtlCol="0">
            <a:spAutoFit/>
          </a:bodyPr>
          <a:lstStyle/>
          <a:p>
            <a:r>
              <a:rPr lang="en-IN" sz="3200" dirty="0">
                <a:latin typeface="Comic Sans MS" panose="030F0702030302020204" pitchFamily="66" charset="0"/>
              </a:rPr>
              <a:t>Team Name: </a:t>
            </a:r>
            <a:r>
              <a:rPr lang="en-IN" sz="3200">
                <a:latin typeface="Comic Sans MS" panose="030F0702030302020204" pitchFamily="66" charset="0"/>
              </a:rPr>
              <a:t>Alpha architect</a:t>
            </a:r>
            <a:br>
              <a:rPr lang="en-IN" sz="3200" dirty="0">
                <a:latin typeface="Comic Sans MS" panose="030F0702030302020204" pitchFamily="66" charset="0"/>
              </a:rPr>
            </a:br>
            <a:r>
              <a:rPr lang="en-IN" sz="3200" dirty="0">
                <a:latin typeface="Comic Sans MS" panose="030F0702030302020204" pitchFamily="66" charset="0"/>
              </a:rPr>
              <a:t>Team Members: </a:t>
            </a:r>
          </a:p>
          <a:p>
            <a:r>
              <a:rPr lang="en-IN" sz="3200" dirty="0">
                <a:latin typeface="Comic Sans MS" panose="030F0702030302020204" pitchFamily="66" charset="0"/>
              </a:rPr>
              <a:t>               1. </a:t>
            </a:r>
            <a:r>
              <a:rPr lang="en-IN" sz="3200" dirty="0" err="1">
                <a:latin typeface="Comic Sans MS" panose="030F0702030302020204" pitchFamily="66" charset="0"/>
              </a:rPr>
              <a:t>Madhumithra</a:t>
            </a:r>
            <a:r>
              <a:rPr lang="en-IN" sz="3200" dirty="0">
                <a:latin typeface="Comic Sans MS" panose="030F0702030302020204" pitchFamily="66" charset="0"/>
              </a:rPr>
              <a:t> Shree E S </a:t>
            </a:r>
            <a:br>
              <a:rPr lang="en-IN" sz="3200" dirty="0">
                <a:latin typeface="Comic Sans MS" panose="030F0702030302020204" pitchFamily="66" charset="0"/>
              </a:rPr>
            </a:br>
            <a:r>
              <a:rPr lang="en-IN" sz="3200" dirty="0">
                <a:latin typeface="Comic Sans MS" panose="030F0702030302020204" pitchFamily="66" charset="0"/>
              </a:rPr>
              <a:t>		2. Preethikabala K</a:t>
            </a:r>
            <a:br>
              <a:rPr lang="en-IN" sz="3200" dirty="0">
                <a:latin typeface="Comic Sans MS" panose="030F0702030302020204" pitchFamily="66" charset="0"/>
              </a:rPr>
            </a:br>
            <a:r>
              <a:rPr lang="en-IN" sz="3200" dirty="0">
                <a:latin typeface="Comic Sans MS" panose="030F0702030302020204" pitchFamily="66" charset="0"/>
              </a:rPr>
              <a:t>		3. Monisha J</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BB56"/>
        </a:solidFill>
        <a:effectLst/>
      </p:bgPr>
    </p:bg>
    <p:spTree>
      <p:nvGrpSpPr>
        <p:cNvPr id="1" name=""/>
        <p:cNvGrpSpPr/>
        <p:nvPr/>
      </p:nvGrpSpPr>
      <p:grpSpPr>
        <a:xfrm>
          <a:off x="0" y="0"/>
          <a:ext cx="0" cy="0"/>
          <a:chOff x="0" y="0"/>
          <a:chExt cx="0" cy="0"/>
        </a:xfrm>
      </p:grpSpPr>
      <p:grpSp>
        <p:nvGrpSpPr>
          <p:cNvPr id="2" name="Group 2"/>
          <p:cNvGrpSpPr/>
          <p:nvPr/>
        </p:nvGrpSpPr>
        <p:grpSpPr>
          <a:xfrm>
            <a:off x="15361816" y="8306739"/>
            <a:ext cx="1897484" cy="1061551"/>
            <a:chOff x="0" y="0"/>
            <a:chExt cx="726425" cy="406400"/>
          </a:xfrm>
        </p:grpSpPr>
        <p:sp>
          <p:nvSpPr>
            <p:cNvPr id="3" name="Freeform 3"/>
            <p:cNvSpPr/>
            <p:nvPr/>
          </p:nvSpPr>
          <p:spPr>
            <a:xfrm>
              <a:off x="17780" y="22860"/>
              <a:ext cx="701026" cy="360680"/>
            </a:xfrm>
            <a:custGeom>
              <a:avLst/>
              <a:gdLst/>
              <a:ahLst/>
              <a:cxnLst/>
              <a:rect l="l" t="t" r="r" b="b"/>
              <a:pathLst>
                <a:path w="701026" h="360680">
                  <a:moveTo>
                    <a:pt x="701026" y="180340"/>
                  </a:moveTo>
                  <a:cubicBezTo>
                    <a:pt x="701026" y="81280"/>
                    <a:pt x="621016" y="0"/>
                    <a:pt x="520686" y="0"/>
                  </a:cubicBezTo>
                  <a:lnTo>
                    <a:pt x="172720" y="0"/>
                  </a:lnTo>
                  <a:lnTo>
                    <a:pt x="172720" y="1270"/>
                  </a:lnTo>
                  <a:cubicBezTo>
                    <a:pt x="76200" y="5080"/>
                    <a:pt x="0" y="83820"/>
                    <a:pt x="0" y="180340"/>
                  </a:cubicBezTo>
                  <a:cubicBezTo>
                    <a:pt x="0" y="276860"/>
                    <a:pt x="77470" y="355600"/>
                    <a:pt x="172720" y="359410"/>
                  </a:cubicBezTo>
                  <a:lnTo>
                    <a:pt x="172720" y="360680"/>
                  </a:lnTo>
                  <a:lnTo>
                    <a:pt x="520685" y="360680"/>
                  </a:lnTo>
                  <a:cubicBezTo>
                    <a:pt x="619745" y="360680"/>
                    <a:pt x="701025" y="279400"/>
                    <a:pt x="701025" y="180340"/>
                  </a:cubicBezTo>
                  <a:close/>
                </a:path>
              </a:pathLst>
            </a:custGeom>
            <a:solidFill>
              <a:srgbClr val="454699">
                <a:alpha val="7843"/>
              </a:srgbClr>
            </a:solidFill>
          </p:spPr>
        </p:sp>
      </p:grpSp>
      <p:grpSp>
        <p:nvGrpSpPr>
          <p:cNvPr id="4" name="Group 4"/>
          <p:cNvGrpSpPr/>
          <p:nvPr/>
        </p:nvGrpSpPr>
        <p:grpSpPr>
          <a:xfrm>
            <a:off x="16358183" y="8449615"/>
            <a:ext cx="775800" cy="775800"/>
            <a:chOff x="0" y="0"/>
            <a:chExt cx="1034400" cy="1034400"/>
          </a:xfrm>
        </p:grpSpPr>
        <p:pic>
          <p:nvPicPr>
            <p:cNvPr id="5" name="Picture 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034400" cy="1034400"/>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3923" y="153923"/>
              <a:ext cx="726554" cy="726554"/>
            </a:xfrm>
            <a:prstGeom prst="rect">
              <a:avLst/>
            </a:prstGeom>
          </p:spPr>
        </p:pic>
      </p:grpSp>
      <p:pic>
        <p:nvPicPr>
          <p:cNvPr id="7" name="Picture 7"/>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0800000" flipH="1">
            <a:off x="16828775" y="0"/>
            <a:ext cx="1459225" cy="1459225"/>
          </a:xfrm>
          <a:prstGeom prst="rect">
            <a:avLst/>
          </a:prstGeom>
        </p:spPr>
      </p:pic>
      <p:pic>
        <p:nvPicPr>
          <p:cNvPr id="8" name="Picture 8"/>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5400000">
            <a:off x="0" y="9233231"/>
            <a:ext cx="1053769" cy="1053769"/>
          </a:xfrm>
          <a:prstGeom prst="rect">
            <a:avLst/>
          </a:prstGeom>
        </p:spPr>
      </p:pic>
      <p:grpSp>
        <p:nvGrpSpPr>
          <p:cNvPr id="9" name="Group 9"/>
          <p:cNvGrpSpPr/>
          <p:nvPr/>
        </p:nvGrpSpPr>
        <p:grpSpPr>
          <a:xfrm>
            <a:off x="1043711" y="279492"/>
            <a:ext cx="15429914" cy="1512109"/>
            <a:chOff x="0" y="0"/>
            <a:chExt cx="20573218" cy="2570966"/>
          </a:xfrm>
        </p:grpSpPr>
        <p:sp>
          <p:nvSpPr>
            <p:cNvPr id="10" name="TextBox 10"/>
            <p:cNvSpPr txBox="1"/>
            <p:nvPr/>
          </p:nvSpPr>
          <p:spPr>
            <a:xfrm>
              <a:off x="0" y="-47625"/>
              <a:ext cx="20573218" cy="1668145"/>
            </a:xfrm>
            <a:prstGeom prst="rect">
              <a:avLst/>
            </a:prstGeom>
          </p:spPr>
          <p:txBody>
            <a:bodyPr lIns="0" tIns="0" rIns="0" bIns="0" rtlCol="0" anchor="t">
              <a:spAutoFit/>
            </a:bodyPr>
            <a:lstStyle/>
            <a:p>
              <a:pPr marL="0" lvl="0" indent="0" algn="ctr">
                <a:lnSpc>
                  <a:spcPts val="10080"/>
                </a:lnSpc>
                <a:spcBef>
                  <a:spcPct val="0"/>
                </a:spcBef>
              </a:pPr>
              <a:r>
                <a:rPr lang="en-US" sz="8000" u="none" dirty="0">
                  <a:solidFill>
                    <a:srgbClr val="454699"/>
                  </a:solidFill>
                  <a:latin typeface="League Spartan Bold"/>
                </a:rPr>
                <a:t>PROBLEM STATEMENT</a:t>
              </a:r>
            </a:p>
          </p:txBody>
        </p:sp>
        <p:sp>
          <p:nvSpPr>
            <p:cNvPr id="11" name="TextBox 11"/>
            <p:cNvSpPr txBox="1"/>
            <p:nvPr/>
          </p:nvSpPr>
          <p:spPr>
            <a:xfrm>
              <a:off x="0" y="1988375"/>
              <a:ext cx="20573218" cy="582591"/>
            </a:xfrm>
            <a:prstGeom prst="rect">
              <a:avLst/>
            </a:prstGeom>
          </p:spPr>
          <p:txBody>
            <a:bodyPr lIns="0" tIns="0" rIns="0" bIns="0" rtlCol="0" anchor="t">
              <a:spAutoFit/>
            </a:bodyPr>
            <a:lstStyle/>
            <a:p>
              <a:pPr marL="0" lvl="0" indent="0" algn="ctr">
                <a:lnSpc>
                  <a:spcPts val="3692"/>
                </a:lnSpc>
                <a:spcBef>
                  <a:spcPct val="0"/>
                </a:spcBef>
              </a:pPr>
              <a:endParaRPr/>
            </a:p>
          </p:txBody>
        </p:sp>
      </p:grpSp>
      <p:grpSp>
        <p:nvGrpSpPr>
          <p:cNvPr id="12" name="Group 12"/>
          <p:cNvGrpSpPr/>
          <p:nvPr/>
        </p:nvGrpSpPr>
        <p:grpSpPr>
          <a:xfrm>
            <a:off x="364447" y="2230733"/>
            <a:ext cx="17559104" cy="5319148"/>
            <a:chOff x="0" y="0"/>
            <a:chExt cx="5392766" cy="858388"/>
          </a:xfrm>
        </p:grpSpPr>
        <p:sp>
          <p:nvSpPr>
            <p:cNvPr id="13" name="Freeform 13"/>
            <p:cNvSpPr/>
            <p:nvPr/>
          </p:nvSpPr>
          <p:spPr>
            <a:xfrm>
              <a:off x="0" y="0"/>
              <a:ext cx="5392767" cy="858388"/>
            </a:xfrm>
            <a:custGeom>
              <a:avLst/>
              <a:gdLst/>
              <a:ahLst/>
              <a:cxnLst/>
              <a:rect l="l" t="t" r="r" b="b"/>
              <a:pathLst>
                <a:path w="5392767" h="858388">
                  <a:moveTo>
                    <a:pt x="5268306" y="858388"/>
                  </a:moveTo>
                  <a:lnTo>
                    <a:pt x="124460" y="858388"/>
                  </a:lnTo>
                  <a:cubicBezTo>
                    <a:pt x="55880" y="858388"/>
                    <a:pt x="0" y="802508"/>
                    <a:pt x="0" y="733928"/>
                  </a:cubicBezTo>
                  <a:lnTo>
                    <a:pt x="0" y="124460"/>
                  </a:lnTo>
                  <a:cubicBezTo>
                    <a:pt x="0" y="55880"/>
                    <a:pt x="55880" y="0"/>
                    <a:pt x="124460" y="0"/>
                  </a:cubicBezTo>
                  <a:lnTo>
                    <a:pt x="5268306" y="0"/>
                  </a:lnTo>
                  <a:cubicBezTo>
                    <a:pt x="5336886" y="0"/>
                    <a:pt x="5392767" y="55880"/>
                    <a:pt x="5392767" y="124460"/>
                  </a:cubicBezTo>
                  <a:lnTo>
                    <a:pt x="5392767" y="733928"/>
                  </a:lnTo>
                  <a:cubicBezTo>
                    <a:pt x="5392767" y="802508"/>
                    <a:pt x="5336886" y="858388"/>
                    <a:pt x="5268306" y="858388"/>
                  </a:cubicBezTo>
                  <a:close/>
                </a:path>
              </a:pathLst>
            </a:custGeom>
            <a:solidFill>
              <a:srgbClr val="F8F4EB"/>
            </a:solidFill>
          </p:spPr>
        </p:sp>
      </p:grpSp>
      <p:sp>
        <p:nvSpPr>
          <p:cNvPr id="14" name="TextBox 14"/>
          <p:cNvSpPr txBox="1"/>
          <p:nvPr/>
        </p:nvSpPr>
        <p:spPr>
          <a:xfrm>
            <a:off x="472963" y="2515746"/>
            <a:ext cx="17342073" cy="4446858"/>
          </a:xfrm>
          <a:prstGeom prst="rect">
            <a:avLst/>
          </a:prstGeom>
        </p:spPr>
        <p:txBody>
          <a:bodyPr wrap="square" lIns="0" tIns="0" rIns="0" bIns="0" rtlCol="0" anchor="t">
            <a:spAutoFit/>
          </a:bodyPr>
          <a:lstStyle/>
          <a:p>
            <a:pPr algn="just">
              <a:lnSpc>
                <a:spcPct val="150000"/>
              </a:lnSpc>
            </a:pPr>
            <a:r>
              <a:rPr lang="en-IN" sz="28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In traditional educational paradigms, characterized by the predominance of standardized learning materials and approaches, a profound inadequacy persists in adequately addressing the diverse spectrum of learning styles and unique needs inherent to each student. The rigidity of these conventional methods often overlooks the rich tapestry of individualized learning preferences and cognitive modalities. This discordance exacerbates the prevailing issue of student disengagement, as learners grapple with content that may not resonate with their personal learning styles or cater to their specific educational requirements. The consequence of this systemic flaw is a disheartening cycle wherein students, constrained by the limitations of standardized instruction, fail to realize their full academic potential.</a:t>
            </a:r>
            <a:endParaRPr lang="en-US" sz="2800" dirty="0">
              <a:solidFill>
                <a:srgbClr val="4546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B0E4"/>
        </a:solidFill>
        <a:effectLst/>
      </p:bgPr>
    </p:bg>
    <p:spTree>
      <p:nvGrpSpPr>
        <p:cNvPr id="1" name=""/>
        <p:cNvGrpSpPr/>
        <p:nvPr/>
      </p:nvGrpSpPr>
      <p:grpSpPr>
        <a:xfrm>
          <a:off x="0" y="0"/>
          <a:ext cx="0" cy="0"/>
          <a:chOff x="0" y="0"/>
          <a:chExt cx="0" cy="0"/>
        </a:xfrm>
      </p:grpSpPr>
      <p:grpSp>
        <p:nvGrpSpPr>
          <p:cNvPr id="2" name="Group 2"/>
          <p:cNvGrpSpPr/>
          <p:nvPr/>
        </p:nvGrpSpPr>
        <p:grpSpPr>
          <a:xfrm>
            <a:off x="15361816" y="8306739"/>
            <a:ext cx="1897484" cy="1061551"/>
            <a:chOff x="0" y="0"/>
            <a:chExt cx="726425" cy="406400"/>
          </a:xfrm>
        </p:grpSpPr>
        <p:sp>
          <p:nvSpPr>
            <p:cNvPr id="3" name="Freeform 3"/>
            <p:cNvSpPr/>
            <p:nvPr/>
          </p:nvSpPr>
          <p:spPr>
            <a:xfrm>
              <a:off x="17780" y="22860"/>
              <a:ext cx="701026" cy="360680"/>
            </a:xfrm>
            <a:custGeom>
              <a:avLst/>
              <a:gdLst/>
              <a:ahLst/>
              <a:cxnLst/>
              <a:rect l="l" t="t" r="r" b="b"/>
              <a:pathLst>
                <a:path w="701026" h="360680">
                  <a:moveTo>
                    <a:pt x="701026" y="180340"/>
                  </a:moveTo>
                  <a:cubicBezTo>
                    <a:pt x="701026" y="81280"/>
                    <a:pt x="621016" y="0"/>
                    <a:pt x="520686" y="0"/>
                  </a:cubicBezTo>
                  <a:lnTo>
                    <a:pt x="172720" y="0"/>
                  </a:lnTo>
                  <a:lnTo>
                    <a:pt x="172720" y="1270"/>
                  </a:lnTo>
                  <a:cubicBezTo>
                    <a:pt x="76200" y="5080"/>
                    <a:pt x="0" y="83820"/>
                    <a:pt x="0" y="180340"/>
                  </a:cubicBezTo>
                  <a:cubicBezTo>
                    <a:pt x="0" y="276860"/>
                    <a:pt x="77470" y="355600"/>
                    <a:pt x="172720" y="359410"/>
                  </a:cubicBezTo>
                  <a:lnTo>
                    <a:pt x="172720" y="360680"/>
                  </a:lnTo>
                  <a:lnTo>
                    <a:pt x="520685" y="360680"/>
                  </a:lnTo>
                  <a:cubicBezTo>
                    <a:pt x="619745" y="360680"/>
                    <a:pt x="701025" y="279400"/>
                    <a:pt x="701025" y="180340"/>
                  </a:cubicBezTo>
                  <a:close/>
                </a:path>
              </a:pathLst>
            </a:custGeom>
            <a:solidFill>
              <a:srgbClr val="454699">
                <a:alpha val="7843"/>
              </a:srgbClr>
            </a:solidFill>
          </p:spPr>
        </p:sp>
      </p:grpSp>
      <p:grpSp>
        <p:nvGrpSpPr>
          <p:cNvPr id="4" name="Group 4"/>
          <p:cNvGrpSpPr/>
          <p:nvPr/>
        </p:nvGrpSpPr>
        <p:grpSpPr>
          <a:xfrm>
            <a:off x="16358183" y="8449615"/>
            <a:ext cx="775800" cy="775800"/>
            <a:chOff x="0" y="0"/>
            <a:chExt cx="1034400" cy="1034400"/>
          </a:xfrm>
        </p:grpSpPr>
        <p:pic>
          <p:nvPicPr>
            <p:cNvPr id="5" name="Picture 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034400" cy="1034400"/>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3923" y="153923"/>
              <a:ext cx="726554" cy="726554"/>
            </a:xfrm>
            <a:prstGeom prst="rect">
              <a:avLst/>
            </a:prstGeom>
          </p:spPr>
        </p:pic>
      </p:grpSp>
      <p:pic>
        <p:nvPicPr>
          <p:cNvPr id="7" name="Picture 7"/>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0800000" flipH="1">
            <a:off x="16828775" y="0"/>
            <a:ext cx="1459225" cy="1459225"/>
          </a:xfrm>
          <a:prstGeom prst="rect">
            <a:avLst/>
          </a:prstGeom>
        </p:spPr>
      </p:pic>
      <p:pic>
        <p:nvPicPr>
          <p:cNvPr id="8" name="Picture 8"/>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5400000">
            <a:off x="0" y="9233231"/>
            <a:ext cx="1053769" cy="1053769"/>
          </a:xfrm>
          <a:prstGeom prst="rect">
            <a:avLst/>
          </a:prstGeom>
        </p:spPr>
      </p:pic>
      <p:grpSp>
        <p:nvGrpSpPr>
          <p:cNvPr id="9" name="Group 9"/>
          <p:cNvGrpSpPr/>
          <p:nvPr/>
        </p:nvGrpSpPr>
        <p:grpSpPr>
          <a:xfrm>
            <a:off x="1001661" y="352868"/>
            <a:ext cx="15744422" cy="1361632"/>
            <a:chOff x="-36052" y="-1475143"/>
            <a:chExt cx="20992563" cy="4080186"/>
          </a:xfrm>
        </p:grpSpPr>
        <p:sp>
          <p:nvSpPr>
            <p:cNvPr id="10" name="TextBox 10"/>
            <p:cNvSpPr txBox="1"/>
            <p:nvPr/>
          </p:nvSpPr>
          <p:spPr>
            <a:xfrm>
              <a:off x="-36052" y="-1475143"/>
              <a:ext cx="20956511" cy="1668145"/>
            </a:xfrm>
            <a:prstGeom prst="rect">
              <a:avLst/>
            </a:prstGeom>
          </p:spPr>
          <p:txBody>
            <a:bodyPr lIns="0" tIns="0" rIns="0" bIns="0" rtlCol="0" anchor="t">
              <a:spAutoFit/>
            </a:bodyPr>
            <a:lstStyle/>
            <a:p>
              <a:pPr marL="0" lvl="0" indent="0" algn="ctr">
                <a:lnSpc>
                  <a:spcPts val="10080"/>
                </a:lnSpc>
                <a:spcBef>
                  <a:spcPct val="0"/>
                </a:spcBef>
              </a:pPr>
              <a:r>
                <a:rPr lang="en-US" sz="8000" dirty="0">
                  <a:solidFill>
                    <a:srgbClr val="454699"/>
                  </a:solidFill>
                  <a:latin typeface="League Spartan Bold"/>
                </a:rPr>
                <a:t>SOLUTION</a:t>
              </a:r>
            </a:p>
          </p:txBody>
        </p:sp>
        <p:sp>
          <p:nvSpPr>
            <p:cNvPr id="11" name="TextBox 11"/>
            <p:cNvSpPr txBox="1"/>
            <p:nvPr/>
          </p:nvSpPr>
          <p:spPr>
            <a:xfrm>
              <a:off x="0" y="2025953"/>
              <a:ext cx="20956511" cy="579090"/>
            </a:xfrm>
            <a:prstGeom prst="rect">
              <a:avLst/>
            </a:prstGeom>
          </p:spPr>
          <p:txBody>
            <a:bodyPr lIns="0" tIns="0" rIns="0" bIns="0" rtlCol="0" anchor="t">
              <a:spAutoFit/>
            </a:bodyPr>
            <a:lstStyle/>
            <a:p>
              <a:pPr marL="0" lvl="0" indent="0" algn="r">
                <a:lnSpc>
                  <a:spcPts val="3692"/>
                </a:lnSpc>
                <a:spcBef>
                  <a:spcPct val="0"/>
                </a:spcBef>
              </a:pPr>
              <a:endParaRPr/>
            </a:p>
          </p:txBody>
        </p:sp>
      </p:grpSp>
      <p:sp>
        <p:nvSpPr>
          <p:cNvPr id="12" name="TextBox 12"/>
          <p:cNvSpPr txBox="1"/>
          <p:nvPr/>
        </p:nvSpPr>
        <p:spPr>
          <a:xfrm>
            <a:off x="1094186" y="1714500"/>
            <a:ext cx="15717383" cy="7032181"/>
          </a:xfrm>
          <a:prstGeom prst="rect">
            <a:avLst/>
          </a:prstGeom>
        </p:spPr>
        <p:txBody>
          <a:bodyPr lIns="0" tIns="0" rIns="0" bIns="0" rtlCol="0" anchor="t">
            <a:spAutoFit/>
          </a:bodyPr>
          <a:lstStyle/>
          <a:p>
            <a:pPr algn="just">
              <a:lnSpc>
                <a:spcPct val="150000"/>
              </a:lnSpc>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While traditional educational paradigms struggle to address the diverse learning styles and individual needs of students, there is a growing recognition of the importance of implementing more flexible and adaptive approaches to learning. By embracing innovative instructional design principles and leveraging technology, educators can create personalized learning experiences tailored to meet the unique requirements of each learner. For instance, incorporating differentiated instruction techniques allows educators to vary the content, pacing, and assessment methods to better accommodate diverse learning preferences. Moreover, the integration of multimedia resources, interactive simulations, and collaborative learning activities can enhance student engagement and facilitate deeper understanding of complex concepts. By adopting these pedagogical practices and leveraging technology effectively, educators can create more inclusive and student-centered learning environments that empower learners to succeed.</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2800" dirty="0">
              <a:solidFill>
                <a:srgbClr val="545454"/>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54699"/>
        </a:solidFill>
        <a:effectLst/>
      </p:bgPr>
    </p:bg>
    <p:spTree>
      <p:nvGrpSpPr>
        <p:cNvPr id="1" name=""/>
        <p:cNvGrpSpPr/>
        <p:nvPr/>
      </p:nvGrpSpPr>
      <p:grpSpPr>
        <a:xfrm>
          <a:off x="0" y="0"/>
          <a:ext cx="0" cy="0"/>
          <a:chOff x="0" y="0"/>
          <a:chExt cx="0" cy="0"/>
        </a:xfrm>
      </p:grpSpPr>
      <p:grpSp>
        <p:nvGrpSpPr>
          <p:cNvPr id="2" name="Group 2"/>
          <p:cNvGrpSpPr/>
          <p:nvPr/>
        </p:nvGrpSpPr>
        <p:grpSpPr>
          <a:xfrm>
            <a:off x="15361816" y="8306739"/>
            <a:ext cx="1897484" cy="1061551"/>
            <a:chOff x="0" y="0"/>
            <a:chExt cx="726425" cy="406400"/>
          </a:xfrm>
        </p:grpSpPr>
        <p:sp>
          <p:nvSpPr>
            <p:cNvPr id="3" name="Freeform 3"/>
            <p:cNvSpPr/>
            <p:nvPr/>
          </p:nvSpPr>
          <p:spPr>
            <a:xfrm>
              <a:off x="17780" y="22860"/>
              <a:ext cx="701026" cy="360680"/>
            </a:xfrm>
            <a:custGeom>
              <a:avLst/>
              <a:gdLst/>
              <a:ahLst/>
              <a:cxnLst/>
              <a:rect l="l" t="t" r="r" b="b"/>
              <a:pathLst>
                <a:path w="701026" h="360680">
                  <a:moveTo>
                    <a:pt x="701026" y="180340"/>
                  </a:moveTo>
                  <a:cubicBezTo>
                    <a:pt x="701026" y="81280"/>
                    <a:pt x="621016" y="0"/>
                    <a:pt x="520686" y="0"/>
                  </a:cubicBezTo>
                  <a:lnTo>
                    <a:pt x="172720" y="0"/>
                  </a:lnTo>
                  <a:lnTo>
                    <a:pt x="172720" y="1270"/>
                  </a:lnTo>
                  <a:cubicBezTo>
                    <a:pt x="76200" y="5080"/>
                    <a:pt x="0" y="83820"/>
                    <a:pt x="0" y="180340"/>
                  </a:cubicBezTo>
                  <a:cubicBezTo>
                    <a:pt x="0" y="276860"/>
                    <a:pt x="77470" y="355600"/>
                    <a:pt x="172720" y="359410"/>
                  </a:cubicBezTo>
                  <a:lnTo>
                    <a:pt x="172720" y="360680"/>
                  </a:lnTo>
                  <a:lnTo>
                    <a:pt x="520685" y="360680"/>
                  </a:lnTo>
                  <a:cubicBezTo>
                    <a:pt x="619745" y="360680"/>
                    <a:pt x="701025" y="279400"/>
                    <a:pt x="701025" y="180340"/>
                  </a:cubicBezTo>
                  <a:close/>
                </a:path>
              </a:pathLst>
            </a:custGeom>
            <a:solidFill>
              <a:srgbClr val="F8F4EB">
                <a:alpha val="7843"/>
              </a:srgbClr>
            </a:solidFill>
          </p:spPr>
        </p:sp>
      </p:grpSp>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358183" y="8449615"/>
            <a:ext cx="775800" cy="775800"/>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473625" y="8565057"/>
            <a:ext cx="544916" cy="544916"/>
          </a:xfrm>
          <a:prstGeom prst="rect">
            <a:avLst/>
          </a:prstGeom>
        </p:spPr>
      </p:pic>
      <p:pic>
        <p:nvPicPr>
          <p:cNvPr id="6" name="Picture 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5400000">
            <a:off x="-1901037" y="2756416"/>
            <a:ext cx="7604147" cy="3802074"/>
          </a:xfrm>
          <a:prstGeom prst="rect">
            <a:avLst/>
          </a:prstGeom>
        </p:spPr>
      </p:pic>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6852951" y="1719439"/>
            <a:ext cx="2041300" cy="2041300"/>
          </a:xfrm>
          <a:prstGeom prst="rect">
            <a:avLst/>
          </a:prstGeom>
        </p:spPr>
      </p:pic>
      <p:grpSp>
        <p:nvGrpSpPr>
          <p:cNvPr id="8" name="Group 8"/>
          <p:cNvGrpSpPr>
            <a:grpSpLocks noChangeAspect="1"/>
          </p:cNvGrpSpPr>
          <p:nvPr/>
        </p:nvGrpSpPr>
        <p:grpSpPr>
          <a:xfrm>
            <a:off x="891171" y="2475239"/>
            <a:ext cx="7823601" cy="4487523"/>
            <a:chOff x="0" y="0"/>
            <a:chExt cx="7981950" cy="4578350"/>
          </a:xfrm>
        </p:grpSpPr>
        <p:sp>
          <p:nvSpPr>
            <p:cNvPr id="9" name="Freeform 9"/>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p:spPr>
        </p:sp>
        <p:sp>
          <p:nvSpPr>
            <p:cNvPr id="10" name="Freeform 10"/>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969696"/>
            </a:solidFill>
          </p:spPr>
        </p:sp>
        <p:sp>
          <p:nvSpPr>
            <p:cNvPr id="11" name="Freeform 11"/>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727171"/>
            </a:solidFill>
          </p:spPr>
        </p:sp>
        <p:sp>
          <p:nvSpPr>
            <p:cNvPr id="12" name="Freeform 12"/>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727171"/>
            </a:solidFill>
          </p:spPr>
        </p:sp>
        <p:sp>
          <p:nvSpPr>
            <p:cNvPr id="13" name="Freeform 13"/>
            <p:cNvSpPr/>
            <p:nvPr/>
          </p:nvSpPr>
          <p:spPr>
            <a:xfrm>
              <a:off x="962660" y="276860"/>
              <a:ext cx="6055360" cy="3789680"/>
            </a:xfrm>
            <a:custGeom>
              <a:avLst/>
              <a:gdLst/>
              <a:ahLst/>
              <a:cxnLst/>
              <a:rect l="l" t="t" r="r" b="b"/>
              <a:pathLst>
                <a:path w="6055360" h="3789680">
                  <a:moveTo>
                    <a:pt x="0" y="0"/>
                  </a:moveTo>
                  <a:lnTo>
                    <a:pt x="6055360" y="0"/>
                  </a:lnTo>
                  <a:lnTo>
                    <a:pt x="6055360" y="3789680"/>
                  </a:lnTo>
                  <a:lnTo>
                    <a:pt x="0" y="3789680"/>
                  </a:lnTo>
                  <a:close/>
                </a:path>
              </a:pathLst>
            </a:custGeom>
            <a:blipFill>
              <a:blip r:embed="rId10"/>
              <a:stretch>
                <a:fillRect l="-19385" b="-7302"/>
              </a:stretch>
            </a:blipFill>
          </p:spPr>
          <p:txBody>
            <a:bodyPr/>
            <a:lstStyle/>
            <a:p>
              <a:endParaRPr lang="en-IN" dirty="0"/>
            </a:p>
          </p:txBody>
        </p:sp>
      </p:grpSp>
      <p:pic>
        <p:nvPicPr>
          <p:cNvPr id="14" name="Picture 14"/>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5468513" y="8071627"/>
            <a:ext cx="755975" cy="755975"/>
          </a:xfrm>
          <a:prstGeom prst="rect">
            <a:avLst/>
          </a:prstGeom>
        </p:spPr>
      </p:pic>
      <p:pic>
        <p:nvPicPr>
          <p:cNvPr id="15" name="Picture 15"/>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rot="-10800000">
            <a:off x="2498862" y="9508565"/>
            <a:ext cx="1556869" cy="778435"/>
          </a:xfrm>
          <a:prstGeom prst="rect">
            <a:avLst/>
          </a:prstGeom>
        </p:spPr>
      </p:pic>
      <p:grpSp>
        <p:nvGrpSpPr>
          <p:cNvPr id="16" name="Group 16"/>
          <p:cNvGrpSpPr/>
          <p:nvPr/>
        </p:nvGrpSpPr>
        <p:grpSpPr>
          <a:xfrm>
            <a:off x="9144000" y="2796793"/>
            <a:ext cx="8739453" cy="5652821"/>
            <a:chOff x="0" y="-57150"/>
            <a:chExt cx="7989337" cy="2122876"/>
          </a:xfrm>
        </p:grpSpPr>
        <p:sp>
          <p:nvSpPr>
            <p:cNvPr id="17" name="TextBox 17"/>
            <p:cNvSpPr txBox="1"/>
            <p:nvPr/>
          </p:nvSpPr>
          <p:spPr>
            <a:xfrm>
              <a:off x="0" y="-57150"/>
              <a:ext cx="7989337" cy="1058322"/>
            </a:xfrm>
            <a:prstGeom prst="rect">
              <a:avLst/>
            </a:prstGeom>
          </p:spPr>
          <p:txBody>
            <a:bodyPr lIns="0" tIns="0" rIns="0" bIns="0" rtlCol="0" anchor="t">
              <a:spAutoFit/>
            </a:bodyPr>
            <a:lstStyle/>
            <a:p>
              <a:pPr marL="0" lvl="0" indent="0" algn="l">
                <a:lnSpc>
                  <a:spcPts val="6500"/>
                </a:lnSpc>
                <a:spcBef>
                  <a:spcPct val="0"/>
                </a:spcBef>
              </a:pPr>
              <a:endParaRPr lang="en-US" sz="4999" spc="-50" dirty="0">
                <a:solidFill>
                  <a:srgbClr val="F8F4EB"/>
                </a:solidFill>
                <a:latin typeface="League Spartan Bold"/>
              </a:endParaRPr>
            </a:p>
          </p:txBody>
        </p:sp>
        <p:sp>
          <p:nvSpPr>
            <p:cNvPr id="18" name="TextBox 18"/>
            <p:cNvSpPr txBox="1"/>
            <p:nvPr/>
          </p:nvSpPr>
          <p:spPr>
            <a:xfrm>
              <a:off x="0" y="1480095"/>
              <a:ext cx="7989337" cy="585631"/>
            </a:xfrm>
            <a:prstGeom prst="rect">
              <a:avLst/>
            </a:prstGeom>
          </p:spPr>
          <p:txBody>
            <a:bodyPr lIns="0" tIns="0" rIns="0" bIns="0" rtlCol="0" anchor="t">
              <a:spAutoFit/>
            </a:bodyPr>
            <a:lstStyle/>
            <a:p>
              <a:pPr marL="0" lvl="0" indent="0">
                <a:lnSpc>
                  <a:spcPts val="3692"/>
                </a:lnSpc>
              </a:pPr>
              <a:endParaRPr lang="en-US" sz="2600" u="none" dirty="0">
                <a:solidFill>
                  <a:srgbClr val="F8F4EB"/>
                </a:solidFill>
                <a:latin typeface="Roboto"/>
              </a:endParaRPr>
            </a:p>
          </p:txBody>
        </p:sp>
      </p:grpSp>
      <p:grpSp>
        <p:nvGrpSpPr>
          <p:cNvPr id="19" name="Group 9">
            <a:extLst>
              <a:ext uri="{FF2B5EF4-FFF2-40B4-BE49-F238E27FC236}">
                <a16:creationId xmlns:a16="http://schemas.microsoft.com/office/drawing/2014/main" id="{9FFBC05B-D36E-8742-10AF-B6800D77639D}"/>
              </a:ext>
            </a:extLst>
          </p:cNvPr>
          <p:cNvGrpSpPr/>
          <p:nvPr/>
        </p:nvGrpSpPr>
        <p:grpSpPr>
          <a:xfrm>
            <a:off x="1001661" y="352868"/>
            <a:ext cx="15744422" cy="1361632"/>
            <a:chOff x="-36052" y="-1475143"/>
            <a:chExt cx="20992563" cy="4080186"/>
          </a:xfrm>
        </p:grpSpPr>
        <p:sp>
          <p:nvSpPr>
            <p:cNvPr id="20" name="TextBox 10">
              <a:extLst>
                <a:ext uri="{FF2B5EF4-FFF2-40B4-BE49-F238E27FC236}">
                  <a16:creationId xmlns:a16="http://schemas.microsoft.com/office/drawing/2014/main" id="{FD4C7657-BFD7-7CEA-B8CF-08AB190B2C88}"/>
                </a:ext>
              </a:extLst>
            </p:cNvPr>
            <p:cNvSpPr txBox="1"/>
            <p:nvPr/>
          </p:nvSpPr>
          <p:spPr>
            <a:xfrm>
              <a:off x="-36052" y="-1475143"/>
              <a:ext cx="20956511" cy="3722492"/>
            </a:xfrm>
            <a:prstGeom prst="rect">
              <a:avLst/>
            </a:prstGeom>
          </p:spPr>
          <p:txBody>
            <a:bodyPr lIns="0" tIns="0" rIns="0" bIns="0" rtlCol="0" anchor="t">
              <a:spAutoFit/>
            </a:bodyPr>
            <a:lstStyle/>
            <a:p>
              <a:pPr marL="0" lvl="0" indent="0" algn="ctr">
                <a:lnSpc>
                  <a:spcPts val="10080"/>
                </a:lnSpc>
                <a:spcBef>
                  <a:spcPct val="0"/>
                </a:spcBef>
              </a:pPr>
              <a:r>
                <a:rPr lang="en-US" sz="8000" dirty="0">
                  <a:solidFill>
                    <a:schemeClr val="bg1"/>
                  </a:solidFill>
                  <a:latin typeface="League Spartan Bold"/>
                </a:rPr>
                <a:t>TECH STACK</a:t>
              </a:r>
            </a:p>
          </p:txBody>
        </p:sp>
        <p:sp>
          <p:nvSpPr>
            <p:cNvPr id="21" name="TextBox 11">
              <a:extLst>
                <a:ext uri="{FF2B5EF4-FFF2-40B4-BE49-F238E27FC236}">
                  <a16:creationId xmlns:a16="http://schemas.microsoft.com/office/drawing/2014/main" id="{9CD6C4E8-F454-2E04-FBB1-31FC8574D6D2}"/>
                </a:ext>
              </a:extLst>
            </p:cNvPr>
            <p:cNvSpPr txBox="1"/>
            <p:nvPr/>
          </p:nvSpPr>
          <p:spPr>
            <a:xfrm>
              <a:off x="0" y="2025953"/>
              <a:ext cx="20956511" cy="579090"/>
            </a:xfrm>
            <a:prstGeom prst="rect">
              <a:avLst/>
            </a:prstGeom>
          </p:spPr>
          <p:txBody>
            <a:bodyPr lIns="0" tIns="0" rIns="0" bIns="0" rtlCol="0" anchor="t">
              <a:spAutoFit/>
            </a:bodyPr>
            <a:lstStyle/>
            <a:p>
              <a:pPr marL="0" lvl="0" indent="0" algn="r">
                <a:lnSpc>
                  <a:spcPts val="3692"/>
                </a:lnSpc>
                <a:spcBef>
                  <a:spcPct val="0"/>
                </a:spcBef>
              </a:pPr>
              <a:endParaRPr/>
            </a:p>
          </p:txBody>
        </p:sp>
      </p:grpSp>
      <p:sp>
        <p:nvSpPr>
          <p:cNvPr id="22" name="TextBox 21">
            <a:extLst>
              <a:ext uri="{FF2B5EF4-FFF2-40B4-BE49-F238E27FC236}">
                <a16:creationId xmlns:a16="http://schemas.microsoft.com/office/drawing/2014/main" id="{28282A1F-AEBB-605B-99F4-690BE28F0005}"/>
              </a:ext>
            </a:extLst>
          </p:cNvPr>
          <p:cNvSpPr txBox="1"/>
          <p:nvPr/>
        </p:nvSpPr>
        <p:spPr>
          <a:xfrm>
            <a:off x="9862791" y="1946873"/>
            <a:ext cx="7268734" cy="6124754"/>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HTML (Hyper Text Markup Language):</a:t>
            </a:r>
          </a:p>
          <a:p>
            <a:r>
              <a:rPr lang="en-US" sz="2800" b="0" i="0" dirty="0">
                <a:solidFill>
                  <a:schemeClr val="bg1"/>
                </a:solidFill>
                <a:effectLst/>
                <a:latin typeface="Times New Roman" panose="02020603050405020304" pitchFamily="18" charset="0"/>
                <a:cs typeface="Times New Roman" panose="02020603050405020304" pitchFamily="18" charset="0"/>
              </a:rPr>
              <a:t>	HTML structures the content of e-learning websites, defining layout elements like headers, and navigation</a:t>
            </a:r>
          </a:p>
          <a:p>
            <a:pPr marL="457200" indent="-4572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CSS (Cascading Style Sheets):</a:t>
            </a:r>
          </a:p>
          <a:p>
            <a:r>
              <a:rPr lang="en-US" sz="2800" dirty="0">
                <a:solidFill>
                  <a:schemeClr val="bg1"/>
                </a:solidFill>
                <a:latin typeface="Times New Roman" panose="02020603050405020304" pitchFamily="18" charset="0"/>
                <a:cs typeface="Times New Roman" panose="02020603050405020304" pitchFamily="18" charset="0"/>
              </a:rPr>
              <a:t>	</a:t>
            </a:r>
            <a:r>
              <a:rPr lang="en-US" sz="2800" b="0" i="0" dirty="0">
                <a:solidFill>
                  <a:schemeClr val="bg1"/>
                </a:solidFill>
                <a:effectLst/>
                <a:latin typeface="Times New Roman" panose="02020603050405020304" pitchFamily="18" charset="0"/>
                <a:cs typeface="Times New Roman" panose="02020603050405020304" pitchFamily="18" charset="0"/>
              </a:rPr>
              <a:t> CSS styles the HTML elements, controlling visual aspects such as colors, fonts, and layout responsiveness, while also enhancing user experience.</a:t>
            </a:r>
          </a:p>
          <a:p>
            <a:pPr marL="457200" indent="-4572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JavaScript:</a:t>
            </a:r>
          </a:p>
          <a:p>
            <a:r>
              <a:rPr lang="en-US" sz="2800" dirty="0">
                <a:solidFill>
                  <a:schemeClr val="bg1"/>
                </a:solidFill>
                <a:latin typeface="Times New Roman" panose="02020603050405020304" pitchFamily="18" charset="0"/>
                <a:cs typeface="Times New Roman" panose="02020603050405020304" pitchFamily="18" charset="0"/>
              </a:rPr>
              <a:t>	</a:t>
            </a:r>
            <a:r>
              <a:rPr lang="en-US" sz="2800" b="0" i="0" dirty="0">
                <a:solidFill>
                  <a:srgbClr val="374151"/>
                </a:solidFill>
                <a:effectLst/>
                <a:latin typeface="Söhne"/>
              </a:rPr>
              <a:t> </a:t>
            </a:r>
            <a:r>
              <a:rPr lang="en-US" sz="2800" b="0" i="0" dirty="0">
                <a:solidFill>
                  <a:schemeClr val="bg1"/>
                </a:solidFill>
                <a:effectLst/>
                <a:latin typeface="Times New Roman" panose="02020603050405020304" pitchFamily="18" charset="0"/>
                <a:cs typeface="Times New Roman" panose="02020603050405020304" pitchFamily="18" charset="0"/>
              </a:rPr>
              <a:t>JavaScript adds interactivity by enabling dynamic features like quizzes, drag-and-drop interactions, and real-time updates without page reloads. </a:t>
            </a:r>
            <a:endParaRPr lang="en-US" sz="2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BB56"/>
        </a:solidFill>
        <a:effectLst/>
      </p:bgPr>
    </p:bg>
    <p:spTree>
      <p:nvGrpSpPr>
        <p:cNvPr id="1" name=""/>
        <p:cNvGrpSpPr/>
        <p:nvPr/>
      </p:nvGrpSpPr>
      <p:grpSpPr>
        <a:xfrm>
          <a:off x="0" y="0"/>
          <a:ext cx="0" cy="0"/>
          <a:chOff x="0" y="0"/>
          <a:chExt cx="0" cy="0"/>
        </a:xfrm>
      </p:grpSpPr>
      <p:sp>
        <p:nvSpPr>
          <p:cNvPr id="2" name="AutoShape 2"/>
          <p:cNvSpPr/>
          <p:nvPr/>
        </p:nvSpPr>
        <p:spPr>
          <a:xfrm>
            <a:off x="0" y="0"/>
            <a:ext cx="7059329" cy="10287000"/>
          </a:xfrm>
          <a:prstGeom prst="rect">
            <a:avLst/>
          </a:prstGeom>
          <a:solidFill>
            <a:srgbClr val="F8F4EB"/>
          </a:solidFill>
        </p:spPr>
      </p:sp>
      <p:sp>
        <p:nvSpPr>
          <p:cNvPr id="3" name="TextBox 3"/>
          <p:cNvSpPr txBox="1"/>
          <p:nvPr/>
        </p:nvSpPr>
        <p:spPr>
          <a:xfrm>
            <a:off x="1050707" y="4668401"/>
            <a:ext cx="6008622" cy="950197"/>
          </a:xfrm>
          <a:prstGeom prst="rect">
            <a:avLst/>
          </a:prstGeom>
        </p:spPr>
        <p:txBody>
          <a:bodyPr wrap="square" lIns="0" tIns="0" rIns="0" bIns="0" rtlCol="0" anchor="t">
            <a:spAutoFit/>
          </a:bodyPr>
          <a:lstStyle/>
          <a:p>
            <a:pPr marL="0" lvl="0" indent="0" algn="l">
              <a:lnSpc>
                <a:spcPts val="6500"/>
              </a:lnSpc>
              <a:spcBef>
                <a:spcPct val="0"/>
              </a:spcBef>
            </a:pPr>
            <a:r>
              <a:rPr lang="en-US" sz="8800" dirty="0">
                <a:solidFill>
                  <a:schemeClr val="accent1">
                    <a:lumMod val="75000"/>
                  </a:schemeClr>
                </a:solidFill>
                <a:latin typeface="League Spartan Bold"/>
                <a:cs typeface="Times New Roman" panose="02020603050405020304" pitchFamily="18" charset="0"/>
              </a:rPr>
              <a:t>FEATURES</a:t>
            </a:r>
            <a:endParaRPr lang="en-US" sz="8000" u="none" spc="-50" dirty="0">
              <a:solidFill>
                <a:schemeClr val="accent1">
                  <a:lumMod val="75000"/>
                </a:schemeClr>
              </a:solidFill>
              <a:latin typeface="League Spartan Bold"/>
            </a:endParaRPr>
          </a:p>
        </p:txBody>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0" y="0"/>
            <a:ext cx="2101414" cy="2101414"/>
          </a:xfrm>
          <a:prstGeom prst="rect">
            <a:avLst/>
          </a:prstGeom>
        </p:spPr>
      </p:pic>
      <p:pic>
        <p:nvPicPr>
          <p:cNvPr id="5" name="Picture 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50707" y="8532571"/>
            <a:ext cx="835719" cy="835719"/>
          </a:xfrm>
          <a:prstGeom prst="rect">
            <a:avLst/>
          </a:prstGeom>
        </p:spPr>
      </p:pic>
      <p:grpSp>
        <p:nvGrpSpPr>
          <p:cNvPr id="6" name="Group 6"/>
          <p:cNvGrpSpPr/>
          <p:nvPr/>
        </p:nvGrpSpPr>
        <p:grpSpPr>
          <a:xfrm>
            <a:off x="15361816" y="9034949"/>
            <a:ext cx="1897484" cy="1061551"/>
            <a:chOff x="0" y="0"/>
            <a:chExt cx="726425" cy="406400"/>
          </a:xfrm>
        </p:grpSpPr>
        <p:sp>
          <p:nvSpPr>
            <p:cNvPr id="7" name="Freeform 7"/>
            <p:cNvSpPr/>
            <p:nvPr/>
          </p:nvSpPr>
          <p:spPr>
            <a:xfrm>
              <a:off x="17780" y="22860"/>
              <a:ext cx="701026" cy="360680"/>
            </a:xfrm>
            <a:custGeom>
              <a:avLst/>
              <a:gdLst/>
              <a:ahLst/>
              <a:cxnLst/>
              <a:rect l="l" t="t" r="r" b="b"/>
              <a:pathLst>
                <a:path w="701026" h="360680">
                  <a:moveTo>
                    <a:pt x="701026" y="180340"/>
                  </a:moveTo>
                  <a:cubicBezTo>
                    <a:pt x="701026" y="81280"/>
                    <a:pt x="621016" y="0"/>
                    <a:pt x="520686" y="0"/>
                  </a:cubicBezTo>
                  <a:lnTo>
                    <a:pt x="172720" y="0"/>
                  </a:lnTo>
                  <a:lnTo>
                    <a:pt x="172720" y="1270"/>
                  </a:lnTo>
                  <a:cubicBezTo>
                    <a:pt x="76200" y="5080"/>
                    <a:pt x="0" y="83820"/>
                    <a:pt x="0" y="180340"/>
                  </a:cubicBezTo>
                  <a:cubicBezTo>
                    <a:pt x="0" y="276860"/>
                    <a:pt x="77470" y="355600"/>
                    <a:pt x="172720" y="359410"/>
                  </a:cubicBezTo>
                  <a:lnTo>
                    <a:pt x="172720" y="360680"/>
                  </a:lnTo>
                  <a:lnTo>
                    <a:pt x="520685" y="360680"/>
                  </a:lnTo>
                  <a:cubicBezTo>
                    <a:pt x="619745" y="360680"/>
                    <a:pt x="701025" y="279400"/>
                    <a:pt x="701025" y="180340"/>
                  </a:cubicBezTo>
                  <a:close/>
                </a:path>
              </a:pathLst>
            </a:custGeom>
            <a:solidFill>
              <a:srgbClr val="454699">
                <a:alpha val="7843"/>
              </a:srgbClr>
            </a:solidFill>
          </p:spPr>
        </p:sp>
      </p:grpSp>
      <p:grpSp>
        <p:nvGrpSpPr>
          <p:cNvPr id="8" name="Group 8"/>
          <p:cNvGrpSpPr/>
          <p:nvPr/>
        </p:nvGrpSpPr>
        <p:grpSpPr>
          <a:xfrm>
            <a:off x="16358183" y="9168300"/>
            <a:ext cx="775800" cy="775800"/>
            <a:chOff x="0" y="0"/>
            <a:chExt cx="1034400" cy="1034400"/>
          </a:xfrm>
        </p:grpSpPr>
        <p:pic>
          <p:nvPicPr>
            <p:cNvPr id="9" name="Picture 9"/>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1034400" cy="1034400"/>
            </a:xfrm>
            <a:prstGeom prst="rect">
              <a:avLst/>
            </a:prstGeom>
          </p:spPr>
        </p:pic>
        <p:pic>
          <p:nvPicPr>
            <p:cNvPr id="10" name="Picture 10"/>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53923" y="153923"/>
              <a:ext cx="726554" cy="726554"/>
            </a:xfrm>
            <a:prstGeom prst="rect">
              <a:avLst/>
            </a:prstGeom>
          </p:spPr>
        </p:pic>
      </p:grpSp>
      <p:pic>
        <p:nvPicPr>
          <p:cNvPr id="14" name="Picture 14"/>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5400000" flipH="1">
            <a:off x="7059329" y="0"/>
            <a:ext cx="3022748" cy="3022748"/>
          </a:xfrm>
          <a:prstGeom prst="rect">
            <a:avLst/>
          </a:prstGeom>
        </p:spPr>
      </p:pic>
      <p:pic>
        <p:nvPicPr>
          <p:cNvPr id="30" name="Picture 30"/>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10800000">
            <a:off x="9880456" y="9452842"/>
            <a:ext cx="1668315" cy="834158"/>
          </a:xfrm>
          <a:prstGeom prst="rect">
            <a:avLst/>
          </a:prstGeom>
        </p:spPr>
      </p:pic>
      <p:sp>
        <p:nvSpPr>
          <p:cNvPr id="18" name="TextBox 17">
            <a:extLst>
              <a:ext uri="{FF2B5EF4-FFF2-40B4-BE49-F238E27FC236}">
                <a16:creationId xmlns:a16="http://schemas.microsoft.com/office/drawing/2014/main" id="{85CC5E1D-3CBD-18AC-A698-A6D171E2A445}"/>
              </a:ext>
            </a:extLst>
          </p:cNvPr>
          <p:cNvSpPr txBox="1"/>
          <p:nvPr/>
        </p:nvSpPr>
        <p:spPr>
          <a:xfrm>
            <a:off x="9372600" y="1994558"/>
            <a:ext cx="8269497" cy="6478184"/>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Theme Toggler</a:t>
            </a:r>
          </a:p>
          <a:p>
            <a:pPr marL="457200" indent="-4572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Responsive Sidebar</a:t>
            </a:r>
          </a:p>
          <a:p>
            <a:pPr marL="457200" indent="-4572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ea typeface="Calibri" panose="020F0502020204030204" pitchFamily="34" charset="0"/>
                <a:cs typeface="Times New Roman" panose="02020603050405020304" pitchFamily="18" charset="0"/>
              </a:rPr>
              <a:t>Responsive Navbar with Search Box</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 Quick View</a:t>
            </a:r>
          </a:p>
          <a:p>
            <a:pPr marL="457200" indent="-4572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About Section</a:t>
            </a:r>
          </a:p>
          <a:p>
            <a:pPr marL="457200" indent="-4572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Review</a:t>
            </a:r>
          </a:p>
          <a:p>
            <a:pPr marL="457200" indent="-4572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Courses</a:t>
            </a:r>
          </a:p>
          <a:p>
            <a:pPr marL="457200" indent="-4572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Contact</a:t>
            </a:r>
          </a:p>
          <a:p>
            <a:pPr marL="457200" indent="-4572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Videos</a:t>
            </a:r>
          </a:p>
          <a:p>
            <a:pPr marL="457200" indent="-4572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User and Teacher Profile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B0E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313444" y="2772855"/>
            <a:ext cx="1936133" cy="1936133"/>
          </a:xfrm>
          <a:prstGeom prst="rect">
            <a:avLst/>
          </a:prstGeom>
        </p:spPr>
      </p:pic>
      <p:pic>
        <p:nvPicPr>
          <p:cNvPr id="3" name="Picture 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7990359" y="1970952"/>
            <a:ext cx="518435" cy="518435"/>
          </a:xfrm>
          <a:prstGeom prst="rect">
            <a:avLst/>
          </a:prstGeom>
        </p:spPr>
      </p:pic>
      <p:sp>
        <p:nvSpPr>
          <p:cNvPr id="4" name="TextBox 4"/>
          <p:cNvSpPr txBox="1"/>
          <p:nvPr/>
        </p:nvSpPr>
        <p:spPr>
          <a:xfrm>
            <a:off x="-22123" y="703096"/>
            <a:ext cx="18288000" cy="2535712"/>
          </a:xfrm>
          <a:prstGeom prst="rect">
            <a:avLst/>
          </a:prstGeom>
        </p:spPr>
        <p:txBody>
          <a:bodyPr wrap="square" lIns="0" tIns="0" rIns="0" bIns="0" rtlCol="0" anchor="t">
            <a:spAutoFit/>
          </a:bodyPr>
          <a:lstStyle/>
          <a:p>
            <a:pPr algn="ctr">
              <a:lnSpc>
                <a:spcPts val="10034"/>
              </a:lnSpc>
            </a:pPr>
            <a:r>
              <a:rPr lang="en-US" sz="8000" dirty="0">
                <a:solidFill>
                  <a:srgbClr val="454699"/>
                </a:solidFill>
                <a:latin typeface="League Spartan Bold"/>
              </a:rPr>
              <a:t>FUTURE ASPECT</a:t>
            </a:r>
          </a:p>
          <a:p>
            <a:pPr marL="0" lvl="0" indent="0">
              <a:lnSpc>
                <a:spcPts val="10034"/>
              </a:lnSpc>
              <a:spcBef>
                <a:spcPct val="0"/>
              </a:spcBef>
            </a:pPr>
            <a:endParaRPr lang="en-US" sz="7964" dirty="0">
              <a:solidFill>
                <a:srgbClr val="454699"/>
              </a:solidFill>
              <a:latin typeface="League Spartan Bold"/>
            </a:endParaRPr>
          </a:p>
        </p:txBody>
      </p:sp>
      <p:grpSp>
        <p:nvGrpSpPr>
          <p:cNvPr id="5" name="Group 5"/>
          <p:cNvGrpSpPr/>
          <p:nvPr/>
        </p:nvGrpSpPr>
        <p:grpSpPr>
          <a:xfrm>
            <a:off x="533400" y="3352666"/>
            <a:ext cx="17145000" cy="5700191"/>
            <a:chOff x="0" y="0"/>
            <a:chExt cx="4456564" cy="1153530"/>
          </a:xfrm>
        </p:grpSpPr>
        <p:sp>
          <p:nvSpPr>
            <p:cNvPr id="6" name="Freeform 6"/>
            <p:cNvSpPr/>
            <p:nvPr/>
          </p:nvSpPr>
          <p:spPr>
            <a:xfrm>
              <a:off x="0" y="0"/>
              <a:ext cx="4456564" cy="1153530"/>
            </a:xfrm>
            <a:custGeom>
              <a:avLst/>
              <a:gdLst/>
              <a:ahLst/>
              <a:cxnLst/>
              <a:rect l="l" t="t" r="r" b="b"/>
              <a:pathLst>
                <a:path w="4456564" h="1153530">
                  <a:moveTo>
                    <a:pt x="4332104" y="1153530"/>
                  </a:moveTo>
                  <a:lnTo>
                    <a:pt x="124460" y="1153530"/>
                  </a:lnTo>
                  <a:cubicBezTo>
                    <a:pt x="55880" y="1153530"/>
                    <a:pt x="0" y="1097650"/>
                    <a:pt x="0" y="1029070"/>
                  </a:cubicBezTo>
                  <a:lnTo>
                    <a:pt x="0" y="124460"/>
                  </a:lnTo>
                  <a:cubicBezTo>
                    <a:pt x="0" y="55880"/>
                    <a:pt x="55880" y="0"/>
                    <a:pt x="124460" y="0"/>
                  </a:cubicBezTo>
                  <a:lnTo>
                    <a:pt x="4332104" y="0"/>
                  </a:lnTo>
                  <a:cubicBezTo>
                    <a:pt x="4400684" y="0"/>
                    <a:pt x="4456564" y="55880"/>
                    <a:pt x="4456564" y="124460"/>
                  </a:cubicBezTo>
                  <a:lnTo>
                    <a:pt x="4456564" y="1029070"/>
                  </a:lnTo>
                  <a:cubicBezTo>
                    <a:pt x="4456564" y="1097650"/>
                    <a:pt x="4400684" y="1153530"/>
                    <a:pt x="4332104" y="1153530"/>
                  </a:cubicBezTo>
                  <a:close/>
                </a:path>
              </a:pathLst>
            </a:custGeom>
            <a:solidFill>
              <a:srgbClr val="F8F4EB"/>
            </a:solidFill>
          </p:spPr>
        </p:sp>
      </p:grpSp>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4490951" y="2772855"/>
            <a:ext cx="1936133" cy="1936133"/>
          </a:xfrm>
          <a:prstGeom prst="rect">
            <a:avLst/>
          </a:prstGeom>
        </p:spPr>
      </p:pic>
      <p:grpSp>
        <p:nvGrpSpPr>
          <p:cNvPr id="8" name="Group 8"/>
          <p:cNvGrpSpPr/>
          <p:nvPr/>
        </p:nvGrpSpPr>
        <p:grpSpPr>
          <a:xfrm>
            <a:off x="609600" y="3705203"/>
            <a:ext cx="17068800" cy="4029097"/>
            <a:chOff x="0" y="-47625"/>
            <a:chExt cx="13833576" cy="2051335"/>
          </a:xfrm>
        </p:grpSpPr>
        <p:sp>
          <p:nvSpPr>
            <p:cNvPr id="9" name="TextBox 9"/>
            <p:cNvSpPr txBox="1"/>
            <p:nvPr/>
          </p:nvSpPr>
          <p:spPr>
            <a:xfrm>
              <a:off x="0" y="-47625"/>
              <a:ext cx="13833576" cy="1061922"/>
            </a:xfrm>
            <a:prstGeom prst="rect">
              <a:avLst/>
            </a:prstGeom>
          </p:spPr>
          <p:txBody>
            <a:bodyPr lIns="0" tIns="0" rIns="0" bIns="0" rtlCol="0" anchor="t">
              <a:spAutoFit/>
            </a:bodyPr>
            <a:lstStyle/>
            <a:p>
              <a:pPr marL="0" lvl="0" indent="0" algn="l">
                <a:lnSpc>
                  <a:spcPts val="6499"/>
                </a:lnSpc>
                <a:spcBef>
                  <a:spcPct val="0"/>
                </a:spcBef>
              </a:pPr>
              <a:endParaRPr/>
            </a:p>
          </p:txBody>
        </p:sp>
        <p:sp>
          <p:nvSpPr>
            <p:cNvPr id="10" name="TextBox 10"/>
            <p:cNvSpPr txBox="1"/>
            <p:nvPr/>
          </p:nvSpPr>
          <p:spPr>
            <a:xfrm>
              <a:off x="0" y="1242818"/>
              <a:ext cx="13833576" cy="760892"/>
            </a:xfrm>
            <a:prstGeom prst="rect">
              <a:avLst/>
            </a:prstGeom>
          </p:spPr>
          <p:txBody>
            <a:bodyPr lIns="0" tIns="0" rIns="0" bIns="0" rtlCol="0" anchor="t">
              <a:spAutoFit/>
            </a:bodyPr>
            <a:lstStyle/>
            <a:p>
              <a:pPr marL="0" lvl="0" indent="0" algn="l">
                <a:lnSpc>
                  <a:spcPts val="4827"/>
                </a:lnSpc>
                <a:spcBef>
                  <a:spcPct val="0"/>
                </a:spcBef>
              </a:pPr>
              <a:endParaRPr lang="en-US" sz="3399" u="none" dirty="0">
                <a:solidFill>
                  <a:srgbClr val="454699"/>
                </a:solidFill>
                <a:latin typeface="Roboto"/>
              </a:endParaRPr>
            </a:p>
          </p:txBody>
        </p:sp>
      </p:grpSp>
      <p:pic>
        <p:nvPicPr>
          <p:cNvPr id="11" name="Picture 11"/>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10800000">
            <a:off x="1028700" y="9376292"/>
            <a:ext cx="1821416" cy="910708"/>
          </a:xfrm>
          <a:prstGeom prst="rect">
            <a:avLst/>
          </a:prstGeom>
        </p:spPr>
      </p:pic>
      <p:grpSp>
        <p:nvGrpSpPr>
          <p:cNvPr id="12" name="Group 12"/>
          <p:cNvGrpSpPr/>
          <p:nvPr/>
        </p:nvGrpSpPr>
        <p:grpSpPr>
          <a:xfrm>
            <a:off x="15361816" y="9029700"/>
            <a:ext cx="1897484" cy="1061551"/>
            <a:chOff x="0" y="0"/>
            <a:chExt cx="726425" cy="406400"/>
          </a:xfrm>
        </p:grpSpPr>
        <p:sp>
          <p:nvSpPr>
            <p:cNvPr id="13" name="Freeform 13"/>
            <p:cNvSpPr/>
            <p:nvPr/>
          </p:nvSpPr>
          <p:spPr>
            <a:xfrm>
              <a:off x="17780" y="22860"/>
              <a:ext cx="701026" cy="360680"/>
            </a:xfrm>
            <a:custGeom>
              <a:avLst/>
              <a:gdLst/>
              <a:ahLst/>
              <a:cxnLst/>
              <a:rect l="l" t="t" r="r" b="b"/>
              <a:pathLst>
                <a:path w="701026" h="360680">
                  <a:moveTo>
                    <a:pt x="701026" y="180340"/>
                  </a:moveTo>
                  <a:cubicBezTo>
                    <a:pt x="701026" y="81280"/>
                    <a:pt x="621016" y="0"/>
                    <a:pt x="520686" y="0"/>
                  </a:cubicBezTo>
                  <a:lnTo>
                    <a:pt x="172720" y="0"/>
                  </a:lnTo>
                  <a:lnTo>
                    <a:pt x="172720" y="1270"/>
                  </a:lnTo>
                  <a:cubicBezTo>
                    <a:pt x="76200" y="5080"/>
                    <a:pt x="0" y="83820"/>
                    <a:pt x="0" y="180340"/>
                  </a:cubicBezTo>
                  <a:cubicBezTo>
                    <a:pt x="0" y="276860"/>
                    <a:pt x="77470" y="355600"/>
                    <a:pt x="172720" y="359410"/>
                  </a:cubicBezTo>
                  <a:lnTo>
                    <a:pt x="172720" y="360680"/>
                  </a:lnTo>
                  <a:lnTo>
                    <a:pt x="520685" y="360680"/>
                  </a:lnTo>
                  <a:cubicBezTo>
                    <a:pt x="619745" y="360680"/>
                    <a:pt x="701025" y="279400"/>
                    <a:pt x="701025" y="180340"/>
                  </a:cubicBezTo>
                  <a:close/>
                </a:path>
              </a:pathLst>
            </a:custGeom>
            <a:solidFill>
              <a:srgbClr val="454699">
                <a:alpha val="7843"/>
              </a:srgbClr>
            </a:solidFill>
          </p:spPr>
        </p:sp>
      </p:grpSp>
      <p:grpSp>
        <p:nvGrpSpPr>
          <p:cNvPr id="14" name="Group 14"/>
          <p:cNvGrpSpPr/>
          <p:nvPr/>
        </p:nvGrpSpPr>
        <p:grpSpPr>
          <a:xfrm>
            <a:off x="16358183" y="9168300"/>
            <a:ext cx="775800" cy="775800"/>
            <a:chOff x="0" y="0"/>
            <a:chExt cx="1034400" cy="1034400"/>
          </a:xfrm>
        </p:grpSpPr>
        <p:pic>
          <p:nvPicPr>
            <p:cNvPr id="15" name="Picture 15"/>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0" y="0"/>
              <a:ext cx="1034400" cy="1034400"/>
            </a:xfrm>
            <a:prstGeom prst="rect">
              <a:avLst/>
            </a:prstGeom>
          </p:spPr>
        </p:pic>
        <p:pic>
          <p:nvPicPr>
            <p:cNvPr id="16" name="Picture 16"/>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153923" y="153923"/>
              <a:ext cx="726554" cy="726554"/>
            </a:xfrm>
            <a:prstGeom prst="rect">
              <a:avLst/>
            </a:prstGeom>
          </p:spPr>
        </p:pic>
      </p:grpSp>
      <p:pic>
        <p:nvPicPr>
          <p:cNvPr id="17" name="Picture 17"/>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6167867" y="1970952"/>
            <a:ext cx="518435" cy="518435"/>
          </a:xfrm>
          <a:prstGeom prst="rect">
            <a:avLst/>
          </a:prstGeom>
        </p:spPr>
      </p:pic>
      <p:sp>
        <p:nvSpPr>
          <p:cNvPr id="22" name="TextBox 21">
            <a:extLst>
              <a:ext uri="{FF2B5EF4-FFF2-40B4-BE49-F238E27FC236}">
                <a16:creationId xmlns:a16="http://schemas.microsoft.com/office/drawing/2014/main" id="{4AFB65DB-6295-22FB-1410-9AEBE6B23D8B}"/>
              </a:ext>
            </a:extLst>
          </p:cNvPr>
          <p:cNvSpPr txBox="1"/>
          <p:nvPr/>
        </p:nvSpPr>
        <p:spPr>
          <a:xfrm>
            <a:off x="746998" y="3399039"/>
            <a:ext cx="16794003" cy="6107441"/>
          </a:xfrm>
          <a:prstGeom prst="rect">
            <a:avLst/>
          </a:prstGeom>
          <a:noFill/>
        </p:spPr>
        <p:txBody>
          <a:bodyPr wrap="square">
            <a:spAutoFit/>
          </a:bodyPr>
          <a:lstStyle/>
          <a:p>
            <a:pPr algn="just">
              <a:lnSpc>
                <a:spcPct val="107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1.Advancement of Adaptive Learning Systems:</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Further development of adaptive learning technologies to intelligently adjust content, pacing, and assessments based on individual student performance and preferences.</a:t>
            </a:r>
          </a:p>
          <a:p>
            <a:pPr algn="just">
              <a:lnSpc>
                <a:spcPct val="107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2.Integration of Immersive Technologies:</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Utilization of virtual reality (VR) and augmented reality (AR) to create interactive and engaging learning environments, facilitating hands-on exploration of complex concepts.</a:t>
            </a:r>
          </a:p>
          <a:p>
            <a:pPr algn="just">
              <a:lnSpc>
                <a:spcPct val="107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3.AI-Powered Virtual Tutors:</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Implementation of AI-driven virtual tutors or intelligent tutoring systems to provide personalized support and guidance to students, both inside and outside the classroom.</a:t>
            </a:r>
          </a:p>
          <a:p>
            <a:pPr algn="just">
              <a:lnSpc>
                <a:spcPct val="107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4.Expansion Beyond Academic Subjects:</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Extension of personalized learning approaches to vocational training, professional development programs, and lifelong learning initiatives, catering to diverse learner needs and career aspirations.</a:t>
            </a:r>
          </a:p>
          <a:p>
            <a:pPr algn="just">
              <a:lnSpc>
                <a:spcPct val="107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5.Integration of Multimedia Resources: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Incorporation of multimedia resources, interactive simulations, and collaborative learning activities to enhance engagement and facilitate deeper understanding of subject matter.</a:t>
            </a:r>
          </a:p>
          <a:p>
            <a:pPr algn="l"/>
            <a:endParaRPr lang="en-US" sz="28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566</Words>
  <Application>Microsoft Office PowerPoint</Application>
  <PresentationFormat>Custom</PresentationFormat>
  <Paragraphs>32</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Roboto</vt:lpstr>
      <vt:lpstr>League Spartan Bold</vt:lpstr>
      <vt:lpstr>Wingdings</vt:lpstr>
      <vt:lpstr>Comic Sans MS</vt:lpstr>
      <vt:lpstr>Times New Roman</vt:lpstr>
      <vt:lpstr>Open Sans Bold</vt:lpstr>
      <vt:lpstr>Arial</vt:lpstr>
      <vt:lpstr>Calibri</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Orange Geometric Education Pitch Deck Presentation</dc:title>
  <dc:creator>Preethikabala K</dc:creator>
  <cp:lastModifiedBy>Mithra Kumar</cp:lastModifiedBy>
  <cp:revision>8</cp:revision>
  <dcterms:created xsi:type="dcterms:W3CDTF">2006-08-16T00:00:00Z</dcterms:created>
  <dcterms:modified xsi:type="dcterms:W3CDTF">2024-06-05T17:07:28Z</dcterms:modified>
  <dc:identifier>DAE3afAYf5A</dc:identifier>
</cp:coreProperties>
</file>