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edd464e6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edd464e6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edd464e6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edd464e6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edd464e6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edd464e6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edd464e6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edd464e6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edd464e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edd464e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edd464e6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edd464e6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edd464e6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edd464e6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edd464e6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edd464e6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edd464e6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edd464e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edd464e6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edd464e6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edd464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edd464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edd464e63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edd464e63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edd464e6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edd464e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edd464e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edd464e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edd464e6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edd464e6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edd464e6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edd464e6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edd464e6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edd464e6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edd464e6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edd464e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edd464e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edd464e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344750" y="4729825"/>
            <a:ext cx="86529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</a:rPr>
              <a:t>Berkeley Haas  							October 2025</a:t>
            </a:r>
            <a:endParaRPr sz="6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competitions/bosch-production-line-performance/overview" TargetMode="External"/><Relationship Id="rId4" Type="http://schemas.openxmlformats.org/officeDocument/2006/relationships/hyperlink" Target="https://www.kaggle.com/competitions/bosch-production-line-performance/overview" TargetMode="External"/><Relationship Id="rId5" Type="http://schemas.openxmlformats.org/officeDocument/2006/relationships/hyperlink" Target="https://www.kaggle.com/competitions/bosch-production-line-performance/overvie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603378" y="2059500"/>
            <a:ext cx="5105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/>
              <a:t>Capstone Project: Machine Learning on Production Line Data</a:t>
            </a:r>
            <a:endParaRPr sz="388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100025" y="4598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Mithran Menon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053775" y="1024350"/>
            <a:ext cx="46131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chemeClr val="lt1"/>
                </a:solidFill>
              </a:rPr>
              <a:t>Professional Certificate in Machine Learning and Artificial Intelligence</a:t>
            </a:r>
            <a:endParaRPr b="1" sz="20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Baseline Modeling</a:t>
            </a:r>
            <a:endParaRPr b="1" sz="1807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Models:</a:t>
            </a:r>
            <a:r>
              <a:rPr lang="en" sz="1300">
                <a:solidFill>
                  <a:schemeClr val="dk1"/>
                </a:solidFill>
              </a:rPr>
              <a:t> Logistic Regression (L1) and Decision Tree (Depth = 5).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Faced </a:t>
            </a:r>
            <a:r>
              <a:rPr b="1" lang="en" sz="1300">
                <a:solidFill>
                  <a:schemeClr val="dk1"/>
                </a:solidFill>
              </a:rPr>
              <a:t>non-convergence</a:t>
            </a:r>
            <a:r>
              <a:rPr lang="en" sz="1300">
                <a:solidFill>
                  <a:schemeClr val="dk1"/>
                </a:solidFill>
              </a:rPr>
              <a:t> due to high-dimensional OHE data.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Optimized with </a:t>
            </a:r>
            <a:r>
              <a:rPr b="1" lang="en" sz="1300">
                <a:solidFill>
                  <a:schemeClr val="dk1"/>
                </a:solidFill>
              </a:rPr>
              <a:t>liblinear solver</a:t>
            </a:r>
            <a:r>
              <a:rPr lang="en" sz="1300">
                <a:solidFill>
                  <a:schemeClr val="dk1"/>
                </a:solidFill>
              </a:rPr>
              <a:t>, compressed features via </a:t>
            </a:r>
            <a:r>
              <a:rPr b="1" lang="en" sz="1300">
                <a:solidFill>
                  <a:schemeClr val="dk1"/>
                </a:solidFill>
              </a:rPr>
              <a:t>SVD</a:t>
            </a:r>
            <a:r>
              <a:rPr lang="en" sz="1300">
                <a:solidFill>
                  <a:schemeClr val="dk1"/>
                </a:solidFill>
              </a:rPr>
              <a:t>, and tuned efficiently.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Models finally converged and produced baseline </a:t>
            </a:r>
            <a:r>
              <a:rPr b="1" lang="en" sz="1300">
                <a:solidFill>
                  <a:schemeClr val="dk1"/>
                </a:solidFill>
              </a:rPr>
              <a:t>Precision, Recall, and F1</a:t>
            </a:r>
            <a:r>
              <a:rPr lang="en" sz="1300">
                <a:solidFill>
                  <a:schemeClr val="dk1"/>
                </a:solidFill>
              </a:rPr>
              <a:t> scores.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Advanced Modeling</a:t>
            </a:r>
            <a:endParaRPr b="1" sz="1800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VotingClassifier (Soft &amp; Hard):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Combined Logistic + Tree (weighted 3:1).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Soft voting + threshold tuning (0.5→0.7)</a:t>
            </a:r>
            <a:r>
              <a:rPr lang="en" sz="1100">
                <a:solidFill>
                  <a:schemeClr val="dk1"/>
                </a:solidFill>
              </a:rPr>
              <a:t> improved F1 and Recall.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XGBoost: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Used tree-based preprocessing, </a:t>
            </a:r>
            <a:r>
              <a:rPr b="1" lang="en" sz="1100">
                <a:solidFill>
                  <a:schemeClr val="dk1"/>
                </a:solidFill>
              </a:rPr>
              <a:t>compressed OHE (~100 SVD comps)</a:t>
            </a:r>
            <a:r>
              <a:rPr lang="en" sz="1100">
                <a:solidFill>
                  <a:schemeClr val="dk1"/>
                </a:solidFill>
              </a:rPr>
              <a:t>, tuned with HalvingRandomSearchCV.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Random Forest: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Parallelized, reduced SVD size, tuned on 30K subset for comparison.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Result:</a:t>
            </a:r>
            <a:r>
              <a:rPr lang="en" sz="1100">
                <a:solidFill>
                  <a:schemeClr val="dk1"/>
                </a:solidFill>
              </a:rPr>
              <a:t> VotingClassifier (Soft) delivered </a:t>
            </a:r>
            <a:r>
              <a:rPr b="1" lang="en" sz="1100">
                <a:solidFill>
                  <a:schemeClr val="dk1"/>
                </a:solidFill>
              </a:rPr>
              <a:t>best overall F1-score</a:t>
            </a:r>
            <a:r>
              <a:rPr lang="en" sz="1100">
                <a:solidFill>
                  <a:schemeClr val="dk1"/>
                </a:solidFill>
              </a:rPr>
              <a:t> among models.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Model Evaluation</a:t>
            </a:r>
            <a:endParaRPr b="1" sz="1807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Baseline Models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Logistic Regression (L1):</a:t>
            </a:r>
            <a:r>
              <a:rPr lang="en" sz="1100">
                <a:solidFill>
                  <a:schemeClr val="dk1"/>
                </a:solidFill>
              </a:rPr>
              <a:t> Predicted only negatives → </a:t>
            </a:r>
            <a:r>
              <a:rPr b="1" lang="en" sz="1100">
                <a:solidFill>
                  <a:schemeClr val="dk1"/>
                </a:solidFill>
              </a:rPr>
              <a:t>Recall/Precision/F1 = 0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Decision Tree (Depth = 5):</a:t>
            </a:r>
            <a:r>
              <a:rPr lang="en" sz="1100">
                <a:solidFill>
                  <a:schemeClr val="dk1"/>
                </a:solidFill>
              </a:rPr>
              <a:t> Slightly better (</a:t>
            </a:r>
            <a:r>
              <a:rPr b="1" lang="en" sz="1100">
                <a:solidFill>
                  <a:schemeClr val="dk1"/>
                </a:solidFill>
              </a:rPr>
              <a:t>F1 = 0.09</a:t>
            </a:r>
            <a:r>
              <a:rPr lang="en" sz="1100">
                <a:solidFill>
                  <a:schemeClr val="dk1"/>
                </a:solidFill>
              </a:rPr>
              <a:t>), still missed most defects.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➤ </a:t>
            </a:r>
            <a:r>
              <a:rPr b="1" lang="en" sz="1100">
                <a:solidFill>
                  <a:schemeClr val="dk1"/>
                </a:solidFill>
              </a:rPr>
              <a:t>Both unusable for defect detection.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Ensemble Models</a:t>
            </a:r>
            <a:endParaRPr b="1" sz="1807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VotingClassifier (SOFT @ 0.70):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Best overall — </a:t>
            </a:r>
            <a:r>
              <a:rPr b="1" lang="en" sz="1100">
                <a:solidFill>
                  <a:schemeClr val="dk1"/>
                </a:solidFill>
              </a:rPr>
              <a:t>F1 ≈ 0.16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Precision ≈ 0.12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Recall ≈ 0.23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AUC = 0.668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Captured </a:t>
            </a:r>
            <a:r>
              <a:rPr b="1" lang="en" sz="1100">
                <a:solidFill>
                  <a:schemeClr val="dk1"/>
                </a:solidFill>
              </a:rPr>
              <a:t>26 true positives</a:t>
            </a:r>
            <a:r>
              <a:rPr lang="en" sz="1100">
                <a:solidFill>
                  <a:schemeClr val="dk1"/>
                </a:solidFill>
              </a:rPr>
              <a:t> with moderate false positives.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XGBoost:</a:t>
            </a:r>
            <a:r>
              <a:rPr lang="en" sz="1100">
                <a:solidFill>
                  <a:schemeClr val="dk1"/>
                </a:solidFill>
              </a:rPr>
              <a:t> High precision, </a:t>
            </a:r>
            <a:r>
              <a:rPr b="1" lang="en" sz="1100">
                <a:solidFill>
                  <a:schemeClr val="dk1"/>
                </a:solidFill>
              </a:rPr>
              <a:t>very low recall (~0.03)</a:t>
            </a:r>
            <a:r>
              <a:rPr lang="en" sz="1100">
                <a:solidFill>
                  <a:schemeClr val="dk1"/>
                </a:solidFill>
              </a:rPr>
              <a:t> → too conservative.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Random Forest:</a:t>
            </a:r>
            <a:r>
              <a:rPr lang="en" sz="1100">
                <a:solidFill>
                  <a:schemeClr val="dk1"/>
                </a:solidFill>
              </a:rPr>
              <a:t> Low recall (~0.07) and poor precision.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➤ </a:t>
            </a:r>
            <a:r>
              <a:rPr b="1" lang="en" sz="1100">
                <a:solidFill>
                  <a:schemeClr val="dk1"/>
                </a:solidFill>
              </a:rPr>
              <a:t>VotingClassifier </a:t>
            </a:r>
            <a:r>
              <a:rPr b="1" lang="en" sz="1100">
                <a:solidFill>
                  <a:schemeClr val="dk1"/>
                </a:solidFill>
              </a:rPr>
              <a:t>(SOFT @ 0.70)</a:t>
            </a:r>
            <a:r>
              <a:rPr b="1" lang="en" sz="1100">
                <a:solidFill>
                  <a:schemeClr val="dk1"/>
                </a:solidFill>
              </a:rPr>
              <a:t> clearly outperformed all.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ROC Curve Comparison</a:t>
            </a:r>
            <a:endParaRPr b="1" sz="1807"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51200" y="1152475"/>
            <a:ext cx="40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VotingClassifier (SOFT) clearly sits above the other two curves, reflecting its higher AUC (0.668).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XGBoost (0.575) and Random Forest (0.584) are only slightly better than random guessing (AUC = 0.5).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accent4"/>
                </a:highlight>
              </a:rPr>
              <a:t>This shows why the VotingClassifier gave a better trade-off between sensitivity (recall - 0.23, versus XGBoost recall - 0.03, and Random Forest recall - 0.07) and specificity, and why threshold tuning helped it outperform the others.</a:t>
            </a:r>
            <a:endParaRPr sz="1200">
              <a:solidFill>
                <a:srgbClr val="1F2328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00" y="1156588"/>
            <a:ext cx="4555375" cy="340817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ROC curve comparison with points</a:t>
            </a:r>
            <a:endParaRPr b="1" sz="1807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5586650" y="1152475"/>
            <a:ext cx="324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VotingClassifier (SOFT @ 0.70) sits in a better region: higher recall than XGBoost/RandomForest with moderate false positives.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XGBoost points are way down near the x-axis — almost zero recall, which explains why it missed nearly all positives.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Random Forest also clusters near the baseline with very low recall.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VotingClassifier (SOFT @ 0.50) has higher recall but at the cost of more false positives.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chemeClr val="accent4"/>
                </a:highlight>
              </a:rPr>
              <a:t>This figure confirms that only the VotingClassifier (SOFT) provided usable trade-offs on the ROC curve, while the other ensembles defaulted to predicting negatives too aggressively.</a:t>
            </a:r>
            <a:endParaRPr sz="1200">
              <a:solidFill>
                <a:srgbClr val="1F2328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477999" cy="296249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Precision-Recall curve</a:t>
            </a:r>
            <a:endParaRPr b="1" sz="1807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644775" y="1152475"/>
            <a:ext cx="318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VotingClassifier (SOFT @ 0.70) again stands out: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Precision ~0.12 with Recall ~0.23 — better balance than the others.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XGBoost points are high precision but very low recall (bottom-left corner) → it only catches a handful of positives.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Random Forest sits near the baseline, barely above random guessing.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</a:rPr>
              <a:t>VotingClassifier (SOFT @ 0.50) trades higher recall (~0.27) for very low precision (~0.03).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557926" cy="296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Why VotingClassifier (SOFT) Outperformed XGBoost &amp; Random Forest</a:t>
            </a:r>
            <a:endParaRPr b="1" sz="1807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Class Imbalance: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Dataset heavily skewed toward “good” parts.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XGBoost &amp; Random Forest</a:t>
            </a:r>
            <a:r>
              <a:rPr lang="en" sz="1100">
                <a:solidFill>
                  <a:schemeClr val="dk1"/>
                </a:solidFill>
              </a:rPr>
              <a:t> optimized for overall accuracy → predicted mostly negatives.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Result: very few false positives but </a:t>
            </a:r>
            <a:r>
              <a:rPr b="1" lang="en" sz="1100">
                <a:solidFill>
                  <a:schemeClr val="dk1"/>
                </a:solidFill>
              </a:rPr>
              <a:t>almost no true positives</a:t>
            </a:r>
            <a:r>
              <a:rPr lang="en" sz="1100">
                <a:solidFill>
                  <a:schemeClr val="dk1"/>
                </a:solidFill>
              </a:rPr>
              <a:t> (e.g., XGBoost TP = 4).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Probability Averaging Advantage: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Combines </a:t>
            </a:r>
            <a:r>
              <a:rPr b="1" lang="en" sz="1100">
                <a:solidFill>
                  <a:schemeClr val="dk1"/>
                </a:solidFill>
              </a:rPr>
              <a:t>Logistic Regression (smooth)</a:t>
            </a:r>
            <a:r>
              <a:rPr lang="en" sz="1100">
                <a:solidFill>
                  <a:schemeClr val="dk1"/>
                </a:solidFill>
              </a:rPr>
              <a:t> + </a:t>
            </a:r>
            <a:r>
              <a:rPr b="1" lang="en" sz="1100">
                <a:solidFill>
                  <a:schemeClr val="dk1"/>
                </a:solidFill>
              </a:rPr>
              <a:t>Decision Tree (sharp)</a:t>
            </a:r>
            <a:r>
              <a:rPr lang="en" sz="1100">
                <a:solidFill>
                  <a:schemeClr val="dk1"/>
                </a:solidFill>
              </a:rPr>
              <a:t> → balanced probabilities.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Soft averaging</a:t>
            </a:r>
            <a:r>
              <a:rPr lang="en" sz="1100">
                <a:solidFill>
                  <a:schemeClr val="dk1"/>
                </a:solidFill>
              </a:rPr>
              <a:t> reduces extremes → allows better </a:t>
            </a:r>
            <a:r>
              <a:rPr b="1" lang="en" sz="1100">
                <a:solidFill>
                  <a:schemeClr val="dk1"/>
                </a:solidFill>
              </a:rPr>
              <a:t>threshold tuning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At threshold </a:t>
            </a:r>
            <a:r>
              <a:rPr b="1" lang="en" sz="1100">
                <a:solidFill>
                  <a:schemeClr val="dk1"/>
                </a:solidFill>
              </a:rPr>
              <a:t>0.70</a:t>
            </a:r>
            <a:r>
              <a:rPr lang="en" sz="1100">
                <a:solidFill>
                  <a:schemeClr val="dk1"/>
                </a:solidFill>
              </a:rPr>
              <a:t>, detected </a:t>
            </a:r>
            <a:r>
              <a:rPr b="1" lang="en" sz="1100">
                <a:solidFill>
                  <a:schemeClr val="dk1"/>
                </a:solidFill>
              </a:rPr>
              <a:t>26 true positives</a:t>
            </a:r>
            <a:r>
              <a:rPr lang="en" sz="1100">
                <a:solidFill>
                  <a:schemeClr val="dk1"/>
                </a:solidFill>
              </a:rPr>
              <a:t> with reasonable precision.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7"/>
              <a:t>Why VotingClassifier (SOFT) Outperformed XGBoost &amp; Random Forest</a:t>
            </a:r>
            <a:endParaRPr b="1" sz="1807"/>
          </a:p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807"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Model Simplicity &amp; Robustness: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Complex models (XGBoost/RF) can </a:t>
            </a:r>
            <a:r>
              <a:rPr b="1" lang="en" sz="1100">
                <a:solidFill>
                  <a:schemeClr val="dk1"/>
                </a:solidFill>
              </a:rPr>
              <a:t>overfit</a:t>
            </a:r>
            <a:r>
              <a:rPr lang="en" sz="1100">
                <a:solidFill>
                  <a:schemeClr val="dk1"/>
                </a:solidFill>
              </a:rPr>
              <a:t> noisy, sparse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Simpler models (Logit + Tree) </a:t>
            </a:r>
            <a:r>
              <a:rPr b="1" lang="en" sz="1100">
                <a:solidFill>
                  <a:schemeClr val="dk1"/>
                </a:solidFill>
              </a:rPr>
              <a:t>complement each other</a:t>
            </a:r>
            <a:r>
              <a:rPr lang="en" sz="1100">
                <a:solidFill>
                  <a:schemeClr val="dk1"/>
                </a:solidFill>
              </a:rPr>
              <a:t>, capturing weak but meaningful signals.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Threshold Optimization: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Adjusting threshold </a:t>
            </a:r>
            <a:r>
              <a:rPr b="1" lang="en" sz="1100">
                <a:solidFill>
                  <a:schemeClr val="dk1"/>
                </a:solidFill>
              </a:rPr>
              <a:t>0.50 → 0.70</a:t>
            </a:r>
            <a:r>
              <a:rPr lang="en" sz="1100">
                <a:solidFill>
                  <a:schemeClr val="dk1"/>
                </a:solidFill>
              </a:rPr>
              <a:t> improved recall without too many false positives.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XGBoost/RF probabilities too skewed to benefit from tuning.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Summary: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VotingClassifier (SOFT)</a:t>
            </a:r>
            <a:r>
              <a:rPr lang="en" sz="1100">
                <a:solidFill>
                  <a:schemeClr val="dk1"/>
                </a:solidFill>
              </a:rPr>
              <a:t> balanced </a:t>
            </a:r>
            <a:r>
              <a:rPr b="1" lang="en" sz="1100">
                <a:solidFill>
                  <a:schemeClr val="dk1"/>
                </a:solidFill>
              </a:rPr>
              <a:t>precision &amp; recall</a:t>
            </a:r>
            <a:r>
              <a:rPr lang="en" sz="1100">
                <a:solidFill>
                  <a:schemeClr val="dk1"/>
                </a:solidFill>
              </a:rPr>
              <a:t> better.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Outperformed by blending diverse learners + effective threshold tuning.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Business Impact and Conclusion</a:t>
            </a:r>
            <a:endParaRPr b="1" sz="1807"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22">
                <a:solidFill>
                  <a:schemeClr val="dk1"/>
                </a:solidFill>
              </a:rPr>
              <a:t>Problem:</a:t>
            </a:r>
            <a:endParaRPr b="1"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lang="en" sz="1022">
                <a:solidFill>
                  <a:schemeClr val="dk1"/>
                </a:solidFill>
              </a:rPr>
              <a:t>Defective parts can lead to </a:t>
            </a:r>
            <a:r>
              <a:rPr b="1" lang="en" sz="1022">
                <a:solidFill>
                  <a:schemeClr val="dk1"/>
                </a:solidFill>
              </a:rPr>
              <a:t>costly recalls</a:t>
            </a:r>
            <a:r>
              <a:rPr lang="en" sz="1022">
                <a:solidFill>
                  <a:schemeClr val="dk1"/>
                </a:solidFill>
              </a:rPr>
              <a:t>, </a:t>
            </a:r>
            <a:r>
              <a:rPr b="1" lang="en" sz="1022">
                <a:solidFill>
                  <a:schemeClr val="dk1"/>
                </a:solidFill>
              </a:rPr>
              <a:t>reputation damage</a:t>
            </a:r>
            <a:r>
              <a:rPr lang="en" sz="1022">
                <a:solidFill>
                  <a:schemeClr val="dk1"/>
                </a:solidFill>
              </a:rPr>
              <a:t>, and </a:t>
            </a:r>
            <a:r>
              <a:rPr b="1" lang="en" sz="1022">
                <a:solidFill>
                  <a:schemeClr val="dk1"/>
                </a:solidFill>
              </a:rPr>
              <a:t>lost business</a:t>
            </a:r>
            <a:r>
              <a:rPr lang="en" sz="1022">
                <a:solidFill>
                  <a:schemeClr val="dk1"/>
                </a:solidFill>
              </a:rPr>
              <a:t>.</a:t>
            </a:r>
            <a:br>
              <a:rPr lang="en" sz="1022">
                <a:solidFill>
                  <a:schemeClr val="dk1"/>
                </a:solidFill>
              </a:rPr>
            </a:br>
            <a:endParaRPr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lang="en" sz="1022">
                <a:solidFill>
                  <a:schemeClr val="dk1"/>
                </a:solidFill>
              </a:rPr>
              <a:t>Goal: </a:t>
            </a:r>
            <a:r>
              <a:rPr b="1" lang="en" sz="1022">
                <a:solidFill>
                  <a:schemeClr val="dk1"/>
                </a:solidFill>
              </a:rPr>
              <a:t>Maximize defect detection</a:t>
            </a:r>
            <a:r>
              <a:rPr lang="en" sz="1022">
                <a:solidFill>
                  <a:schemeClr val="dk1"/>
                </a:solidFill>
              </a:rPr>
              <a:t> to prevent faulty parts from reaching customers.</a:t>
            </a:r>
            <a:endParaRPr sz="10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22">
                <a:solidFill>
                  <a:schemeClr val="dk1"/>
                </a:solidFill>
              </a:rPr>
              <a:t>Model Choice:</a:t>
            </a:r>
            <a:endParaRPr b="1"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b="1" lang="en" sz="1022">
                <a:solidFill>
                  <a:schemeClr val="dk1"/>
                </a:solidFill>
              </a:rPr>
              <a:t>VotingClassifier (SOFT, threshold = 0.70)</a:t>
            </a:r>
            <a:r>
              <a:rPr lang="en" sz="1022">
                <a:solidFill>
                  <a:schemeClr val="dk1"/>
                </a:solidFill>
              </a:rPr>
              <a:t> offers the </a:t>
            </a:r>
            <a:r>
              <a:rPr b="1" lang="en" sz="1022">
                <a:solidFill>
                  <a:schemeClr val="dk1"/>
                </a:solidFill>
              </a:rPr>
              <a:t>best trade-off</a:t>
            </a:r>
            <a:r>
              <a:rPr lang="en" sz="1022">
                <a:solidFill>
                  <a:schemeClr val="dk1"/>
                </a:solidFill>
              </a:rPr>
              <a:t>:</a:t>
            </a:r>
            <a:br>
              <a:rPr lang="en" sz="1022">
                <a:solidFill>
                  <a:schemeClr val="dk1"/>
                </a:solidFill>
              </a:rPr>
            </a:br>
            <a:endParaRPr sz="1022">
              <a:solidFill>
                <a:schemeClr val="dk1"/>
              </a:solidFill>
            </a:endParaRPr>
          </a:p>
          <a:p>
            <a:pPr indent="-29352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3"/>
              <a:buChar char="○"/>
            </a:pPr>
            <a:r>
              <a:rPr b="1" lang="en" sz="1022">
                <a:solidFill>
                  <a:schemeClr val="dk1"/>
                </a:solidFill>
              </a:rPr>
              <a:t>Precision ≈ 0.12</a:t>
            </a:r>
            <a:r>
              <a:rPr lang="en" sz="1022">
                <a:solidFill>
                  <a:schemeClr val="dk1"/>
                </a:solidFill>
              </a:rPr>
              <a:t>, </a:t>
            </a:r>
            <a:r>
              <a:rPr b="1" lang="en" sz="1022">
                <a:solidFill>
                  <a:schemeClr val="dk1"/>
                </a:solidFill>
              </a:rPr>
              <a:t>Recall ≈ 0.23</a:t>
            </a:r>
            <a:r>
              <a:rPr lang="en" sz="1022">
                <a:solidFill>
                  <a:schemeClr val="dk1"/>
                </a:solidFill>
              </a:rPr>
              <a:t>, </a:t>
            </a:r>
            <a:r>
              <a:rPr b="1" lang="en" sz="1022">
                <a:solidFill>
                  <a:schemeClr val="dk1"/>
                </a:solidFill>
              </a:rPr>
              <a:t>F1 ≈ 0.16</a:t>
            </a:r>
            <a:r>
              <a:rPr lang="en" sz="1022">
                <a:solidFill>
                  <a:schemeClr val="dk1"/>
                </a:solidFill>
              </a:rPr>
              <a:t>, </a:t>
            </a:r>
            <a:r>
              <a:rPr b="1" lang="en" sz="1022">
                <a:solidFill>
                  <a:schemeClr val="dk1"/>
                </a:solidFill>
              </a:rPr>
              <a:t>AUC = 0.668</a:t>
            </a:r>
            <a:r>
              <a:rPr lang="en" sz="1022">
                <a:solidFill>
                  <a:schemeClr val="dk1"/>
                </a:solidFill>
              </a:rPr>
              <a:t>.</a:t>
            </a:r>
            <a:br>
              <a:rPr lang="en" sz="1022">
                <a:solidFill>
                  <a:schemeClr val="dk1"/>
                </a:solidFill>
              </a:rPr>
            </a:br>
            <a:endParaRPr sz="1022">
              <a:solidFill>
                <a:schemeClr val="dk1"/>
              </a:solidFill>
            </a:endParaRPr>
          </a:p>
          <a:p>
            <a:pPr indent="-293528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3"/>
              <a:buChar char="○"/>
            </a:pPr>
            <a:r>
              <a:rPr lang="en" sz="1022">
                <a:solidFill>
                  <a:schemeClr val="dk1"/>
                </a:solidFill>
              </a:rPr>
              <a:t>Detects </a:t>
            </a:r>
            <a:r>
              <a:rPr b="1" lang="en" sz="1022">
                <a:solidFill>
                  <a:schemeClr val="dk1"/>
                </a:solidFill>
              </a:rPr>
              <a:t>~23% of defects</a:t>
            </a:r>
            <a:r>
              <a:rPr lang="en" sz="1022">
                <a:solidFill>
                  <a:schemeClr val="dk1"/>
                </a:solidFill>
              </a:rPr>
              <a:t>, outperforming XGBoost and Random Forest (&lt;7%).</a:t>
            </a:r>
            <a:endParaRPr sz="10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22">
                <a:solidFill>
                  <a:schemeClr val="dk1"/>
                </a:solidFill>
              </a:rPr>
              <a:t>Alternative:</a:t>
            </a:r>
            <a:endParaRPr b="1"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b="1" lang="en" sz="1022">
                <a:solidFill>
                  <a:schemeClr val="dk1"/>
                </a:solidFill>
              </a:rPr>
              <a:t>XGBoost</a:t>
            </a:r>
            <a:r>
              <a:rPr lang="en" sz="1022">
                <a:solidFill>
                  <a:schemeClr val="dk1"/>
                </a:solidFill>
              </a:rPr>
              <a:t> minimizes false alarms but </a:t>
            </a:r>
            <a:r>
              <a:rPr b="1" lang="en" sz="1022">
                <a:solidFill>
                  <a:schemeClr val="dk1"/>
                </a:solidFill>
              </a:rPr>
              <a:t>misses most defects</a:t>
            </a:r>
            <a:r>
              <a:rPr lang="en" sz="1022">
                <a:solidFill>
                  <a:schemeClr val="dk1"/>
                </a:solidFill>
              </a:rPr>
              <a:t> → not suitable for quality control.</a:t>
            </a:r>
            <a:endParaRPr sz="10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355"/>
          </a:p>
        </p:txBody>
      </p:sp>
      <p:sp>
        <p:nvSpPr>
          <p:cNvPr id="187" name="Google Shape;1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807"/>
              <a:t>Introduction &amp; Problem Statement</a:t>
            </a:r>
            <a:endParaRPr sz="35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083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Objective:</a:t>
            </a:r>
            <a:br>
              <a:rPr b="1" lang="en" sz="952">
                <a:solidFill>
                  <a:schemeClr val="dk1"/>
                </a:solidFill>
              </a:rPr>
            </a:br>
            <a:r>
              <a:rPr lang="en" sz="952">
                <a:solidFill>
                  <a:schemeClr val="dk1"/>
                </a:solidFill>
              </a:rPr>
              <a:t>Develop a </a:t>
            </a:r>
            <a:r>
              <a:rPr b="1" lang="en" sz="952">
                <a:solidFill>
                  <a:schemeClr val="dk1"/>
                </a:solidFill>
              </a:rPr>
              <a:t>predictive model</a:t>
            </a:r>
            <a:r>
              <a:rPr lang="en" sz="952">
                <a:solidFill>
                  <a:schemeClr val="dk1"/>
                </a:solidFill>
              </a:rPr>
              <a:t> to classify automotive parts as </a:t>
            </a:r>
            <a:r>
              <a:rPr b="1" lang="en" sz="952">
                <a:solidFill>
                  <a:schemeClr val="dk1"/>
                </a:solidFill>
              </a:rPr>
              <a:t>good or defective</a:t>
            </a:r>
            <a:r>
              <a:rPr lang="en" sz="952">
                <a:solidFill>
                  <a:schemeClr val="dk1"/>
                </a:solidFill>
              </a:rPr>
              <a:t> based on data collected from multiple manufacturing stations of a leading Tier-1 supplier.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Business Motivation:</a:t>
            </a:r>
            <a:br>
              <a:rPr b="1" lang="en" sz="952">
                <a:solidFill>
                  <a:schemeClr val="dk1"/>
                </a:solidFill>
              </a:rPr>
            </a:br>
            <a:r>
              <a:rPr lang="en" sz="952">
                <a:solidFill>
                  <a:schemeClr val="dk1"/>
                </a:solidFill>
              </a:rPr>
              <a:t>Early detection of defective parts can </a:t>
            </a:r>
            <a:r>
              <a:rPr b="1" lang="en" sz="952">
                <a:solidFill>
                  <a:schemeClr val="dk1"/>
                </a:solidFill>
              </a:rPr>
              <a:t>reduce production waste, cost, and downtime</a:t>
            </a:r>
            <a:r>
              <a:rPr lang="en" sz="952">
                <a:solidFill>
                  <a:schemeClr val="dk1"/>
                </a:solidFill>
              </a:rPr>
              <a:t>, improving overall manufacturing efficiency and quality assurance.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Research Question:</a:t>
            </a:r>
            <a:br>
              <a:rPr b="1" lang="en" sz="952">
                <a:solidFill>
                  <a:schemeClr val="dk1"/>
                </a:solidFill>
              </a:rPr>
            </a:br>
            <a:r>
              <a:rPr lang="en" sz="952">
                <a:solidFill>
                  <a:schemeClr val="dk1"/>
                </a:solidFill>
              </a:rPr>
              <a:t>Determine whether model performance metrics — </a:t>
            </a:r>
            <a:r>
              <a:rPr b="1" lang="en" sz="952">
                <a:solidFill>
                  <a:schemeClr val="dk1"/>
                </a:solidFill>
              </a:rPr>
              <a:t>Precision</a:t>
            </a:r>
            <a:r>
              <a:rPr lang="en" sz="952">
                <a:solidFill>
                  <a:schemeClr val="dk1"/>
                </a:solidFill>
              </a:rPr>
              <a:t>, </a:t>
            </a:r>
            <a:r>
              <a:rPr b="1" lang="en" sz="952">
                <a:solidFill>
                  <a:schemeClr val="dk1"/>
                </a:solidFill>
              </a:rPr>
              <a:t>Recall</a:t>
            </a:r>
            <a:r>
              <a:rPr lang="en" sz="952">
                <a:solidFill>
                  <a:schemeClr val="dk1"/>
                </a:solidFill>
              </a:rPr>
              <a:t>, </a:t>
            </a:r>
            <a:r>
              <a:rPr b="1" lang="en" sz="952">
                <a:solidFill>
                  <a:schemeClr val="dk1"/>
                </a:solidFill>
              </a:rPr>
              <a:t>AUC-ROC</a:t>
            </a:r>
            <a:r>
              <a:rPr lang="en" sz="952">
                <a:solidFill>
                  <a:schemeClr val="dk1"/>
                </a:solidFill>
              </a:rPr>
              <a:t>, and </a:t>
            </a:r>
            <a:r>
              <a:rPr b="1" lang="en" sz="952">
                <a:solidFill>
                  <a:schemeClr val="dk1"/>
                </a:solidFill>
              </a:rPr>
              <a:t>F1-Score</a:t>
            </a:r>
            <a:r>
              <a:rPr lang="en" sz="952">
                <a:solidFill>
                  <a:schemeClr val="dk1"/>
                </a:solidFill>
              </a:rPr>
              <a:t> — between predicted and observed outcomes fall within an </a:t>
            </a:r>
            <a:r>
              <a:rPr b="1" lang="en" sz="952">
                <a:solidFill>
                  <a:schemeClr val="dk1"/>
                </a:solidFill>
              </a:rPr>
              <a:t>acceptable range</a:t>
            </a:r>
            <a:r>
              <a:rPr lang="en" sz="952">
                <a:solidFill>
                  <a:schemeClr val="dk1"/>
                </a:solidFill>
              </a:rPr>
              <a:t> for the test dataset.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Why These Metrics Matter:</a:t>
            </a:r>
            <a:br>
              <a:rPr b="1" lang="en" sz="952">
                <a:solidFill>
                  <a:schemeClr val="dk1"/>
                </a:solidFill>
              </a:rPr>
            </a:b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Capture both </a:t>
            </a:r>
            <a:r>
              <a:rPr b="1" lang="en" sz="952">
                <a:solidFill>
                  <a:schemeClr val="dk1"/>
                </a:solidFill>
              </a:rPr>
              <a:t>false positives and false negatives</a:t>
            </a:r>
            <a:r>
              <a:rPr lang="en" sz="952">
                <a:solidFill>
                  <a:schemeClr val="dk1"/>
                </a:solidFill>
              </a:rPr>
              <a:t>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Particularly suited for </a:t>
            </a:r>
            <a:r>
              <a:rPr b="1" lang="en" sz="952">
                <a:solidFill>
                  <a:schemeClr val="dk1"/>
                </a:solidFill>
              </a:rPr>
              <a:t>imbalanced classification</a:t>
            </a:r>
            <a:r>
              <a:rPr lang="en" sz="952">
                <a:solidFill>
                  <a:schemeClr val="dk1"/>
                </a:solidFill>
              </a:rPr>
              <a:t> problems (defective parts ≪ good parts).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Provide a balanced evaluation of </a:t>
            </a:r>
            <a:r>
              <a:rPr b="1" lang="en" sz="952">
                <a:solidFill>
                  <a:schemeClr val="dk1"/>
                </a:solidFill>
              </a:rPr>
              <a:t>accuracy vs. defect detection sensitivity</a:t>
            </a:r>
            <a:r>
              <a:rPr lang="en" sz="952">
                <a:solidFill>
                  <a:schemeClr val="dk1"/>
                </a:solidFill>
              </a:rPr>
              <a:t>.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7"/>
              <a:t>Business Impact and Conclusion</a:t>
            </a:r>
            <a:endParaRPr b="1" sz="1807"/>
          </a:p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807"/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1022">
                <a:solidFill>
                  <a:schemeClr val="dk1"/>
                </a:solidFill>
              </a:rPr>
              <a:t>Recommendation:</a:t>
            </a:r>
            <a:endParaRPr b="1"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b="1" lang="en" sz="1022">
                <a:solidFill>
                  <a:schemeClr val="dk1"/>
                </a:solidFill>
              </a:rPr>
              <a:t>Deploy VotingClassifier (SOFT, 0.70)</a:t>
            </a:r>
            <a:r>
              <a:rPr lang="en" sz="1022">
                <a:solidFill>
                  <a:schemeClr val="dk1"/>
                </a:solidFill>
              </a:rPr>
              <a:t> for production defect screening.</a:t>
            </a:r>
            <a:br>
              <a:rPr lang="en" sz="1022">
                <a:solidFill>
                  <a:schemeClr val="dk1"/>
                </a:solidFill>
              </a:rPr>
            </a:br>
            <a:endParaRPr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lang="en" sz="1022">
                <a:solidFill>
                  <a:schemeClr val="dk1"/>
                </a:solidFill>
              </a:rPr>
              <a:t>Provides </a:t>
            </a:r>
            <a:r>
              <a:rPr b="1" lang="en" sz="1022">
                <a:solidFill>
                  <a:schemeClr val="dk1"/>
                </a:solidFill>
              </a:rPr>
              <a:t>balanced precision and recall</a:t>
            </a:r>
            <a:r>
              <a:rPr lang="en" sz="1022">
                <a:solidFill>
                  <a:schemeClr val="dk1"/>
                </a:solidFill>
              </a:rPr>
              <a:t>, improving defect capture while controlling false positives.</a:t>
            </a:r>
            <a:br>
              <a:rPr lang="en" sz="1022">
                <a:solidFill>
                  <a:schemeClr val="dk1"/>
                </a:solidFill>
              </a:rPr>
            </a:br>
            <a:endParaRPr sz="1022">
              <a:solidFill>
                <a:schemeClr val="dk1"/>
              </a:solidFill>
            </a:endParaRPr>
          </a:p>
          <a:p>
            <a:pPr indent="-29352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3"/>
              <a:buChar char="●"/>
            </a:pPr>
            <a:r>
              <a:rPr b="1" lang="en" sz="1022">
                <a:solidFill>
                  <a:schemeClr val="dk1"/>
                </a:solidFill>
              </a:rPr>
              <a:t>Business Value:</a:t>
            </a:r>
            <a:br>
              <a:rPr b="1" lang="en" sz="1022">
                <a:solidFill>
                  <a:schemeClr val="dk1"/>
                </a:solidFill>
              </a:rPr>
            </a:br>
            <a:r>
              <a:rPr lang="en" sz="1022">
                <a:solidFill>
                  <a:schemeClr val="dk1"/>
                </a:solidFill>
              </a:rPr>
              <a:t>Even small gains in defect detection can yield </a:t>
            </a:r>
            <a:r>
              <a:rPr b="1" lang="en" sz="1022">
                <a:solidFill>
                  <a:schemeClr val="dk1"/>
                </a:solidFill>
              </a:rPr>
              <a:t>major cost savings</a:t>
            </a:r>
            <a:r>
              <a:rPr lang="en" sz="1022">
                <a:solidFill>
                  <a:schemeClr val="dk1"/>
                </a:solidFill>
              </a:rPr>
              <a:t> and </a:t>
            </a:r>
            <a:r>
              <a:rPr b="1" lang="en" sz="1022">
                <a:solidFill>
                  <a:schemeClr val="dk1"/>
                </a:solidFill>
              </a:rPr>
              <a:t>reduce recall risk</a:t>
            </a:r>
            <a:r>
              <a:rPr lang="en" sz="1022">
                <a:solidFill>
                  <a:schemeClr val="dk1"/>
                </a:solidFill>
              </a:rPr>
              <a:t>.</a:t>
            </a:r>
            <a:endParaRPr sz="10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35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7"/>
              <a:t>Introduction &amp; Problem Statement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950">
                <a:solidFill>
                  <a:schemeClr val="dk1"/>
                </a:solidFill>
              </a:rPr>
              <a:t>Dataset Overview:</a:t>
            </a: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Source: </a:t>
            </a:r>
            <a:r>
              <a:rPr b="1" lang="en" sz="950">
                <a:solidFill>
                  <a:schemeClr val="dk1"/>
                </a:solidFill>
              </a:rPr>
              <a:t>Bosch Production Line Performance (Kaggle)</a:t>
            </a:r>
            <a:br>
              <a:rPr b="1" lang="en" sz="950">
                <a:solidFill>
                  <a:schemeClr val="dk1"/>
                </a:solidFill>
              </a:rPr>
            </a:br>
            <a:r>
              <a:rPr lang="en" sz="95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950" u="sng">
                <a:solidFill>
                  <a:schemeClr val="hlink"/>
                </a:solidFill>
                <a:hlinkClick r:id="rId4"/>
              </a:rPr>
              <a:t>https://www.kaggle.com/competitions/bosch-production-line-performance/overview</a:t>
            </a:r>
            <a:br>
              <a:rPr lang="en" sz="950" u="sng">
                <a:solidFill>
                  <a:schemeClr val="hlink"/>
                </a:solidFill>
                <a:hlinkClick r:id="rId5"/>
              </a:rPr>
            </a:br>
            <a:endParaRPr sz="950" u="sng">
              <a:solidFill>
                <a:schemeClr val="hlink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Size: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b="1" lang="en" sz="950">
                <a:solidFill>
                  <a:schemeClr val="dk1"/>
                </a:solidFill>
              </a:rPr>
              <a:t>Training:</a:t>
            </a:r>
            <a:r>
              <a:rPr lang="en" sz="950">
                <a:solidFill>
                  <a:schemeClr val="dk1"/>
                </a:solidFill>
              </a:rPr>
              <a:t> 1,184,687 samples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b="1" lang="en" sz="950">
                <a:solidFill>
                  <a:schemeClr val="dk1"/>
                </a:solidFill>
              </a:rPr>
              <a:t>Test:</a:t>
            </a:r>
            <a:r>
              <a:rPr lang="en" sz="950">
                <a:solidFill>
                  <a:schemeClr val="dk1"/>
                </a:solidFill>
              </a:rPr>
              <a:t> 1,183,748 samples</a:t>
            </a:r>
            <a:br>
              <a:rPr lang="en" sz="950">
                <a:solidFill>
                  <a:schemeClr val="dk1"/>
                </a:solidFill>
              </a:rPr>
            </a:b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Features:</a:t>
            </a:r>
            <a:br>
              <a:rPr b="1" lang="en" sz="950">
                <a:solidFill>
                  <a:schemeClr val="dk1"/>
                </a:solidFill>
              </a:rPr>
            </a:br>
            <a:endParaRPr b="1"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968 numerical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2,140 categorical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lang="en" sz="950">
                <a:solidFill>
                  <a:schemeClr val="dk1"/>
                </a:solidFill>
              </a:rPr>
              <a:t>1,156 date/time features</a:t>
            </a:r>
            <a:br>
              <a:rPr lang="en" sz="950">
                <a:solidFill>
                  <a:schemeClr val="dk1"/>
                </a:solidFill>
              </a:rPr>
            </a:b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b="1" lang="en" sz="950">
                <a:solidFill>
                  <a:schemeClr val="dk1"/>
                </a:solidFill>
              </a:rPr>
              <a:t>Labels:</a:t>
            </a:r>
            <a:r>
              <a:rPr lang="en" sz="950">
                <a:solidFill>
                  <a:schemeClr val="dk1"/>
                </a:solidFill>
              </a:rPr>
              <a:t> Good (0) vs. Defective (1)</a:t>
            </a:r>
            <a:br>
              <a:rPr lang="en" sz="950">
                <a:solidFill>
                  <a:schemeClr val="dk1"/>
                </a:solidFill>
              </a:rPr>
            </a:b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950">
                <a:solidFill>
                  <a:schemeClr val="dk1"/>
                </a:solidFill>
              </a:rPr>
              <a:t>Sampling Strategy:</a:t>
            </a:r>
            <a:br>
              <a:rPr b="1" lang="en" sz="950">
                <a:solidFill>
                  <a:schemeClr val="dk1"/>
                </a:solidFill>
              </a:rPr>
            </a:br>
            <a:endParaRPr b="1"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Used a </a:t>
            </a:r>
            <a:r>
              <a:rPr b="1" lang="en" sz="950">
                <a:solidFill>
                  <a:schemeClr val="dk1"/>
                </a:solidFill>
              </a:rPr>
              <a:t>randomized subset</a:t>
            </a:r>
            <a:r>
              <a:rPr lang="en" sz="950">
                <a:solidFill>
                  <a:schemeClr val="dk1"/>
                </a:solidFill>
              </a:rPr>
              <a:t> for modeling: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b="1" lang="en" sz="950">
                <a:solidFill>
                  <a:schemeClr val="dk1"/>
                </a:solidFill>
              </a:rPr>
              <a:t>100,000 rows</a:t>
            </a:r>
            <a:r>
              <a:rPr lang="en" sz="950">
                <a:solidFill>
                  <a:schemeClr val="dk1"/>
                </a:solidFill>
              </a:rPr>
              <a:t> from training data</a:t>
            </a:r>
            <a:endParaRPr sz="950">
              <a:solidFill>
                <a:schemeClr val="dk1"/>
              </a:solidFill>
            </a:endParaRPr>
          </a:p>
          <a:p>
            <a:pPr indent="-2889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○"/>
            </a:pPr>
            <a:r>
              <a:rPr b="1" lang="en" sz="950">
                <a:solidFill>
                  <a:schemeClr val="dk1"/>
                </a:solidFill>
              </a:rPr>
              <a:t>30,000 rows</a:t>
            </a:r>
            <a:r>
              <a:rPr lang="en" sz="950">
                <a:solidFill>
                  <a:schemeClr val="dk1"/>
                </a:solidFill>
              </a:rPr>
              <a:t> from test data</a:t>
            </a:r>
            <a:endParaRPr sz="950">
              <a:solidFill>
                <a:schemeClr val="dk1"/>
              </a:solidFill>
            </a:endParaRPr>
          </a:p>
          <a:p>
            <a:pPr indent="-2889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en" sz="950">
                <a:solidFill>
                  <a:schemeClr val="dk1"/>
                </a:solidFill>
              </a:rPr>
              <a:t>Enables </a:t>
            </a:r>
            <a:r>
              <a:rPr b="1" lang="en" sz="950">
                <a:solidFill>
                  <a:schemeClr val="dk1"/>
                </a:solidFill>
              </a:rPr>
              <a:t>faster prototyping</a:t>
            </a:r>
            <a:r>
              <a:rPr lang="en" sz="950">
                <a:solidFill>
                  <a:schemeClr val="dk1"/>
                </a:solidFill>
              </a:rPr>
              <a:t> and </a:t>
            </a:r>
            <a:r>
              <a:rPr b="1" lang="en" sz="950">
                <a:solidFill>
                  <a:schemeClr val="dk1"/>
                </a:solidFill>
              </a:rPr>
              <a:t>iterative model refinement</a:t>
            </a:r>
            <a:r>
              <a:rPr lang="en" sz="950">
                <a:solidFill>
                  <a:schemeClr val="dk1"/>
                </a:solidFill>
              </a:rPr>
              <a:t>.</a:t>
            </a:r>
            <a:endParaRPr sz="9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95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3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Baseline Models: Logistic Regression &amp; Decision Tree</a:t>
            </a:r>
            <a:endParaRPr b="1" sz="1807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609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0828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23"/>
              <a:buChar char="●"/>
            </a:pPr>
            <a:r>
              <a:rPr b="1" lang="en" sz="822">
                <a:solidFill>
                  <a:schemeClr val="dk1"/>
                </a:solidFill>
              </a:rPr>
              <a:t>Models Used (Baseline):</a:t>
            </a:r>
            <a:br>
              <a:rPr b="1" lang="en" sz="822">
                <a:solidFill>
                  <a:schemeClr val="dk1"/>
                </a:solidFill>
              </a:rPr>
            </a:br>
            <a:endParaRPr b="1"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Logistic Regression (</a:t>
            </a:r>
            <a:r>
              <a:rPr b="1" lang="en" sz="822">
                <a:solidFill>
                  <a:schemeClr val="dk1"/>
                </a:solidFill>
              </a:rPr>
              <a:t>L1 Regularization</a:t>
            </a:r>
            <a:r>
              <a:rPr lang="en" sz="822">
                <a:solidFill>
                  <a:schemeClr val="dk1"/>
                </a:solidFill>
              </a:rPr>
              <a:t>)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Decision Tree (</a:t>
            </a:r>
            <a:r>
              <a:rPr b="1" lang="en" sz="822">
                <a:solidFill>
                  <a:schemeClr val="dk1"/>
                </a:solidFill>
              </a:rPr>
              <a:t>Depth = 5</a:t>
            </a:r>
            <a:r>
              <a:rPr lang="en" sz="822">
                <a:solidFill>
                  <a:schemeClr val="dk1"/>
                </a:solidFill>
              </a:rPr>
              <a:t>)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Both models tuned using </a:t>
            </a:r>
            <a:r>
              <a:rPr b="1" lang="en" sz="822">
                <a:solidFill>
                  <a:schemeClr val="dk1"/>
                </a:solidFill>
              </a:rPr>
              <a:t>hyperparameter optimization</a:t>
            </a:r>
            <a:br>
              <a:rPr b="1" lang="en" sz="822">
                <a:solidFill>
                  <a:schemeClr val="dk1"/>
                </a:solidFill>
              </a:rPr>
            </a:br>
            <a:endParaRPr b="1" sz="822">
              <a:solidFill>
                <a:schemeClr val="dk1"/>
              </a:solidFill>
            </a:endParaRPr>
          </a:p>
          <a:p>
            <a:pPr indent="-2808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●"/>
            </a:pPr>
            <a:r>
              <a:rPr b="1" lang="en" sz="822">
                <a:solidFill>
                  <a:schemeClr val="dk1"/>
                </a:solidFill>
              </a:rPr>
              <a:t>Key Findings:</a:t>
            </a:r>
            <a:br>
              <a:rPr b="1" lang="en" sz="822">
                <a:solidFill>
                  <a:schemeClr val="dk1"/>
                </a:solidFill>
              </a:rPr>
            </a:br>
            <a:endParaRPr b="1"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Both baseline models were </a:t>
            </a:r>
            <a:r>
              <a:rPr b="1" lang="en" sz="822">
                <a:solidFill>
                  <a:schemeClr val="dk1"/>
                </a:solidFill>
              </a:rPr>
              <a:t>ineffective at detecting defects</a:t>
            </a:r>
            <a:r>
              <a:rPr lang="en" sz="822">
                <a:solidFill>
                  <a:schemeClr val="dk1"/>
                </a:solidFill>
              </a:rPr>
              <a:t>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The dataset’s </a:t>
            </a:r>
            <a:r>
              <a:rPr b="1" lang="en" sz="822">
                <a:solidFill>
                  <a:schemeClr val="dk1"/>
                </a:solidFill>
              </a:rPr>
              <a:t>severe class imbalance</a:t>
            </a:r>
            <a:r>
              <a:rPr lang="en" sz="822">
                <a:solidFill>
                  <a:schemeClr val="dk1"/>
                </a:solidFill>
              </a:rPr>
              <a:t> caused models to predict mostly the majority class (“good parts”).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●"/>
            </a:pPr>
            <a:r>
              <a:rPr b="1" lang="en" sz="822">
                <a:solidFill>
                  <a:schemeClr val="dk1"/>
                </a:solidFill>
              </a:rPr>
              <a:t>Logistic Regression (L1):</a:t>
            </a:r>
            <a:br>
              <a:rPr b="1" lang="en" sz="822">
                <a:solidFill>
                  <a:schemeClr val="dk1"/>
                </a:solidFill>
              </a:rPr>
            </a:br>
            <a:endParaRPr b="1"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Predicted </a:t>
            </a:r>
            <a:r>
              <a:rPr b="1" lang="en" sz="822">
                <a:solidFill>
                  <a:schemeClr val="dk1"/>
                </a:solidFill>
              </a:rPr>
              <a:t>only negatives</a:t>
            </a:r>
            <a:r>
              <a:rPr lang="en" sz="822">
                <a:solidFill>
                  <a:schemeClr val="dk1"/>
                </a:solidFill>
              </a:rPr>
              <a:t> → failed to detect any defective parts.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b="1" lang="en" sz="822">
                <a:solidFill>
                  <a:schemeClr val="dk1"/>
                </a:solidFill>
              </a:rPr>
              <a:t>RMSE:</a:t>
            </a:r>
            <a:r>
              <a:rPr lang="en" sz="822">
                <a:solidFill>
                  <a:schemeClr val="dk1"/>
                </a:solidFill>
              </a:rPr>
              <a:t> 0.0756 → low numeric error but meaningless for classification.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b="1" lang="en" sz="822">
                <a:solidFill>
                  <a:schemeClr val="dk1"/>
                </a:solidFill>
              </a:rPr>
              <a:t>Precision = 0</a:t>
            </a:r>
            <a:r>
              <a:rPr lang="en" sz="822">
                <a:solidFill>
                  <a:schemeClr val="dk1"/>
                </a:solidFill>
              </a:rPr>
              <a:t>, </a:t>
            </a:r>
            <a:r>
              <a:rPr b="1" lang="en" sz="822">
                <a:solidFill>
                  <a:schemeClr val="dk1"/>
                </a:solidFill>
              </a:rPr>
              <a:t>Recall = 0</a:t>
            </a:r>
            <a:r>
              <a:rPr lang="en" sz="822">
                <a:solidFill>
                  <a:schemeClr val="dk1"/>
                </a:solidFill>
              </a:rPr>
              <a:t>, </a:t>
            </a:r>
            <a:r>
              <a:rPr b="1" lang="en" sz="822">
                <a:solidFill>
                  <a:schemeClr val="dk1"/>
                </a:solidFill>
              </a:rPr>
              <a:t>F1 = 0</a:t>
            </a:r>
            <a:r>
              <a:rPr lang="en" sz="822">
                <a:solidFill>
                  <a:schemeClr val="dk1"/>
                </a:solidFill>
              </a:rPr>
              <a:t> → collapsed model.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b="1" lang="en" sz="822">
                <a:solidFill>
                  <a:schemeClr val="dk1"/>
                </a:solidFill>
              </a:rPr>
              <a:t>Conclusion:</a:t>
            </a:r>
            <a:r>
              <a:rPr lang="en" sz="822">
                <a:solidFill>
                  <a:schemeClr val="dk1"/>
                </a:solidFill>
              </a:rPr>
              <a:t> Cannot be used for reliable defect prediction.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●"/>
            </a:pPr>
            <a:r>
              <a:rPr b="1" lang="en" sz="822">
                <a:solidFill>
                  <a:schemeClr val="dk1"/>
                </a:solidFill>
              </a:rPr>
              <a:t>Decision Tree (Depth = 5):</a:t>
            </a:r>
            <a:br>
              <a:rPr b="1" lang="en" sz="822">
                <a:solidFill>
                  <a:schemeClr val="dk1"/>
                </a:solidFill>
              </a:rPr>
            </a:br>
            <a:endParaRPr b="1"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Increasing threshold to </a:t>
            </a:r>
            <a:r>
              <a:rPr b="1" lang="en" sz="822">
                <a:solidFill>
                  <a:schemeClr val="dk1"/>
                </a:solidFill>
              </a:rPr>
              <a:t>0.9</a:t>
            </a:r>
            <a:r>
              <a:rPr lang="en" sz="822">
                <a:solidFill>
                  <a:schemeClr val="dk1"/>
                </a:solidFill>
              </a:rPr>
              <a:t> made it more conservative (fewer false positives).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lang="en" sz="822">
                <a:solidFill>
                  <a:schemeClr val="dk1"/>
                </a:solidFill>
              </a:rPr>
              <a:t>Slightly improved </a:t>
            </a:r>
            <a:r>
              <a:rPr b="1" lang="en" sz="822">
                <a:solidFill>
                  <a:schemeClr val="dk1"/>
                </a:solidFill>
              </a:rPr>
              <a:t>precision</a:t>
            </a:r>
            <a:r>
              <a:rPr lang="en" sz="822">
                <a:solidFill>
                  <a:schemeClr val="dk1"/>
                </a:solidFill>
              </a:rPr>
              <a:t>, but </a:t>
            </a:r>
            <a:r>
              <a:rPr b="1" lang="en" sz="822">
                <a:solidFill>
                  <a:schemeClr val="dk1"/>
                </a:solidFill>
              </a:rPr>
              <a:t>recall remained poor</a:t>
            </a:r>
            <a:r>
              <a:rPr lang="en" sz="822">
                <a:solidFill>
                  <a:schemeClr val="dk1"/>
                </a:solidFill>
              </a:rPr>
              <a:t>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b="1" lang="en" sz="822">
                <a:solidFill>
                  <a:schemeClr val="dk1"/>
                </a:solidFill>
              </a:rPr>
              <a:t>F1 Score:</a:t>
            </a:r>
            <a:r>
              <a:rPr lang="en" sz="822">
                <a:solidFill>
                  <a:schemeClr val="dk1"/>
                </a:solidFill>
              </a:rPr>
              <a:t> 0.09 → still very weak classification.</a:t>
            </a:r>
            <a:br>
              <a:rPr lang="en" sz="822">
                <a:solidFill>
                  <a:schemeClr val="dk1"/>
                </a:solidFill>
              </a:rPr>
            </a:br>
            <a:endParaRPr sz="822">
              <a:solidFill>
                <a:schemeClr val="dk1"/>
              </a:solidFill>
            </a:endParaRPr>
          </a:p>
          <a:p>
            <a:pPr indent="-280828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3"/>
              <a:buChar char="○"/>
            </a:pPr>
            <a:r>
              <a:rPr b="1" lang="en" sz="822">
                <a:solidFill>
                  <a:schemeClr val="dk1"/>
                </a:solidFill>
              </a:rPr>
              <a:t>Conclusion:</a:t>
            </a:r>
            <a:r>
              <a:rPr lang="en" sz="822">
                <a:solidFill>
                  <a:schemeClr val="dk1"/>
                </a:solidFill>
              </a:rPr>
              <a:t> Marginally better than Logistic L1, but not deployable.</a:t>
            </a:r>
            <a:endParaRPr sz="82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55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Ensemble Models: VotingClassifier, XGBoost, Random Forest</a:t>
            </a:r>
            <a:endParaRPr b="1" sz="1807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017723"/>
            <a:ext cx="7321661" cy="37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515800" y="4584100"/>
            <a:ext cx="7293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7">
                <a:solidFill>
                  <a:schemeClr val="dk1"/>
                </a:solidFill>
                <a:highlight>
                  <a:schemeClr val="accent4"/>
                </a:highlight>
              </a:rPr>
              <a:t>Soft VotingClassifier</a:t>
            </a:r>
            <a:r>
              <a:rPr lang="en" sz="1057">
                <a:solidFill>
                  <a:schemeClr val="dk1"/>
                </a:solidFill>
                <a:highlight>
                  <a:schemeClr val="accent4"/>
                </a:highlight>
              </a:rPr>
              <a:t> </a:t>
            </a:r>
            <a:r>
              <a:rPr b="1" lang="en" sz="1057">
                <a:solidFill>
                  <a:schemeClr val="dk1"/>
                </a:solidFill>
                <a:highlight>
                  <a:schemeClr val="accent4"/>
                </a:highlight>
              </a:rPr>
              <a:t>(SOFT, best-F1 = 0.70) </a:t>
            </a:r>
            <a:r>
              <a:rPr lang="en" sz="1057">
                <a:solidFill>
                  <a:schemeClr val="dk1"/>
                </a:solidFill>
                <a:highlight>
                  <a:schemeClr val="accent4"/>
                </a:highlight>
              </a:rPr>
              <a:t>delivered the </a:t>
            </a:r>
            <a:r>
              <a:rPr b="1" lang="en" sz="1057">
                <a:solidFill>
                  <a:schemeClr val="dk1"/>
                </a:solidFill>
                <a:highlight>
                  <a:schemeClr val="accent4"/>
                </a:highlight>
              </a:rPr>
              <a:t>best overall performance</a:t>
            </a:r>
            <a:r>
              <a:rPr lang="en" sz="1057">
                <a:solidFill>
                  <a:schemeClr val="dk1"/>
                </a:solidFill>
                <a:highlight>
                  <a:schemeClr val="accent4"/>
                </a:highlight>
              </a:rPr>
              <a:t> for this imbalanced dataset.</a:t>
            </a:r>
            <a:br>
              <a:rPr lang="en" sz="1057">
                <a:solidFill>
                  <a:schemeClr val="dk1"/>
                </a:solidFill>
                <a:highlight>
                  <a:schemeClr val="accent4"/>
                </a:highlight>
              </a:rPr>
            </a:br>
            <a:endParaRPr sz="1057">
              <a:solidFill>
                <a:schemeClr val="dk1"/>
              </a:solidFill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accent4"/>
              </a:highlight>
            </a:endParaRPr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53575" y="11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Ensemble Models: VotingClassifier, XGBoost, Random Forest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683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857">
                <a:solidFill>
                  <a:schemeClr val="dk1"/>
                </a:solidFill>
              </a:rPr>
              <a:t>Best Performing Model:</a:t>
            </a:r>
            <a:endParaRPr b="1"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VotingClassifier (SOFT, best-F1 = 0.70)</a:t>
            </a:r>
            <a:br>
              <a:rPr b="1" lang="en" sz="857">
                <a:solidFill>
                  <a:schemeClr val="dk1"/>
                </a:solidFill>
              </a:rPr>
            </a:br>
            <a:endParaRPr b="1"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lang="en" sz="857">
                <a:solidFill>
                  <a:schemeClr val="dk1"/>
                </a:solidFill>
              </a:rPr>
              <a:t>Achieved </a:t>
            </a:r>
            <a:r>
              <a:rPr b="1" lang="en" sz="857">
                <a:solidFill>
                  <a:schemeClr val="dk1"/>
                </a:solidFill>
              </a:rPr>
              <a:t>highest F1 (0.1557)</a:t>
            </a:r>
            <a:r>
              <a:rPr lang="en" sz="857">
                <a:solidFill>
                  <a:schemeClr val="dk1"/>
                </a:solidFill>
              </a:rPr>
              <a:t> and </a:t>
            </a:r>
            <a:r>
              <a:rPr b="1" lang="en" sz="857">
                <a:solidFill>
                  <a:schemeClr val="dk1"/>
                </a:solidFill>
              </a:rPr>
              <a:t>balanced trade-off</a:t>
            </a:r>
            <a:r>
              <a:rPr lang="en" sz="857">
                <a:solidFill>
                  <a:schemeClr val="dk1"/>
                </a:solidFill>
              </a:rPr>
              <a:t> between precision and recall.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Confusion Matrix:</a:t>
            </a:r>
            <a:r>
              <a:rPr lang="en" sz="857">
                <a:solidFill>
                  <a:schemeClr val="dk1"/>
                </a:solidFill>
              </a:rPr>
              <a:t> [TN=19674, FP=195, FN=87, TP=26]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lang="en" sz="857">
                <a:solidFill>
                  <a:schemeClr val="dk1"/>
                </a:solidFill>
              </a:rPr>
              <a:t>Captured </a:t>
            </a:r>
            <a:r>
              <a:rPr b="1" lang="en" sz="857">
                <a:solidFill>
                  <a:schemeClr val="dk1"/>
                </a:solidFill>
              </a:rPr>
              <a:t>more true positives</a:t>
            </a:r>
            <a:r>
              <a:rPr lang="en" sz="857">
                <a:solidFill>
                  <a:schemeClr val="dk1"/>
                </a:solidFill>
              </a:rPr>
              <a:t> with </a:t>
            </a:r>
            <a:r>
              <a:rPr b="1" lang="en" sz="857">
                <a:solidFill>
                  <a:schemeClr val="dk1"/>
                </a:solidFill>
              </a:rPr>
              <a:t>moderate false positives</a:t>
            </a:r>
            <a:r>
              <a:rPr lang="en" sz="857">
                <a:solidFill>
                  <a:schemeClr val="dk1"/>
                </a:solidFill>
              </a:rPr>
              <a:t>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857">
                <a:solidFill>
                  <a:schemeClr val="dk1"/>
                </a:solidFill>
              </a:rPr>
              <a:t>XGBoost:</a:t>
            </a:r>
            <a:endParaRPr b="1"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Higher precision (0.3333)</a:t>
            </a:r>
            <a:r>
              <a:rPr lang="en" sz="857">
                <a:solidFill>
                  <a:schemeClr val="dk1"/>
                </a:solidFill>
              </a:rPr>
              <a:t> but </a:t>
            </a:r>
            <a:r>
              <a:rPr b="1" lang="en" sz="857">
                <a:solidFill>
                  <a:schemeClr val="dk1"/>
                </a:solidFill>
              </a:rPr>
              <a:t>very low recall (0.0331)</a:t>
            </a:r>
            <a:r>
              <a:rPr lang="en" sz="857">
                <a:solidFill>
                  <a:schemeClr val="dk1"/>
                </a:solidFill>
              </a:rPr>
              <a:t>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Confusion Matrix:</a:t>
            </a:r>
            <a:r>
              <a:rPr lang="en" sz="857">
                <a:solidFill>
                  <a:schemeClr val="dk1"/>
                </a:solidFill>
              </a:rPr>
              <a:t> [TN=19856, FP=8, FN=117, TP=4]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lang="en" sz="857">
                <a:solidFill>
                  <a:schemeClr val="dk1"/>
                </a:solidFill>
              </a:rPr>
              <a:t>Extremely conservative — predicts almost all samples as “good parts”.</a:t>
            </a:r>
            <a:endParaRPr sz="857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857">
                <a:solidFill>
                  <a:schemeClr val="dk1"/>
                </a:solidFill>
              </a:rPr>
              <a:t>Random Forest:</a:t>
            </a:r>
            <a:br>
              <a:rPr b="1" lang="en" sz="857">
                <a:solidFill>
                  <a:schemeClr val="dk1"/>
                </a:solidFill>
              </a:rPr>
            </a:br>
            <a:r>
              <a:rPr lang="en" sz="857">
                <a:solidFill>
                  <a:schemeClr val="dk1"/>
                </a:solidFill>
              </a:rPr>
              <a:t>Poor precision and recall overall (</a:t>
            </a:r>
            <a:r>
              <a:rPr b="1" lang="en" sz="857">
                <a:solidFill>
                  <a:schemeClr val="dk1"/>
                </a:solidFill>
              </a:rPr>
              <a:t>F1 = 0.0401</a:t>
            </a:r>
            <a:r>
              <a:rPr lang="en" sz="857">
                <a:solidFill>
                  <a:schemeClr val="dk1"/>
                </a:solidFill>
              </a:rPr>
              <a:t>).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Confusion Matrix:</a:t>
            </a:r>
            <a:r>
              <a:rPr lang="en" sz="857">
                <a:solidFill>
                  <a:schemeClr val="dk1"/>
                </a:solidFill>
              </a:rPr>
              <a:t> [TN=19545, FP=319, FN=112, TP=9]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lang="en" sz="857">
                <a:solidFill>
                  <a:schemeClr val="dk1"/>
                </a:solidFill>
              </a:rPr>
              <a:t>Despite being a powerful ensemble method, it </a:t>
            </a:r>
            <a:r>
              <a:rPr b="1" lang="en" sz="857">
                <a:solidFill>
                  <a:schemeClr val="dk1"/>
                </a:solidFill>
              </a:rPr>
              <a:t>failed to identify enough defects</a:t>
            </a:r>
            <a:r>
              <a:rPr lang="en" sz="857">
                <a:solidFill>
                  <a:schemeClr val="dk1"/>
                </a:solidFill>
              </a:rPr>
              <a:t>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857">
                <a:solidFill>
                  <a:schemeClr val="dk1"/>
                </a:solidFill>
              </a:rPr>
              <a:t>Conclusion:</a:t>
            </a:r>
            <a:br>
              <a:rPr b="1" lang="en" sz="857">
                <a:solidFill>
                  <a:schemeClr val="dk1"/>
                </a:solidFill>
              </a:rPr>
            </a:br>
            <a:endParaRPr b="1"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b="1" lang="en" sz="857">
                <a:solidFill>
                  <a:schemeClr val="dk1"/>
                </a:solidFill>
              </a:rPr>
              <a:t>Soft VotingClassifier</a:t>
            </a:r>
            <a:r>
              <a:rPr lang="en" sz="857">
                <a:solidFill>
                  <a:schemeClr val="dk1"/>
                </a:solidFill>
              </a:rPr>
              <a:t> </a:t>
            </a:r>
            <a:r>
              <a:rPr b="1" lang="en" sz="857">
                <a:solidFill>
                  <a:schemeClr val="dk1"/>
                </a:solidFill>
              </a:rPr>
              <a:t>(SOFT, best-F1 = 0.70) </a:t>
            </a:r>
            <a:r>
              <a:rPr lang="en" sz="857">
                <a:solidFill>
                  <a:schemeClr val="dk1"/>
                </a:solidFill>
              </a:rPr>
              <a:t>delivered the </a:t>
            </a:r>
            <a:r>
              <a:rPr b="1" lang="en" sz="857">
                <a:solidFill>
                  <a:schemeClr val="dk1"/>
                </a:solidFill>
              </a:rPr>
              <a:t>best overall performance</a:t>
            </a:r>
            <a:r>
              <a:rPr lang="en" sz="857">
                <a:solidFill>
                  <a:schemeClr val="dk1"/>
                </a:solidFill>
              </a:rPr>
              <a:t> for this imbalanced dataset.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-28305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8"/>
              <a:buChar char="●"/>
            </a:pPr>
            <a:r>
              <a:rPr lang="en" sz="857">
                <a:solidFill>
                  <a:schemeClr val="dk1"/>
                </a:solidFill>
              </a:rPr>
              <a:t>Outperformed XGBoost and Random Forest by finding </a:t>
            </a:r>
            <a:r>
              <a:rPr b="1" lang="en" sz="857">
                <a:solidFill>
                  <a:schemeClr val="dk1"/>
                </a:solidFill>
              </a:rPr>
              <a:t>more true defects</a:t>
            </a:r>
            <a:r>
              <a:rPr lang="en" sz="857">
                <a:solidFill>
                  <a:schemeClr val="dk1"/>
                </a:solidFill>
              </a:rPr>
              <a:t> without excessive false alarms.</a:t>
            </a:r>
            <a:br>
              <a:rPr lang="en" sz="857">
                <a:solidFill>
                  <a:schemeClr val="dk1"/>
                </a:solidFill>
              </a:rPr>
            </a:br>
            <a:endParaRPr sz="8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85"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18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Data Acquisition</a:t>
            </a:r>
            <a:endParaRPr b="1" sz="1807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556775"/>
            <a:ext cx="8520600" cy="4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757">
                <a:solidFill>
                  <a:schemeClr val="dk1"/>
                </a:solidFill>
              </a:rPr>
              <a:t>Sampling Approach:</a:t>
            </a:r>
            <a:endParaRPr b="1"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chemeClr val="dk1"/>
                </a:solidFill>
              </a:rPr>
              <a:t>Used </a:t>
            </a:r>
            <a:r>
              <a:rPr b="1" lang="en" sz="757">
                <a:solidFill>
                  <a:schemeClr val="dk1"/>
                </a:solidFill>
              </a:rPr>
              <a:t>random sampling</a:t>
            </a:r>
            <a:r>
              <a:rPr lang="en" sz="757">
                <a:solidFill>
                  <a:schemeClr val="dk1"/>
                </a:solidFill>
              </a:rPr>
              <a:t> to reduce dataset size for faster processing and model experimentation. </a:t>
            </a:r>
            <a:r>
              <a:rPr b="1" lang="en" sz="757">
                <a:solidFill>
                  <a:schemeClr val="dk1"/>
                </a:solidFill>
              </a:rPr>
              <a:t>Training Sample:</a:t>
            </a:r>
            <a:r>
              <a:rPr lang="en" sz="757">
                <a:solidFill>
                  <a:schemeClr val="dk1"/>
                </a:solidFill>
              </a:rPr>
              <a:t> ~100,000 rows.  </a:t>
            </a:r>
            <a:r>
              <a:rPr b="1" lang="en" sz="757">
                <a:solidFill>
                  <a:schemeClr val="dk1"/>
                </a:solidFill>
              </a:rPr>
              <a:t>Test Sample:</a:t>
            </a:r>
            <a:r>
              <a:rPr lang="en" sz="757">
                <a:solidFill>
                  <a:schemeClr val="dk1"/>
                </a:solidFill>
              </a:rPr>
              <a:t> ~30,000 rows</a:t>
            </a:r>
            <a:endParaRPr sz="7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57">
                <a:solidFill>
                  <a:schemeClr val="dk1"/>
                </a:solidFill>
              </a:rPr>
              <a:t>Training Data Overview:</a:t>
            </a:r>
            <a:br>
              <a:rPr b="1" lang="en" sz="757">
                <a:solidFill>
                  <a:schemeClr val="dk1"/>
                </a:solidFill>
              </a:rPr>
            </a:br>
            <a:endParaRPr b="1"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</a:t>
            </a: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in_numerical</a:t>
            </a:r>
            <a:r>
              <a:rPr lang="en" sz="757">
                <a:solidFill>
                  <a:schemeClr val="dk1"/>
                </a:solidFill>
              </a:rPr>
              <a:t>: (99,922 × 970), First ID = 49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train_categorical</a:t>
            </a:r>
            <a:r>
              <a:rPr lang="en" sz="757">
                <a:solidFill>
                  <a:schemeClr val="dk1"/>
                </a:solidFill>
              </a:rPr>
              <a:t>: (99,922 × 2,141), First ID = 49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train_date</a:t>
            </a:r>
            <a:r>
              <a:rPr lang="en" sz="757">
                <a:solidFill>
                  <a:schemeClr val="dk1"/>
                </a:solidFill>
              </a:rPr>
              <a:t>: (99,922 × 1,157), First ID = 49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757">
                <a:solidFill>
                  <a:schemeClr val="dk1"/>
                </a:solidFill>
              </a:rPr>
              <a:t>Test Data Overview:</a:t>
            </a:r>
            <a:endParaRPr b="1"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test_numerical</a:t>
            </a:r>
            <a:r>
              <a:rPr lang="en" sz="757">
                <a:solidFill>
                  <a:schemeClr val="dk1"/>
                </a:solidFill>
              </a:rPr>
              <a:t>: (30,001 × 969), First ID = 19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test_categorical</a:t>
            </a:r>
            <a:r>
              <a:rPr lang="en" sz="757">
                <a:solidFill>
                  <a:schemeClr val="dk1"/>
                </a:solidFill>
              </a:rPr>
              <a:t>: (30,001 × 2,141), First ID = 19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test_date</a:t>
            </a:r>
            <a:r>
              <a:rPr lang="en" sz="757">
                <a:solidFill>
                  <a:schemeClr val="dk1"/>
                </a:solidFill>
              </a:rPr>
              <a:t>: (30,001 × 1,157), First ID = 19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757">
                <a:solidFill>
                  <a:schemeClr val="dk1"/>
                </a:solidFill>
              </a:rPr>
              <a:t>Missing Data Observations:</a:t>
            </a:r>
            <a:endParaRPr b="1"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lang="en" sz="757">
                <a:solidFill>
                  <a:schemeClr val="dk1"/>
                </a:solidFill>
              </a:rPr>
              <a:t>Large number of </a:t>
            </a:r>
            <a:r>
              <a:rPr b="1" lang="en" sz="757">
                <a:solidFill>
                  <a:schemeClr val="dk1"/>
                </a:solidFill>
              </a:rPr>
              <a:t>NaN values</a:t>
            </a:r>
            <a:r>
              <a:rPr lang="en" sz="757">
                <a:solidFill>
                  <a:schemeClr val="dk1"/>
                </a:solidFill>
              </a:rPr>
              <a:t> across all feature types.</a:t>
            </a:r>
            <a:br>
              <a:rPr lang="en" sz="757">
                <a:solidFill>
                  <a:schemeClr val="dk1"/>
                </a:solidFill>
              </a:rPr>
            </a:br>
            <a:endParaRPr sz="757">
              <a:solidFill>
                <a:schemeClr val="dk1"/>
              </a:solidFill>
            </a:endParaRPr>
          </a:p>
          <a:p>
            <a:pPr indent="-2767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●"/>
            </a:pPr>
            <a:r>
              <a:rPr b="1" lang="en" sz="757">
                <a:solidFill>
                  <a:schemeClr val="dk1"/>
                </a:solidFill>
              </a:rPr>
              <a:t>Average Missing Values per Row:</a:t>
            </a:r>
            <a:br>
              <a:rPr b="1" lang="en" sz="757">
                <a:solidFill>
                  <a:schemeClr val="dk1"/>
                </a:solidFill>
              </a:rPr>
            </a:br>
            <a:endParaRPr b="1" sz="757">
              <a:solidFill>
                <a:schemeClr val="dk1"/>
              </a:solidFill>
            </a:endParaRPr>
          </a:p>
          <a:p>
            <a:pPr indent="-27670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8"/>
              <a:buChar char="○"/>
            </a:pPr>
            <a:r>
              <a:rPr lang="en" sz="757">
                <a:solidFill>
                  <a:schemeClr val="dk1"/>
                </a:solidFill>
              </a:rPr>
              <a:t>Numerical: 785, Categorical: 2,083, Date: 951</a:t>
            </a:r>
            <a:endParaRPr sz="75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985"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7"/>
              <a:t>Data Acquisition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90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Impact of Missing Data:</a:t>
            </a:r>
            <a:br>
              <a:rPr b="1" lang="en" sz="952">
                <a:solidFill>
                  <a:schemeClr val="dk1"/>
                </a:solidFill>
              </a:rPr>
            </a:b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b="1" lang="en" sz="952">
                <a:solidFill>
                  <a:schemeClr val="dk1"/>
                </a:solidFill>
              </a:rPr>
              <a:t>Logistic Regression</a:t>
            </a:r>
            <a:r>
              <a:rPr lang="en" sz="952">
                <a:solidFill>
                  <a:schemeClr val="dk1"/>
                </a:solidFill>
              </a:rPr>
              <a:t>: Highly sensitive to missing values — cannot handle NaNs directly.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b="1" lang="en" sz="952">
                <a:solidFill>
                  <a:schemeClr val="dk1"/>
                </a:solidFill>
              </a:rPr>
              <a:t>XGBoost / Random Forest</a:t>
            </a:r>
            <a:r>
              <a:rPr lang="en" sz="952">
                <a:solidFill>
                  <a:schemeClr val="dk1"/>
                </a:solidFill>
              </a:rPr>
              <a:t>: May overfit if missing patterns are not handled properly.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b="1" lang="en" sz="952">
                <a:solidFill>
                  <a:schemeClr val="dk1"/>
                </a:solidFill>
              </a:rPr>
              <a:t>Mitigation needed</a:t>
            </a:r>
            <a:r>
              <a:rPr lang="en" sz="952">
                <a:solidFill>
                  <a:schemeClr val="dk1"/>
                </a:solidFill>
              </a:rPr>
              <a:t> before modeling.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Data Cleaning Strategy:</a:t>
            </a:r>
            <a:br>
              <a:rPr b="1" lang="en" sz="952">
                <a:solidFill>
                  <a:schemeClr val="dk1"/>
                </a:solidFill>
              </a:rPr>
            </a:b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Dropped rows with excessive missing values.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Applied </a:t>
            </a:r>
            <a:r>
              <a:rPr b="1" lang="en" sz="952">
                <a:solidFill>
                  <a:schemeClr val="dk1"/>
                </a:solidFill>
              </a:rPr>
              <a:t>Imputers(Median)</a:t>
            </a:r>
            <a:r>
              <a:rPr lang="en" sz="952">
                <a:solidFill>
                  <a:schemeClr val="dk1"/>
                </a:solidFill>
              </a:rPr>
              <a:t> to fill missing data appropriately.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Used </a:t>
            </a:r>
            <a:r>
              <a:rPr b="1" lang="en" sz="952">
                <a:solidFill>
                  <a:schemeClr val="dk1"/>
                </a:solidFill>
              </a:rPr>
              <a:t>PCA</a:t>
            </a:r>
            <a:r>
              <a:rPr lang="en" sz="952">
                <a:solidFill>
                  <a:schemeClr val="dk1"/>
                </a:solidFill>
              </a:rPr>
              <a:t> and/or </a:t>
            </a:r>
            <a:r>
              <a:rPr b="1" lang="en" sz="952">
                <a:solidFill>
                  <a:schemeClr val="dk1"/>
                </a:solidFill>
              </a:rPr>
              <a:t>L1 regularization</a:t>
            </a:r>
            <a:r>
              <a:rPr lang="en" sz="952">
                <a:solidFill>
                  <a:schemeClr val="dk1"/>
                </a:solidFill>
              </a:rPr>
              <a:t> to reduce unimportant features and manage dimensionality.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●"/>
            </a:pPr>
            <a:r>
              <a:rPr b="1" lang="en" sz="952">
                <a:solidFill>
                  <a:schemeClr val="dk1"/>
                </a:solidFill>
              </a:rPr>
              <a:t>Next Steps:</a:t>
            </a:r>
            <a:br>
              <a:rPr b="1" lang="en" sz="952">
                <a:solidFill>
                  <a:schemeClr val="dk1"/>
                </a:solidFill>
              </a:rPr>
            </a:b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Proceed with </a:t>
            </a:r>
            <a:r>
              <a:rPr b="1" lang="en" sz="952">
                <a:solidFill>
                  <a:schemeClr val="dk1"/>
                </a:solidFill>
              </a:rPr>
              <a:t>feature engineering</a:t>
            </a:r>
            <a:r>
              <a:rPr lang="en" sz="952">
                <a:solidFill>
                  <a:schemeClr val="dk1"/>
                </a:solidFill>
              </a:rPr>
              <a:t>, </a:t>
            </a:r>
            <a:r>
              <a:rPr b="1" lang="en" sz="952">
                <a:solidFill>
                  <a:schemeClr val="dk1"/>
                </a:solidFill>
              </a:rPr>
              <a:t>scaling</a:t>
            </a:r>
            <a:r>
              <a:rPr lang="en" sz="952">
                <a:solidFill>
                  <a:schemeClr val="dk1"/>
                </a:solidFill>
              </a:rPr>
              <a:t>, and </a:t>
            </a:r>
            <a:r>
              <a:rPr b="1" lang="en" sz="952">
                <a:solidFill>
                  <a:schemeClr val="dk1"/>
                </a:solidFill>
              </a:rPr>
              <a:t>encoding</a:t>
            </a:r>
            <a:r>
              <a:rPr lang="en" sz="952">
                <a:solidFill>
                  <a:schemeClr val="dk1"/>
                </a:solidFill>
              </a:rPr>
              <a:t> for model training.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Validate data integrity before model evaluation.</a:t>
            </a:r>
            <a:br>
              <a:rPr lang="en" sz="952">
                <a:solidFill>
                  <a:schemeClr val="dk1"/>
                </a:solidFill>
              </a:rPr>
            </a:b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807"/>
              <a:t>Data Preprocessing &amp; Preparation</a:t>
            </a:r>
            <a:endParaRPr b="1" sz="1807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Handled </a:t>
            </a:r>
            <a:r>
              <a:rPr b="1" lang="en" sz="1300">
                <a:solidFill>
                  <a:schemeClr val="dk1"/>
                </a:solidFill>
              </a:rPr>
              <a:t>missing values</a:t>
            </a:r>
            <a:r>
              <a:rPr lang="en" sz="1300">
                <a:solidFill>
                  <a:schemeClr val="dk1"/>
                </a:solidFill>
              </a:rPr>
              <a:t> using imputers (numeric, categorical, date).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Applied </a:t>
            </a:r>
            <a:r>
              <a:rPr b="1" lang="en" sz="1300">
                <a:solidFill>
                  <a:schemeClr val="dk1"/>
                </a:solidFill>
              </a:rPr>
              <a:t>SVD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b="1" lang="en" sz="1300">
                <a:solidFill>
                  <a:schemeClr val="dk1"/>
                </a:solidFill>
              </a:rPr>
              <a:t>L1 regularization</a:t>
            </a:r>
            <a:r>
              <a:rPr lang="en" sz="1300">
                <a:solidFill>
                  <a:schemeClr val="dk1"/>
                </a:solidFill>
              </a:rPr>
              <a:t> to reduce dimensionality and noise.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Built </a:t>
            </a:r>
            <a:r>
              <a:rPr b="1" lang="en" sz="1300">
                <a:solidFill>
                  <a:schemeClr val="dk1"/>
                </a:solidFill>
              </a:rPr>
              <a:t>pipelines</a:t>
            </a:r>
            <a:r>
              <a:rPr lang="en" sz="1300">
                <a:solidFill>
                  <a:schemeClr val="dk1"/>
                </a:solidFill>
              </a:rPr>
              <a:t> combining imputation → encoding → scaling/SVD → model.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Used </a:t>
            </a:r>
            <a:r>
              <a:rPr b="1" lang="en" sz="1300">
                <a:solidFill>
                  <a:schemeClr val="dk1"/>
                </a:solidFill>
              </a:rPr>
              <a:t>HalvingRandomSearchCV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b="1" lang="en" sz="1300">
                <a:solidFill>
                  <a:schemeClr val="dk1"/>
                </a:solidFill>
              </a:rPr>
              <a:t>30K tuning subset</a:t>
            </a:r>
            <a:r>
              <a:rPr lang="en" sz="1300">
                <a:solidFill>
                  <a:schemeClr val="dk1"/>
                </a:solidFill>
              </a:rPr>
              <a:t> for faster hyperparameter tuning.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Reduced </a:t>
            </a:r>
            <a:r>
              <a:rPr b="1" lang="en" sz="1300">
                <a:solidFill>
                  <a:schemeClr val="dk1"/>
                </a:solidFill>
              </a:rPr>
              <a:t>SVD components (~50)</a:t>
            </a:r>
            <a:r>
              <a:rPr lang="en" sz="1300">
                <a:solidFill>
                  <a:schemeClr val="dk1"/>
                </a:solidFill>
              </a:rPr>
              <a:t> to speed up convergence on 100K training rows.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