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James Lome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9"/><Relationship Target="slides/slide11.xml" Type="http://schemas.openxmlformats.org/officeDocument/2006/relationships/slide" Id="rId18"/><Relationship Target="slides/slide10.xml" Type="http://schemas.openxmlformats.org/officeDocument/2006/relationships/slide" Id="rId17"/><Relationship Target="slides/slide9.xml" Type="http://schemas.openxmlformats.org/officeDocument/2006/relationships/slide" Id="rId16"/><Relationship Target="slides/slide8.xml" Type="http://schemas.openxmlformats.org/officeDocument/2006/relationships/slide" Id="rId15"/><Relationship Target="slides/slide7.xml" Type="http://schemas.openxmlformats.org/officeDocument/2006/relationships/slide" Id="rId14"/><Relationship Target="presProps.xml" Type="http://schemas.openxmlformats.org/officeDocument/2006/relationships/presProps" Id="rId2"/><Relationship Target="slides/slide5.xml" Type="http://schemas.openxmlformats.org/officeDocument/2006/relationships/slide" Id="rId12"/><Relationship Target="theme/theme1.xml" Type="http://schemas.openxmlformats.org/officeDocument/2006/relationships/theme" Id="rId1"/><Relationship Target="slides/slide6.xml" Type="http://schemas.openxmlformats.org/officeDocument/2006/relationships/slide" Id="rId13"/><Relationship Target="commentAuthors.xml" Type="http://schemas.openxmlformats.org/officeDocument/2006/relationships/commentAuthors" Id="rId4"/><Relationship Target="slides/slide3.xml" Type="http://schemas.openxmlformats.org/officeDocument/2006/relationships/slide" Id="rId10"/><Relationship Target="tableStyles.xml" Type="http://schemas.openxmlformats.org/officeDocument/2006/relationships/tableStyles" Id="rId3"/><Relationship Target="slides/slide4.xml" Type="http://schemas.openxmlformats.org/officeDocument/2006/relationships/slide" Id="rId11"/><Relationship Target="slides/slide2.xml" Type="http://schemas.openxmlformats.org/officeDocument/2006/relationships/slide" Id="rId9"/><Relationship Target="slideMasters/slideMaster2.xml" Type="http://schemas.openxmlformats.org/officeDocument/2006/relationships/slideMaster" Id="rId6"/><Relationship Target="slideMasters/slideMaster1.xml" Type="http://schemas.openxmlformats.org/officeDocument/2006/relationships/slideMaster" Id="rId5"/><Relationship Target="slides/slide1.xml" Type="http://schemas.openxmlformats.org/officeDocument/2006/relationships/slide" Id="rId8"/><Relationship Target="notesMasters/notesMaster1.xml" Type="http://schemas.openxmlformats.org/officeDocument/2006/relationships/notesMaster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me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tion Header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 Content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Comparison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 Only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Content with Caption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ure with Caption"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6" name="Shape 86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Title and Vertical Text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ical Title and Text"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Title and Content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 Slide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Title and Content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2"/><Relationship Target="../slideLayouts/slideLayout9.xml" Type="http://schemas.openxmlformats.org/officeDocument/2006/relationships/slideLayout" Id="rId2"/><Relationship Target="../slideLayouts/slideLayout8.xml" Type="http://schemas.openxmlformats.org/officeDocument/2006/relationships/slideLayout" Id="rId1"/><Relationship Target="../slideLayouts/slideLayout17.xml" Type="http://schemas.openxmlformats.org/officeDocument/2006/relationships/slideLayout" Id="rId10"/><Relationship Target="../slideLayouts/slideLayout11.xml" Type="http://schemas.openxmlformats.org/officeDocument/2006/relationships/slideLayout" Id="rId4"/><Relationship Target="../slideLayouts/slideLayout18.xml" Type="http://schemas.openxmlformats.org/officeDocument/2006/relationships/slideLayout" Id="rId11"/><Relationship Target="../slideLayouts/slideLayout10.xml" Type="http://schemas.openxmlformats.org/officeDocument/2006/relationships/slideLayout" Id="rId3"/><Relationship Target="../slideLayouts/slideLayout16.xml" Type="http://schemas.openxmlformats.org/officeDocument/2006/relationships/slideLayout" Id="rId9"/><Relationship Target="../slideLayouts/slideLayout13.xml" Type="http://schemas.openxmlformats.org/officeDocument/2006/relationships/slideLayout" Id="rId6"/><Relationship Target="../slideLayouts/slideLayout12.xml" Type="http://schemas.openxmlformats.org/officeDocument/2006/relationships/slideLayout" Id="rId5"/><Relationship Target="../slideLayouts/slideLayout15.xml" Type="http://schemas.openxmlformats.org/officeDocument/2006/relationships/slideLayout" Id="rId8"/><Relationship Target="../slideLayouts/slideLayout14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4.png" Type="http://schemas.openxmlformats.org/officeDocument/2006/relationships/image" Id="rId4"/><Relationship Target="../media/image01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0.png" Type="http://schemas.openxmlformats.org/officeDocument/2006/relationships/image" Id="rId4"/><Relationship Target="../comments/comment1.xml" Type="http://schemas.openxmlformats.org/officeDocument/2006/relationships/comments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6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7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5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3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/>
        </p:nvSpPr>
        <p:spPr>
          <a:xfrm>
            <a:off y="1009791" x="2355483"/>
            <a:ext cy="1657209" cx="443303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5" name="Shape 105"/>
          <p:cNvSpPr txBox="1"/>
          <p:nvPr/>
        </p:nvSpPr>
        <p:spPr>
          <a:xfrm>
            <a:off y="5726675" x="2404800"/>
            <a:ext cy="369299" cx="6783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Frontend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trike="noStrike" u="none" b="1" cap="none" baseline="0" sz="1800" lang="en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trike="noStrike" u="none" b="0" cap="none" baseline="0" sz="1600" lang="en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Evan Kohn. James Lomeo</a:t>
            </a:r>
            <a:r>
              <a:rPr sz="1600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strike="noStrike" u="none" b="0" cap="none" baseline="0" sz="1600" lang="en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Justin Trantham.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6183875" x="381000"/>
            <a:ext cy="369299" cx="8810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Backend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strike="noStrike" u="none" b="0" cap="none" baseline="0" sz="1600" lang="en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Jordan Kayse</a:t>
            </a:r>
            <a:r>
              <a:rPr sz="1600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James Lomeo. </a:t>
            </a:r>
            <a:r>
              <a:rPr strike="noStrike" u="none" b="0" cap="none" baseline="0" sz="1600" lang="en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Jessica Yeh</a:t>
            </a:r>
            <a:r>
              <a:rPr sz="1600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strike="noStrike" u="none" b="0" cap="none" baseline="0" sz="1600" lang="en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Story Zanetti.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2721125" x="3056875"/>
            <a:ext cy="646199" cx="3198600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3000" lang="en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TROT RIGHT IN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y="2514600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9" name="Shape 109"/>
          <p:cNvSpPr txBox="1"/>
          <p:nvPr/>
        </p:nvSpPr>
        <p:spPr>
          <a:xfrm>
            <a:off y="5169275" x="4149325"/>
            <a:ext cy="557400" cx="3873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latin typeface="Verdana"/>
                <a:ea typeface="Verdana"/>
                <a:cs typeface="Verdana"/>
                <a:sym typeface="Verdana"/>
              </a:rPr>
              <a:t>Team Name: BAM Software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/>
        </p:nvSpPr>
        <p:spPr>
          <a:xfrm>
            <a:off y="5486400" x="5486400"/>
            <a:ext cy="1367326" cx="365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84" name="Shape 184"/>
          <p:cNvCxnSpPr/>
          <p:nvPr/>
        </p:nvCxnSpPr>
        <p:spPr>
          <a:xfrm>
            <a:off y="1066800" x="0"/>
            <a:ext cy="0" cx="60197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85" name="Shape 185"/>
          <p:cNvSpPr txBox="1"/>
          <p:nvPr/>
        </p:nvSpPr>
        <p:spPr>
          <a:xfrm>
            <a:off y="1350325" x="665075"/>
            <a:ext cy="4031999" cx="6468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>
              <a:buNone/>
            </a:pPr>
            <a:r>
              <a:rPr sz="1800" lang="en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User Features (Continued):</a:t>
            </a:r>
          </a:p>
          <a:p>
            <a:pPr algn="l" rtl="0" lvl="0" marR="0" indent="-342900" marL="457200">
              <a:buClr>
                <a:srgbClr val="000000"/>
              </a:buClr>
              <a:buSzPct val="100000"/>
              <a:buFont typeface="Cantarell"/>
              <a:buChar char="●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Remember where I was? → Allow user to post memo or record location to remember location in one click</a:t>
            </a:r>
          </a:p>
          <a:p>
            <a:pPr algn="l" rtl="0" lvl="0" marR="0" indent="-342900" marL="457200">
              <a:buClr>
                <a:srgbClr val="000000"/>
              </a:buClr>
              <a:buSzPct val="100000"/>
              <a:buFont typeface="Cantarell"/>
              <a:buChar char="●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One click Google Map directions to parking garage</a:t>
            </a:r>
          </a:p>
          <a:p>
            <a:r>
              <a:t/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QR code accessibility</a:t>
            </a:r>
          </a:p>
          <a:p>
            <a:r>
              <a:t/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Filter parking garages by cost, distance, and capacity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Cantarell"/>
              <a:buChar char="●"/>
            </a:pPr>
            <a:r>
              <a:rPr sz="1800" lang="en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Ability to report a user if necessary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antarell"/>
              <a:buChar char="○"/>
            </a:pPr>
            <a:r>
              <a:rPr sz="1800" lang="en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For foul language or faulty ratings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86" name="Shape 186"/>
          <p:cNvSpPr txBox="1"/>
          <p:nvPr/>
        </p:nvSpPr>
        <p:spPr>
          <a:xfrm>
            <a:off y="391750" x="665075"/>
            <a:ext cy="457200" cx="45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latin typeface="Cantarell"/>
                <a:ea typeface="Cantarell"/>
                <a:cs typeface="Cantarell"/>
                <a:sym typeface="Cantarell"/>
              </a:rPr>
              <a:t>Product Features (Continued)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/>
        </p:nvSpPr>
        <p:spPr>
          <a:xfrm>
            <a:off y="5486400" x="5486400"/>
            <a:ext cy="1367326" cx="365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92" name="Shape 192"/>
          <p:cNvCxnSpPr/>
          <p:nvPr/>
        </p:nvCxnSpPr>
        <p:spPr>
          <a:xfrm>
            <a:off y="1066800" x="0"/>
            <a:ext cy="0" cx="60197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93" name="Shape 193"/>
          <p:cNvSpPr txBox="1"/>
          <p:nvPr/>
        </p:nvSpPr>
        <p:spPr>
          <a:xfrm>
            <a:off y="381000" x="685800"/>
            <a:ext cy="461699" cx="5867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List or Map based Viewing/Searching</a:t>
            </a:r>
          </a:p>
        </p:txBody>
      </p:sp>
      <p:sp>
        <p:nvSpPr>
          <p:cNvPr id="194" name="Shape 194"/>
          <p:cNvSpPr/>
          <p:nvPr/>
        </p:nvSpPr>
        <p:spPr>
          <a:xfrm>
            <a:off y="3766342" x="186327"/>
            <a:ext cy="2907262" cx="289863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195" name="Shape 195"/>
          <p:cNvCxnSpPr>
            <a:endCxn id="196" idx="1"/>
          </p:cNvCxnSpPr>
          <p:nvPr/>
        </p:nvCxnSpPr>
        <p:spPr>
          <a:xfrm rot="10800000">
            <a:off y="2410900" x="257300"/>
            <a:ext cy="2067216" cx="1266701"/>
          </a:xfrm>
          <a:prstGeom prst="straightConnector1">
            <a:avLst/>
          </a:prstGeom>
          <a:noFill/>
          <a:ln w="38100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</p:cxnSp>
      <p:grpSp>
        <p:nvGrpSpPr>
          <p:cNvPr id="197" name="Shape 197"/>
          <p:cNvGrpSpPr/>
          <p:nvPr/>
        </p:nvGrpSpPr>
        <p:grpSpPr>
          <a:xfrm>
            <a:off y="1544500" x="257300"/>
            <a:ext cy="1732800" cx="3417599"/>
            <a:chOff y="2556826" x="3643746"/>
            <a:chExt cy="1732800" cx="3417599"/>
          </a:xfrm>
        </p:grpSpPr>
        <p:sp>
          <p:nvSpPr>
            <p:cNvPr id="196" name="Shape 196"/>
            <p:cNvSpPr/>
            <p:nvPr/>
          </p:nvSpPr>
          <p:spPr>
            <a:xfrm>
              <a:off y="2556826" x="3643746"/>
              <a:ext cy="1732800" cx="3417599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sng" b="1" cap="none" baseline="0" sz="1800" lang="en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Airline Garage</a:t>
              </a:r>
            </a:p>
            <a:p>
              <a:pPr algn="ctr" rtl="0" lvl="0" marR="0" indent="-285750" marL="285750">
                <a:buClr>
                  <a:schemeClr val="dk1"/>
                </a:buClr>
                <a:buSzPct val="101851"/>
                <a:buFont typeface="Arial"/>
                <a:buChar char="•"/>
              </a:pPr>
              <a:r>
                <a:rPr strike="noStrike" u="none" b="0" cap="none" baseline="0" sz="1800" lang="en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Looking good at only **</a:t>
              </a:r>
            </a:p>
            <a:p>
              <a:pPr rtl="0" lvl="0">
                <a:buClr>
                  <a:srgbClr val="000000"/>
                </a:buClr>
                <a:buSzPct val="61111"/>
                <a:buFont typeface="Arial"/>
                <a:buNone/>
              </a:pPr>
              <a:r>
                <a:rPr sz="1800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sz="1600"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Last:</a:t>
              </a:r>
              <a:r>
                <a:rPr sz="1800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sz="1600"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2hrs ago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y="3690148" x="3962400"/>
              <a:ext cy="424799" cx="11478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Report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y="3690148" x="5349833"/>
              <a:ext cy="424799" cx="145739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me there</a:t>
              </a: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y="3182670" x="4189190"/>
            <a:ext cy="2171699" cx="3889788"/>
            <a:chOff y="3009900" x="5715000"/>
            <a:chExt cy="2171699" cx="3889788"/>
          </a:xfrm>
        </p:grpSpPr>
        <p:sp>
          <p:nvSpPr>
            <p:cNvPr id="201" name="Shape 201"/>
            <p:cNvSpPr/>
            <p:nvPr/>
          </p:nvSpPr>
          <p:spPr>
            <a:xfrm>
              <a:off y="3009900" x="5715000"/>
              <a:ext cy="990599" cx="3889788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sng" b="0" cap="none" baseline="0" sz="16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***   	</a:t>
              </a:r>
              <a:r>
                <a:rPr strike="noStrike" u="sng" b="1" cap="none" baseline="0" sz="18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Airline Garage	</a:t>
              </a:r>
              <a:r>
                <a:rPr strike="noStrike" b="1" cap="none" baseline="0" sz="18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</a:t>
              </a:r>
              <a:r>
                <a:rPr strike="noStrike" u="sng" b="1" cap="none" baseline="0" sz="18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.5mile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6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Last:</a:t>
              </a:r>
            </a:p>
            <a:p>
              <a:pPr algn="l" rtl="0" lvl="0" marR="0" indent="0" marL="0">
                <a:buSzPct val="25000"/>
                <a:buNone/>
              </a:pPr>
              <a:r>
                <a:rPr sz="1600"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2hrs ago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y="3461548" x="6858000"/>
              <a:ext cy="424650" cx="1457442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me there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y="4191000" x="5715000"/>
              <a:ext cy="990599" cx="3889788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sng" b="0" cap="none" baseline="0" sz="16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****	</a:t>
              </a:r>
              <a:r>
                <a:rPr strike="noStrike" u="sng" b="1" cap="none" baseline="0" sz="18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Binkley Garage	.7mile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6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Last:</a:t>
              </a:r>
            </a:p>
            <a:p>
              <a:pPr algn="l" rtl="0" lvl="0" marR="0" indent="0" marL="0">
                <a:buSzPct val="25000"/>
                <a:buNone/>
              </a:pPr>
              <a:r>
                <a:rPr sz="1600"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day ago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y="4687289" x="6858000"/>
              <a:ext cy="424650" cx="1457442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me there</a:t>
              </a:r>
            </a:p>
          </p:txBody>
        </p:sp>
      </p:grpSp>
      <p:cxnSp>
        <p:nvCxnSpPr>
          <p:cNvPr id="205" name="Shape 205"/>
          <p:cNvCxnSpPr>
            <a:endCxn id="206" idx="1"/>
          </p:cNvCxnSpPr>
          <p:nvPr/>
        </p:nvCxnSpPr>
        <p:spPr>
          <a:xfrm rot="10800000" flipH="1">
            <a:off y="2576807" x="4751708"/>
            <a:ext cy="605865" cx="2160888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6" name="Shape 206"/>
          <p:cNvSpPr txBox="1"/>
          <p:nvPr/>
        </p:nvSpPr>
        <p:spPr>
          <a:xfrm>
            <a:off y="2253641" x="6912596"/>
            <a:ext cy="646331" cx="1926603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98B954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report 1-5 level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y="1475851" x="4189190"/>
            <a:ext cy="457143" cx="2536180"/>
            <a:chOff y="4092285" x="4398019"/>
            <a:chExt cy="457143" cx="2536180"/>
          </a:xfrm>
        </p:grpSpPr>
        <p:sp>
          <p:nvSpPr>
            <p:cNvPr id="208" name="Shape 208"/>
            <p:cNvSpPr/>
            <p:nvPr/>
          </p:nvSpPr>
          <p:spPr>
            <a:xfrm>
              <a:off y="4092285" x="4398019"/>
              <a:ext cy="457143" cx="457143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</p:sp>
        <p:cxnSp>
          <p:nvCxnSpPr>
            <p:cNvPr id="209" name="Shape 209"/>
            <p:cNvCxnSpPr/>
            <p:nvPr/>
          </p:nvCxnSpPr>
          <p:spPr>
            <a:xfrm>
              <a:off y="4549428" x="4626591"/>
              <a:ext cy="0" cx="2307609"/>
            </a:xfrm>
            <a:prstGeom prst="straightConnector1">
              <a:avLst/>
            </a:prstGeom>
            <a:noFill/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210" name="Shape 210"/>
          <p:cNvSpPr txBox="1"/>
          <p:nvPr/>
        </p:nvSpPr>
        <p:spPr>
          <a:xfrm>
            <a:off y="1563662" x="4634537"/>
            <a:ext cy="369332" cx="227806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SMU Dallas TX Parking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/>
        </p:nvSpPr>
        <p:spPr>
          <a:xfrm>
            <a:off y="5486400" x="5486400"/>
            <a:ext cy="1367326" cx="365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216" name="Shape 216"/>
          <p:cNvCxnSpPr/>
          <p:nvPr/>
        </p:nvCxnSpPr>
        <p:spPr>
          <a:xfrm>
            <a:off y="1066800" x="0"/>
            <a:ext cy="0" cx="60197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17" name="Shape 217"/>
          <p:cNvSpPr txBox="1"/>
          <p:nvPr/>
        </p:nvSpPr>
        <p:spPr>
          <a:xfrm>
            <a:off y="391750" x="6650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latin typeface="Cantarell"/>
                <a:ea typeface="Cantarell"/>
                <a:cs typeface="Cantarell"/>
                <a:sym typeface="Cantarell"/>
              </a:rPr>
              <a:t>Intended Users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1459600" x="452425"/>
            <a:ext cy="2811299" cx="302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College Commuters</a:t>
            </a:r>
          </a:p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Working Commuters</a:t>
            </a:r>
          </a:p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Downtown Travelers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/>
        </p:nvSpPr>
        <p:spPr>
          <a:xfrm>
            <a:off y="5486400" x="5486400"/>
            <a:ext cy="1367326" cx="36575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115" name="Shape 115"/>
          <p:cNvCxnSpPr/>
          <p:nvPr/>
        </p:nvCxnSpPr>
        <p:spPr>
          <a:xfrm>
            <a:off y="1066800" x="0"/>
            <a:ext cy="0" cx="60197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6" name="Shape 116"/>
          <p:cNvSpPr txBox="1"/>
          <p:nvPr/>
        </p:nvSpPr>
        <p:spPr>
          <a:xfrm>
            <a:off y="391750" x="6650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>
                <a:latin typeface="Cantarell"/>
                <a:ea typeface="Cantarell"/>
                <a:cs typeface="Cantarell"/>
                <a:sym typeface="Cantarell"/>
              </a:rPr>
              <a:t>Product Idea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1295600" x="578700"/>
            <a:ext cy="4266899" cx="593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Problems are everywhere</a:t>
            </a:r>
          </a:p>
          <a:p>
            <a:r>
              <a:t/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Parking</a:t>
            </a:r>
          </a:p>
          <a:p>
            <a:r>
              <a:t/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Solutions are waiting</a:t>
            </a:r>
          </a:p>
          <a:p>
            <a:r>
              <a:t/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Pony Park</a:t>
            </a:r>
          </a:p>
          <a:p>
            <a:r>
              <a:t/>
            </a:r>
          </a:p>
          <a:p>
            <a:pPr lvl="1" indent="-342900" marL="914400"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Driven by User Data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/>
        </p:nvSpPr>
        <p:spPr>
          <a:xfrm>
            <a:off y="5486400" x="5486400"/>
            <a:ext cy="1367327" cx="365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23" name="Shape 123"/>
          <p:cNvCxnSpPr/>
          <p:nvPr/>
        </p:nvCxnSpPr>
        <p:spPr>
          <a:xfrm>
            <a:off y="1066800" x="0"/>
            <a:ext cy="0" cx="60197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24" name="Shape 124"/>
          <p:cNvSpPr txBox="1"/>
          <p:nvPr/>
        </p:nvSpPr>
        <p:spPr>
          <a:xfrm>
            <a:off y="391750" x="6650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latin typeface="Cantarell"/>
                <a:ea typeface="Cantarell"/>
                <a:cs typeface="Cantarell"/>
                <a:sym typeface="Cantarell"/>
              </a:rPr>
              <a:t>Market Analysis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1295600" x="578700"/>
            <a:ext cy="4266899" cx="593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Parker (by Streetline)</a:t>
            </a:r>
          </a:p>
          <a:p>
            <a:pPr rtl="0" lvl="1" indent="-342900" marL="91440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Similar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Includes ability to search for parking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Includes ability to filter parking spaces (street vs. lot &amp; garage, payment methods, permits)</a:t>
            </a:r>
          </a:p>
          <a:p>
            <a:pPr rtl="0" lvl="1" indent="-342900" marL="91440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Different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Only shows if parking is extremely limited (less than two spaces or no spaces)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Presents a map view instead of information about the parking lots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Does not allow for user input</a:t>
            </a:r>
          </a:p>
          <a:p>
            <a:pPr rtl="0" lvl="2" indent="-342900" marL="1371600">
              <a:buClr>
                <a:srgbClr val="000000"/>
              </a:buClr>
              <a:buSzPct val="100000"/>
              <a:buFont typeface="Cantarell"/>
              <a:buChar char="■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Does not have a desktop version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Android Downloads: 10,000-50,000</a:t>
            </a:r>
          </a:p>
        </p:txBody>
      </p:sp>
      <p:sp>
        <p:nvSpPr>
          <p:cNvPr id="126" name="Shape 126"/>
          <p:cNvSpPr/>
          <p:nvPr/>
        </p:nvSpPr>
        <p:spPr>
          <a:xfrm>
            <a:off y="1144925" x="6341475"/>
            <a:ext cy="4951075" cx="22410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/>
        </p:nvSpPr>
        <p:spPr>
          <a:xfrm>
            <a:off y="5486400" x="5486400"/>
            <a:ext cy="1367327" cx="365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32" name="Shape 132"/>
          <p:cNvCxnSpPr/>
          <p:nvPr/>
        </p:nvCxnSpPr>
        <p:spPr>
          <a:xfrm>
            <a:off y="1066800" x="0"/>
            <a:ext cy="0" cx="60197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33" name="Shape 133"/>
          <p:cNvSpPr txBox="1"/>
          <p:nvPr/>
        </p:nvSpPr>
        <p:spPr>
          <a:xfrm>
            <a:off y="391750" x="665075"/>
            <a:ext cy="457200" cx="4821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latin typeface="Cantarell"/>
                <a:ea typeface="Cantarell"/>
                <a:cs typeface="Cantarell"/>
                <a:sym typeface="Cantarell"/>
              </a:rPr>
              <a:t>Market Analysis Continued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y="1295600" x="578700"/>
            <a:ext cy="4546799" cx="576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BestParking</a:t>
            </a:r>
          </a:p>
          <a:p>
            <a:pPr rtl="0" lvl="1" indent="-342900" marL="914400"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Similar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Allows user to search by area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Lists parking lots due to location and price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Provides information on parking lots (price, hours of operation, picture)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Does have a desktop version</a:t>
            </a:r>
          </a:p>
          <a:p>
            <a:pPr rtl="0" lvl="1" indent="-342900" marL="914400"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Different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Focuses on price of parking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Focuses on extended parking</a:t>
            </a:r>
          </a:p>
          <a:p>
            <a:pPr rtl="0" lvl="2" indent="-342900" marL="1371600"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Does not allow user input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Android Downloads: 100,000 to 500,000</a:t>
            </a:r>
          </a:p>
          <a:p>
            <a:r>
              <a:t/>
            </a:r>
          </a:p>
        </p:txBody>
      </p:sp>
      <p:sp>
        <p:nvSpPr>
          <p:cNvPr id="135" name="Shape 135"/>
          <p:cNvSpPr/>
          <p:nvPr/>
        </p:nvSpPr>
        <p:spPr>
          <a:xfrm>
            <a:off y="1683148" x="6122475"/>
            <a:ext cy="3491699" cx="29206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/>
        </p:nvSpPr>
        <p:spPr>
          <a:xfrm>
            <a:off y="5486400" x="5486400"/>
            <a:ext cy="1367327" cx="365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41" name="Shape 141"/>
          <p:cNvCxnSpPr/>
          <p:nvPr/>
        </p:nvCxnSpPr>
        <p:spPr>
          <a:xfrm>
            <a:off y="1066800" x="0"/>
            <a:ext cy="0" cx="60197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42" name="Shape 142"/>
          <p:cNvSpPr txBox="1"/>
          <p:nvPr/>
        </p:nvSpPr>
        <p:spPr>
          <a:xfrm>
            <a:off y="391750" x="665075"/>
            <a:ext cy="457200" cx="496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latin typeface="Cantarell"/>
                <a:ea typeface="Cantarell"/>
                <a:cs typeface="Cantarell"/>
                <a:sym typeface="Cantarell"/>
              </a:rPr>
              <a:t>Market Analysis Continued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1295600" x="578700"/>
            <a:ext cy="4266899" cx="4803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ParkMe</a:t>
            </a:r>
          </a:p>
          <a:p>
            <a:pPr rtl="0" lvl="1" indent="-342900" marL="914400"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Similar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Allows user to search by area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Lists parking lots due to location and price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Does have a desktop version</a:t>
            </a:r>
          </a:p>
          <a:p>
            <a:pPr rtl="0" lvl="1" indent="-342900" marL="914400"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Different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Focuses on price of parking</a:t>
            </a:r>
          </a:p>
          <a:p>
            <a:pPr rtl="0" lvl="2" indent="-342900" marL="137160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Focuses on extended parking</a:t>
            </a:r>
          </a:p>
          <a:p>
            <a:pPr rtl="0" lvl="2" indent="-342900" marL="1371600"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Does not allow user input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Android Downloads: 10,000 to 50,000</a:t>
            </a:r>
          </a:p>
          <a:p>
            <a:r>
              <a:t/>
            </a:r>
          </a:p>
        </p:txBody>
      </p:sp>
      <p:sp>
        <p:nvSpPr>
          <p:cNvPr id="144" name="Shape 144"/>
          <p:cNvSpPr/>
          <p:nvPr/>
        </p:nvSpPr>
        <p:spPr>
          <a:xfrm>
            <a:off y="1925150" x="5381938"/>
            <a:ext cy="2895749" cx="37141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/>
        </p:nvSpPr>
        <p:spPr>
          <a:xfrm>
            <a:off y="5486400" x="5486400"/>
            <a:ext cy="1367327" cx="365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50" name="Shape 150"/>
          <p:cNvCxnSpPr/>
          <p:nvPr/>
        </p:nvCxnSpPr>
        <p:spPr>
          <a:xfrm>
            <a:off y="1066800" x="0"/>
            <a:ext cy="0" cx="60197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1" name="Shape 151"/>
          <p:cNvSpPr txBox="1"/>
          <p:nvPr/>
        </p:nvSpPr>
        <p:spPr>
          <a:xfrm>
            <a:off y="391750" x="665075"/>
            <a:ext cy="457200" cx="496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latin typeface="Cantarell"/>
                <a:ea typeface="Cantarell"/>
                <a:cs typeface="Cantarell"/>
                <a:sym typeface="Cantarell"/>
              </a:rPr>
              <a:t>Market Analysis Continued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1295600" x="578700"/>
            <a:ext cy="4266899" cx="593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953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Conclusion: Our product, in comparison to our competitors, focuses more on user input and user preference.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Whereas many of our opponents focus simply on the facts of different parking lots (location, price, etc.), our product focuses on the user’s experience and allows users to have a more personalized parking experience.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/>
        </p:nvSpPr>
        <p:spPr>
          <a:xfrm>
            <a:off y="5486400" x="5486400"/>
            <a:ext cy="1367326" cx="365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58" name="Shape 158"/>
          <p:cNvCxnSpPr/>
          <p:nvPr/>
        </p:nvCxnSpPr>
        <p:spPr>
          <a:xfrm>
            <a:off y="1066800" x="0"/>
            <a:ext cy="0" cx="60197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9" name="Shape 159"/>
          <p:cNvSpPr txBox="1"/>
          <p:nvPr/>
        </p:nvSpPr>
        <p:spPr>
          <a:xfrm>
            <a:off y="391750" x="665075"/>
            <a:ext cy="457200" cx="4455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latin typeface="Cantarell"/>
                <a:ea typeface="Cantarell"/>
                <a:cs typeface="Cantarell"/>
                <a:sym typeface="Cantarell"/>
              </a:rPr>
              <a:t>Product Features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y="1295600" x="578700"/>
            <a:ext cy="4266899" cx="593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Want to sign up?</a:t>
            </a:r>
          </a:p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Facebook and social media plugins available for login or signup</a:t>
            </a:r>
          </a:p>
          <a:p>
            <a:pPr rtl="0" lvl="1" indent="-342900" marL="9144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Allows sharing comments with others about your favorite parking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●"/>
            </a:pPr>
            <a:r>
              <a:rPr sz="1800" lang="en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My Account:</a:t>
            </a:r>
          </a:p>
          <a:p>
            <a:pPr rtl="0" lvl="1" indent="-342900" marL="91440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○"/>
            </a:pPr>
            <a:r>
              <a:rPr sz="1800" lang="en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Favorite Garages</a:t>
            </a:r>
          </a:p>
          <a:p>
            <a:pPr rtl="0" lvl="1" indent="-342900" marL="91440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○"/>
            </a:pPr>
            <a:r>
              <a:rPr sz="1800" lang="en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Phone Number/Email - For optional notifications</a:t>
            </a:r>
          </a:p>
          <a:p>
            <a:pPr rtl="0" lvl="2" indent="-342900" marL="137160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■"/>
            </a:pPr>
            <a:r>
              <a:rPr sz="1800" lang="en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Commute times for notification</a:t>
            </a:r>
          </a:p>
          <a:p>
            <a:pPr rtl="0" lvl="1" indent="-342900" marL="91440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○"/>
            </a:pPr>
            <a:r>
              <a:rPr sz="1800" lang="en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Requests for new parking garages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/>
        </p:nvSpPr>
        <p:spPr>
          <a:xfrm>
            <a:off y="5486400" x="5486400"/>
            <a:ext cy="1367327" cx="365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66" name="Shape 166"/>
          <p:cNvCxnSpPr/>
          <p:nvPr/>
        </p:nvCxnSpPr>
        <p:spPr>
          <a:xfrm>
            <a:off y="1066800" x="0"/>
            <a:ext cy="0" cx="60197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67" name="Shape 167"/>
          <p:cNvSpPr txBox="1"/>
          <p:nvPr/>
        </p:nvSpPr>
        <p:spPr>
          <a:xfrm>
            <a:off y="1350325" x="665075"/>
            <a:ext cy="4031999" cx="6468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User Features:</a:t>
            </a:r>
          </a:p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Rate parking capacity</a:t>
            </a:r>
          </a:p>
          <a:p>
            <a:pPr rtl="0" lvl="1" indent="-342900" marL="9144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Full = 1 pony</a:t>
            </a:r>
          </a:p>
          <a:p>
            <a:pPr rtl="0" lvl="1" indent="-342900" marL="9144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Scarce = 2 ponies</a:t>
            </a:r>
          </a:p>
          <a:p>
            <a:pPr rtl="0" lvl="1" indent="-342900" marL="9144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Some = 3 ponies</a:t>
            </a:r>
          </a:p>
          <a:p>
            <a:pPr rtl="0" lvl="1" indent="-342900" marL="9144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Plenty = 4 ponies</a:t>
            </a:r>
          </a:p>
          <a:p>
            <a:pPr rtl="0" lvl="1" indent="-342900" marL="9144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Empty = 5 ponies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Add brief (140 characters or less) comments about a parking garage</a:t>
            </a:r>
          </a:p>
          <a:p>
            <a:r>
              <a:t/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View times when garage is least or most active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68" name="Shape 168"/>
          <p:cNvSpPr txBox="1"/>
          <p:nvPr/>
        </p:nvSpPr>
        <p:spPr>
          <a:xfrm>
            <a:off y="391750" x="665075"/>
            <a:ext cy="457200" cx="45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latin typeface="Cantarell"/>
                <a:ea typeface="Cantarell"/>
                <a:cs typeface="Cantarell"/>
                <a:sym typeface="Cantarell"/>
              </a:rPr>
              <a:t>Product Features (Continued)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/>
        </p:nvSpPr>
        <p:spPr>
          <a:xfrm>
            <a:off y="5486400" x="5486400"/>
            <a:ext cy="1367327" cx="365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74" name="Shape 174"/>
          <p:cNvCxnSpPr/>
          <p:nvPr/>
        </p:nvCxnSpPr>
        <p:spPr>
          <a:xfrm>
            <a:off y="1066800" x="0"/>
            <a:ext cy="0" cx="60197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5" name="Shape 175"/>
          <p:cNvSpPr txBox="1"/>
          <p:nvPr/>
        </p:nvSpPr>
        <p:spPr>
          <a:xfrm>
            <a:off y="391750" x="665075"/>
            <a:ext cy="457200" cx="45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latin typeface="Cantarell"/>
                <a:ea typeface="Cantarell"/>
                <a:cs typeface="Cantarell"/>
                <a:sym typeface="Cantarell"/>
              </a:rPr>
              <a:t>Product Features (Continued)</a:t>
            </a:r>
          </a:p>
        </p:txBody>
      </p:sp>
      <p:sp>
        <p:nvSpPr>
          <p:cNvPr id="176" name="Shape 176"/>
          <p:cNvSpPr/>
          <p:nvPr/>
        </p:nvSpPr>
        <p:spPr>
          <a:xfrm>
            <a:off y="1350325" x="4948250"/>
            <a:ext cy="3215400" cx="41210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77" name="Shape 177"/>
          <p:cNvSpPr txBox="1"/>
          <p:nvPr/>
        </p:nvSpPr>
        <p:spPr>
          <a:xfrm>
            <a:off y="1350325" x="665075"/>
            <a:ext cy="4031999" cx="3919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User Features:</a:t>
            </a:r>
          </a:p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Rate parking capacity</a:t>
            </a:r>
          </a:p>
          <a:p>
            <a:pPr rtl="0" lvl="1" indent="-342900" marL="9144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Full = 1 pony</a:t>
            </a:r>
          </a:p>
          <a:p>
            <a:pPr rtl="0" lvl="1" indent="-342900" marL="9144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Scarce = 2 ponies</a:t>
            </a:r>
          </a:p>
          <a:p>
            <a:pPr rtl="0" lvl="1" indent="-342900" marL="9144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Some = 3 ponies</a:t>
            </a:r>
          </a:p>
          <a:p>
            <a:pPr rtl="0" lvl="1" indent="-342900" marL="9144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Plenty = 4 ponies</a:t>
            </a:r>
          </a:p>
          <a:p>
            <a:pPr rtl="0" lvl="1" indent="-342900" marL="91440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Empty = 5 ponies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latin typeface="Cantarell"/>
                <a:ea typeface="Cantarell"/>
                <a:cs typeface="Cantarell"/>
                <a:sym typeface="Cantarell"/>
              </a:rPr>
              <a:t>Add brief (140 characters or less) comments about a parking garage</a:t>
            </a:r>
          </a:p>
          <a:p>
            <a:r>
              <a:t/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Cantarell"/>
              <a:buChar char="●"/>
            </a:pPr>
            <a:r>
              <a:rPr sz="1800" lang="en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View times when garage is least or most active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78" name="Shape 178"/>
          <p:cNvSpPr/>
          <p:nvPr/>
        </p:nvSpPr>
        <p:spPr>
          <a:xfrm>
            <a:off y="2708300" x="3884775"/>
            <a:ext cy="514717" cx="783787"/>
          </a:xfrm>
          <a:custGeom>
            <a:pathLst>
              <a:path w="870" extrusionOk="0" h="542">
                <a:moveTo>
                  <a:pt y="270" x="0"/>
                </a:moveTo>
                <a:quadBezTo>
                  <a:pt y="126" x="0"/>
                  <a:pt y="57" x="80"/>
                </a:quadBezTo>
                <a:quadBezTo>
                  <a:pt y="0" x="146"/>
                  <a:pt y="0" x="243"/>
                </a:quadBezTo>
                <a:quadBezTo>
                  <a:pt y="0" x="350"/>
                  <a:pt y="70" x="417"/>
                </a:quadBezTo>
                <a:quadBezTo>
                  <a:pt y="140" x="485"/>
                  <a:pt y="263" x="485"/>
                </a:quadBezTo>
                <a:quadBezTo>
                  <a:pt y="363" x="485"/>
                  <a:pt y="421" x="455"/>
                </a:quadBezTo>
                <a:quadBezTo>
                  <a:pt y="478" x="425"/>
                  <a:pt y="510" x="368"/>
                </a:quadBezTo>
                <a:quadBezTo>
                  <a:pt y="541" x="311"/>
                  <a:pt y="541" x="243"/>
                </a:quadBezTo>
                <a:quadBezTo>
                  <a:pt y="541" x="134"/>
                  <a:pt y="472" x="67"/>
                </a:quadBezTo>
                <a:quadBezTo>
                  <a:pt y="402" x="0"/>
                  <a:pt y="270" x="0"/>
                </a:quadBezTo>
                <a:close/>
                <a:moveTo>
                  <a:pt y="270" x="90"/>
                </a:moveTo>
                <a:quadBezTo>
                  <a:pt y="370" x="90"/>
                  <a:pt y="420" x="133"/>
                </a:quadBezTo>
                <a:quadBezTo>
                  <a:pt y="469" x="177"/>
                  <a:pt y="469" x="243"/>
                </a:quadBezTo>
                <a:quadBezTo>
                  <a:pt y="469" x="308"/>
                  <a:pt y="419" x="352"/>
                </a:quadBezTo>
                <a:quadBezTo>
                  <a:pt y="370" x="395"/>
                  <a:pt y="268" x="395"/>
                </a:quadBezTo>
                <a:quadBezTo>
                  <a:pt y="171" x="395"/>
                  <a:pt y="122" x="351"/>
                </a:quadBezTo>
                <a:quadBezTo>
                  <a:pt y="72" x="308"/>
                  <a:pt y="72" x="243"/>
                </a:quadBezTo>
                <a:quadBezTo>
                  <a:pt y="72" x="177"/>
                  <a:pt y="122" x="133"/>
                </a:quadBezTo>
                <a:quadBezTo>
                  <a:pt y="171" x="90"/>
                  <a:pt y="270" x="90"/>
                </a:quadBezTo>
                <a:close/>
                <a:moveTo>
                  <a:pt y="530" x="587"/>
                </a:moveTo>
                <a:lnTo>
                  <a:pt y="11" x="587"/>
                </a:lnTo>
                <a:lnTo>
                  <a:pt y="11" x="666"/>
                </a:lnTo>
                <a:lnTo>
                  <a:pt y="90" x="666"/>
                </a:lnTo>
                <a:quadBezTo>
                  <a:pt y="35" x="697"/>
                  <a:pt y="17" x="722"/>
                </a:quadBezTo>
                <a:quadBezTo>
                  <a:pt y="0" x="748"/>
                  <a:pt y="0" x="779"/>
                </a:quadBezTo>
                <a:quadBezTo>
                  <a:pt y="0" x="823"/>
                  <a:pt y="28" x="869"/>
                </a:quadBezTo>
                <a:lnTo>
                  <a:pt y="109" x="839"/>
                </a:lnTo>
                <a:quadBezTo>
                  <a:pt y="90" x="807"/>
                  <a:pt y="90" x="774"/>
                </a:quadBezTo>
                <a:quadBezTo>
                  <a:pt y="90" x="746"/>
                  <a:pt y="108" x="723"/>
                </a:quadBezTo>
                <a:quadBezTo>
                  <a:pt y="125" x="700"/>
                  <a:pt y="156" x="690"/>
                </a:quadBezTo>
                <a:quadBezTo>
                  <a:pt y="203" x="675"/>
                  <a:pt y="258" x="675"/>
                </a:quadBezTo>
                <a:lnTo>
                  <a:pt y="530" x="675"/>
                </a:lnTo>
                <a:lnTo>
                  <a:pt y="530" x="5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