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034"/>
    <a:srgbClr val="BED62F"/>
    <a:srgbClr val="5C666C"/>
    <a:srgbClr val="D71D1D"/>
    <a:srgbClr val="D4FE9C"/>
    <a:srgbClr val="CBF83A"/>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808" y="1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2DAEF-3B16-4B64-86C9-71392B4AD31D}" type="datetimeFigureOut">
              <a:rPr lang="ru-RU" smtClean="0"/>
              <a:t>09.01.2022</a:t>
            </a:fld>
            <a:endParaRPr lang="ru-RU"/>
          </a:p>
        </p:txBody>
      </p:sp>
      <p:sp>
        <p:nvSpPr>
          <p:cNvPr id="4" name="Образ слайда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BB4E1-FD45-42F9-93C9-D0D456CFC8D8}" type="slidenum">
              <a:rPr lang="ru-RU" smtClean="0"/>
              <a:t>‹#›</a:t>
            </a:fld>
            <a:endParaRPr lang="ru-RU"/>
          </a:p>
        </p:txBody>
      </p:sp>
    </p:spTree>
    <p:extLst>
      <p:ext uri="{BB962C8B-B14F-4D97-AF65-F5344CB8AC3E}">
        <p14:creationId xmlns:p14="http://schemas.microsoft.com/office/powerpoint/2010/main" val="421052138"/>
      </p:ext>
    </p:extLst>
  </p:cSld>
  <p:clrMap bg1="lt1" tx1="dk1" bg2="lt2" tx2="dk2" accent1="accent1" accent2="accent2" accent3="accent3" accent4="accent4" accent5="accent5" accent6="accent6" hlink="hlink" folHlink="folHlink"/>
  <p:notesStyle>
    <a:lvl1pPr marL="0" algn="l" defTabSz="1752012" rtl="0" eaLnBrk="1" latinLnBrk="0" hangingPunct="1">
      <a:defRPr sz="2299" kern="1200">
        <a:solidFill>
          <a:schemeClr val="tx1"/>
        </a:solidFill>
        <a:latin typeface="+mn-lt"/>
        <a:ea typeface="+mn-ea"/>
        <a:cs typeface="+mn-cs"/>
      </a:defRPr>
    </a:lvl1pPr>
    <a:lvl2pPr marL="876006" algn="l" defTabSz="1752012" rtl="0" eaLnBrk="1" latinLnBrk="0" hangingPunct="1">
      <a:defRPr sz="2299" kern="1200">
        <a:solidFill>
          <a:schemeClr val="tx1"/>
        </a:solidFill>
        <a:latin typeface="+mn-lt"/>
        <a:ea typeface="+mn-ea"/>
        <a:cs typeface="+mn-cs"/>
      </a:defRPr>
    </a:lvl2pPr>
    <a:lvl3pPr marL="1752012" algn="l" defTabSz="1752012" rtl="0" eaLnBrk="1" latinLnBrk="0" hangingPunct="1">
      <a:defRPr sz="2299" kern="1200">
        <a:solidFill>
          <a:schemeClr val="tx1"/>
        </a:solidFill>
        <a:latin typeface="+mn-lt"/>
        <a:ea typeface="+mn-ea"/>
        <a:cs typeface="+mn-cs"/>
      </a:defRPr>
    </a:lvl3pPr>
    <a:lvl4pPr marL="2628018" algn="l" defTabSz="1752012" rtl="0" eaLnBrk="1" latinLnBrk="0" hangingPunct="1">
      <a:defRPr sz="2299" kern="1200">
        <a:solidFill>
          <a:schemeClr val="tx1"/>
        </a:solidFill>
        <a:latin typeface="+mn-lt"/>
        <a:ea typeface="+mn-ea"/>
        <a:cs typeface="+mn-cs"/>
      </a:defRPr>
    </a:lvl4pPr>
    <a:lvl5pPr marL="3504026" algn="l" defTabSz="1752012" rtl="0" eaLnBrk="1" latinLnBrk="0" hangingPunct="1">
      <a:defRPr sz="2299" kern="1200">
        <a:solidFill>
          <a:schemeClr val="tx1"/>
        </a:solidFill>
        <a:latin typeface="+mn-lt"/>
        <a:ea typeface="+mn-ea"/>
        <a:cs typeface="+mn-cs"/>
      </a:defRPr>
    </a:lvl5pPr>
    <a:lvl6pPr marL="4380032" algn="l" defTabSz="1752012" rtl="0" eaLnBrk="1" latinLnBrk="0" hangingPunct="1">
      <a:defRPr sz="2299" kern="1200">
        <a:solidFill>
          <a:schemeClr val="tx1"/>
        </a:solidFill>
        <a:latin typeface="+mn-lt"/>
        <a:ea typeface="+mn-ea"/>
        <a:cs typeface="+mn-cs"/>
      </a:defRPr>
    </a:lvl6pPr>
    <a:lvl7pPr marL="5256039" algn="l" defTabSz="1752012" rtl="0" eaLnBrk="1" latinLnBrk="0" hangingPunct="1">
      <a:defRPr sz="2299" kern="1200">
        <a:solidFill>
          <a:schemeClr val="tx1"/>
        </a:solidFill>
        <a:latin typeface="+mn-lt"/>
        <a:ea typeface="+mn-ea"/>
        <a:cs typeface="+mn-cs"/>
      </a:defRPr>
    </a:lvl7pPr>
    <a:lvl8pPr marL="6132045" algn="l" defTabSz="1752012" rtl="0" eaLnBrk="1" latinLnBrk="0" hangingPunct="1">
      <a:defRPr sz="2299" kern="1200">
        <a:solidFill>
          <a:schemeClr val="tx1"/>
        </a:solidFill>
        <a:latin typeface="+mn-lt"/>
        <a:ea typeface="+mn-ea"/>
        <a:cs typeface="+mn-cs"/>
      </a:defRPr>
    </a:lvl8pPr>
    <a:lvl9pPr marL="7008051" algn="l" defTabSz="1752012" rtl="0" eaLnBrk="1" latinLnBrk="0" hangingPunct="1">
      <a:defRPr sz="22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ru-RU"/>
              <a:t>Образец заголовка</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488E2D6-380E-4ED3-A494-788F2A5B6C16}" type="datetimeFigureOut">
              <a:rPr lang="pt-PT" smtClean="0"/>
              <a:t>09/01/2022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28899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488E2D6-380E-4ED3-A494-788F2A5B6C16}" type="datetimeFigureOut">
              <a:rPr lang="pt-PT" smtClean="0"/>
              <a:t>09/01/2022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223720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488E2D6-380E-4ED3-A494-788F2A5B6C16}" type="datetimeFigureOut">
              <a:rPr lang="pt-PT" smtClean="0"/>
              <a:t>09/01/2022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278506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488E2D6-380E-4ED3-A494-788F2A5B6C16}" type="datetimeFigureOut">
              <a:rPr lang="pt-PT" smtClean="0"/>
              <a:t>09/01/2022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1962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ru-RU"/>
              <a:t>Образец заголовка</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488E2D6-380E-4ED3-A494-788F2A5B6C16}" type="datetimeFigureOut">
              <a:rPr lang="pt-PT" smtClean="0"/>
              <a:t>09/01/2022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270553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488E2D6-380E-4ED3-A494-788F2A5B6C16}" type="datetimeFigureOut">
              <a:rPr lang="pt-PT" smtClean="0"/>
              <a:t>09/01/2022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35227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ru-RU"/>
              <a:t>Образец текста</a:t>
            </a:r>
          </a:p>
        </p:txBody>
      </p:sp>
      <p:sp>
        <p:nvSpPr>
          <p:cNvPr id="4" name="Content Placeholder 3"/>
          <p:cNvSpPr>
            <a:spLocks noGrp="1"/>
          </p:cNvSpPr>
          <p:nvPr>
            <p:ph sz="half" idx="2"/>
          </p:nvPr>
        </p:nvSpPr>
        <p:spPr>
          <a:xfrm>
            <a:off x="1041426" y="7810963"/>
            <a:ext cx="6396193" cy="114887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ru-RU"/>
              <a:t>Образец текста</a:t>
            </a:r>
          </a:p>
        </p:txBody>
      </p:sp>
      <p:sp>
        <p:nvSpPr>
          <p:cNvPr id="6" name="Content Placeholder 5"/>
          <p:cNvSpPr>
            <a:spLocks noGrp="1"/>
          </p:cNvSpPr>
          <p:nvPr>
            <p:ph sz="quarter" idx="4"/>
          </p:nvPr>
        </p:nvSpPr>
        <p:spPr>
          <a:xfrm>
            <a:off x="7654172" y="7810963"/>
            <a:ext cx="6427693" cy="114887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488E2D6-380E-4ED3-A494-788F2A5B6C16}" type="datetimeFigureOut">
              <a:rPr lang="pt-PT" smtClean="0"/>
              <a:t>09/01/2022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179834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488E2D6-380E-4ED3-A494-788F2A5B6C16}" type="datetimeFigureOut">
              <a:rPr lang="pt-PT" smtClean="0"/>
              <a:t>09/01/2022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76816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8E2D6-380E-4ED3-A494-788F2A5B6C16}" type="datetimeFigureOut">
              <a:rPr lang="pt-PT" smtClean="0"/>
              <a:t>09/01/2022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1995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ru-RU"/>
              <a:t>Образец заголовка</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ru-RU"/>
              <a:t>Образец текста</a:t>
            </a:r>
          </a:p>
        </p:txBody>
      </p:sp>
      <p:sp>
        <p:nvSpPr>
          <p:cNvPr id="5" name="Date Placeholder 4"/>
          <p:cNvSpPr>
            <a:spLocks noGrp="1"/>
          </p:cNvSpPr>
          <p:nvPr>
            <p:ph type="dt" sz="half" idx="10"/>
          </p:nvPr>
        </p:nvSpPr>
        <p:spPr/>
        <p:txBody>
          <a:bodyPr/>
          <a:lstStyle/>
          <a:p>
            <a:fld id="{C488E2D6-380E-4ED3-A494-788F2A5B6C16}" type="datetimeFigureOut">
              <a:rPr lang="pt-PT" smtClean="0"/>
              <a:t>09/01/2022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193924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ru-RU"/>
              <a:t>Образец заголовка</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ru-RU"/>
              <a:t>Вставка рисунка</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ru-RU"/>
              <a:t>Образец текста</a:t>
            </a:r>
          </a:p>
        </p:txBody>
      </p:sp>
      <p:sp>
        <p:nvSpPr>
          <p:cNvPr id="5" name="Date Placeholder 4"/>
          <p:cNvSpPr>
            <a:spLocks noGrp="1"/>
          </p:cNvSpPr>
          <p:nvPr>
            <p:ph type="dt" sz="half" idx="10"/>
          </p:nvPr>
        </p:nvSpPr>
        <p:spPr/>
        <p:txBody>
          <a:bodyPr/>
          <a:lstStyle/>
          <a:p>
            <a:fld id="{C488E2D6-380E-4ED3-A494-788F2A5B6C16}" type="datetimeFigureOut">
              <a:rPr lang="pt-PT" smtClean="0"/>
              <a:t>09/01/2022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23F3EA4D-E98D-4826-B211-4F2B0880C4CB}" type="slidenum">
              <a:rPr lang="pt-PT" smtClean="0"/>
              <a:t>‹#›</a:t>
            </a:fld>
            <a:endParaRPr lang="pt-PT"/>
          </a:p>
        </p:txBody>
      </p:sp>
    </p:spTree>
    <p:extLst>
      <p:ext uri="{BB962C8B-B14F-4D97-AF65-F5344CB8AC3E}">
        <p14:creationId xmlns:p14="http://schemas.microsoft.com/office/powerpoint/2010/main" val="43524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C488E2D6-380E-4ED3-A494-788F2A5B6C16}" type="datetimeFigureOut">
              <a:rPr lang="pt-PT" smtClean="0"/>
              <a:t>09/01/2022</a:t>
            </a:fld>
            <a:endParaRPr lang="pt-PT"/>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23F3EA4D-E98D-4826-B211-4F2B0880C4CB}" type="slidenum">
              <a:rPr lang="pt-PT" smtClean="0"/>
              <a:t>‹#›</a:t>
            </a:fld>
            <a:endParaRPr lang="pt-PT"/>
          </a:p>
        </p:txBody>
      </p:sp>
    </p:spTree>
    <p:extLst>
      <p:ext uri="{BB962C8B-B14F-4D97-AF65-F5344CB8AC3E}">
        <p14:creationId xmlns:p14="http://schemas.microsoft.com/office/powerpoint/2010/main" val="31080000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C666C"/>
        </a:solidFill>
        <a:effectLst/>
      </p:bgPr>
    </p:bg>
    <p:spTree>
      <p:nvGrpSpPr>
        <p:cNvPr id="1" name=""/>
        <p:cNvGrpSpPr/>
        <p:nvPr/>
      </p:nvGrpSpPr>
      <p:grpSpPr>
        <a:xfrm>
          <a:off x="0" y="0"/>
          <a:ext cx="0" cy="0"/>
          <a:chOff x="0" y="0"/>
          <a:chExt cx="0" cy="0"/>
        </a:xfrm>
      </p:grpSpPr>
      <p:sp>
        <p:nvSpPr>
          <p:cNvPr id="41" name="Прямоугольник 40">
            <a:extLst>
              <a:ext uri="{FF2B5EF4-FFF2-40B4-BE49-F238E27FC236}">
                <a16:creationId xmlns:a16="http://schemas.microsoft.com/office/drawing/2014/main" id="{6C5CAC23-D209-4A27-BFE5-FC2D5DF36D92}"/>
              </a:ext>
            </a:extLst>
          </p:cNvPr>
          <p:cNvSpPr/>
          <p:nvPr/>
        </p:nvSpPr>
        <p:spPr>
          <a:xfrm>
            <a:off x="7622297" y="4931730"/>
            <a:ext cx="7269766" cy="3187656"/>
          </a:xfrm>
          <a:prstGeom prst="rect">
            <a:avLst/>
          </a:prstGeom>
          <a:solidFill>
            <a:schemeClr val="bg1"/>
          </a:solidFill>
          <a:ln>
            <a:solidFill>
              <a:srgbClr val="BED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285" dirty="0">
              <a:solidFill>
                <a:schemeClr val="tx1"/>
              </a:solidFill>
            </a:endParaRPr>
          </a:p>
        </p:txBody>
      </p:sp>
      <p:sp>
        <p:nvSpPr>
          <p:cNvPr id="29" name="Rectangle 28">
            <a:extLst>
              <a:ext uri="{FF2B5EF4-FFF2-40B4-BE49-F238E27FC236}">
                <a16:creationId xmlns:a16="http://schemas.microsoft.com/office/drawing/2014/main" id="{6BF8A9D0-2159-46D3-AA51-4857BD7F548A}"/>
              </a:ext>
            </a:extLst>
          </p:cNvPr>
          <p:cNvSpPr/>
          <p:nvPr/>
        </p:nvSpPr>
        <p:spPr>
          <a:xfrm>
            <a:off x="11821889" y="3713"/>
            <a:ext cx="3297462" cy="1558674"/>
          </a:xfrm>
          <a:prstGeom prst="rect">
            <a:avLst/>
          </a:prstGeom>
          <a:noFill/>
          <a:ln>
            <a:solidFill>
              <a:srgbClr val="BED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3285" dirty="0"/>
          </a:p>
        </p:txBody>
      </p:sp>
      <p:grpSp>
        <p:nvGrpSpPr>
          <p:cNvPr id="20" name="Group 19">
            <a:extLst>
              <a:ext uri="{FF2B5EF4-FFF2-40B4-BE49-F238E27FC236}">
                <a16:creationId xmlns:a16="http://schemas.microsoft.com/office/drawing/2014/main" id="{011E4D85-DFB2-4E21-BD28-E6169B033387}"/>
              </a:ext>
            </a:extLst>
          </p:cNvPr>
          <p:cNvGrpSpPr/>
          <p:nvPr/>
        </p:nvGrpSpPr>
        <p:grpSpPr>
          <a:xfrm>
            <a:off x="15326737" y="1424035"/>
            <a:ext cx="1258136" cy="1271957"/>
            <a:chOff x="1355834" y="2412124"/>
            <a:chExt cx="717334" cy="725214"/>
          </a:xfrm>
        </p:grpSpPr>
        <p:sp>
          <p:nvSpPr>
            <p:cNvPr id="11" name="Rectangle: Rounded Corners 10">
              <a:extLst>
                <a:ext uri="{FF2B5EF4-FFF2-40B4-BE49-F238E27FC236}">
                  <a16:creationId xmlns:a16="http://schemas.microsoft.com/office/drawing/2014/main" id="{E922B212-39E8-4D7A-8946-F5F18DDB7618}"/>
                </a:ext>
              </a:extLst>
            </p:cNvPr>
            <p:cNvSpPr/>
            <p:nvPr/>
          </p:nvSpPr>
          <p:spPr>
            <a:xfrm>
              <a:off x="1355834" y="2412124"/>
              <a:ext cx="709449" cy="725214"/>
            </a:xfrm>
            <a:prstGeom prst="roundRect">
              <a:avLst/>
            </a:prstGeom>
            <a:solidFill>
              <a:srgbClr val="BED6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3285"/>
            </a:p>
          </p:txBody>
        </p:sp>
        <p:sp>
          <p:nvSpPr>
            <p:cNvPr id="14" name="TextBox 13">
              <a:extLst>
                <a:ext uri="{FF2B5EF4-FFF2-40B4-BE49-F238E27FC236}">
                  <a16:creationId xmlns:a16="http://schemas.microsoft.com/office/drawing/2014/main" id="{4F92517B-A6A5-4181-9878-2212413A0183}"/>
                </a:ext>
              </a:extLst>
            </p:cNvPr>
            <p:cNvSpPr txBox="1"/>
            <p:nvPr/>
          </p:nvSpPr>
          <p:spPr>
            <a:xfrm>
              <a:off x="1363719" y="2491006"/>
              <a:ext cx="709449" cy="560441"/>
            </a:xfrm>
            <a:prstGeom prst="rect">
              <a:avLst/>
            </a:prstGeom>
            <a:noFill/>
          </p:spPr>
          <p:txBody>
            <a:bodyPr wrap="square">
              <a:spAutoFit/>
            </a:bodyPr>
            <a:lstStyle/>
            <a:p>
              <a:r>
                <a:rPr lang="it-IT" sz="1929" dirty="0"/>
                <a:t> RGB 190/214/47</a:t>
              </a:r>
              <a:endParaRPr lang="pt-PT" sz="1929" dirty="0"/>
            </a:p>
          </p:txBody>
        </p:sp>
      </p:grpSp>
      <p:grpSp>
        <p:nvGrpSpPr>
          <p:cNvPr id="19" name="Group 18">
            <a:extLst>
              <a:ext uri="{FF2B5EF4-FFF2-40B4-BE49-F238E27FC236}">
                <a16:creationId xmlns:a16="http://schemas.microsoft.com/office/drawing/2014/main" id="{5061716E-5759-47C8-A64A-B84DB27C626C}"/>
              </a:ext>
            </a:extLst>
          </p:cNvPr>
          <p:cNvGrpSpPr/>
          <p:nvPr/>
        </p:nvGrpSpPr>
        <p:grpSpPr>
          <a:xfrm>
            <a:off x="15312907" y="13731"/>
            <a:ext cx="1244307" cy="1271958"/>
            <a:chOff x="1355834" y="3294994"/>
            <a:chExt cx="709449" cy="725214"/>
          </a:xfrm>
        </p:grpSpPr>
        <p:sp>
          <p:nvSpPr>
            <p:cNvPr id="12" name="Rectangle: Rounded Corners 11">
              <a:extLst>
                <a:ext uri="{FF2B5EF4-FFF2-40B4-BE49-F238E27FC236}">
                  <a16:creationId xmlns:a16="http://schemas.microsoft.com/office/drawing/2014/main" id="{CE25B4FD-0896-490E-99F3-6287B289C531}"/>
                </a:ext>
              </a:extLst>
            </p:cNvPr>
            <p:cNvSpPr/>
            <p:nvPr/>
          </p:nvSpPr>
          <p:spPr>
            <a:xfrm>
              <a:off x="1355834" y="3294994"/>
              <a:ext cx="709449" cy="725214"/>
            </a:xfrm>
            <a:prstGeom prst="roundRect">
              <a:avLst/>
            </a:prstGeom>
            <a:solidFill>
              <a:srgbClr val="5C66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3285">
                <a:solidFill>
                  <a:schemeClr val="bg1"/>
                </a:solidFill>
              </a:endParaRPr>
            </a:p>
          </p:txBody>
        </p:sp>
        <p:sp>
          <p:nvSpPr>
            <p:cNvPr id="16" name="TextBox 15">
              <a:extLst>
                <a:ext uri="{FF2B5EF4-FFF2-40B4-BE49-F238E27FC236}">
                  <a16:creationId xmlns:a16="http://schemas.microsoft.com/office/drawing/2014/main" id="{30F8C862-7852-45D9-A86A-39604EA28B67}"/>
                </a:ext>
              </a:extLst>
            </p:cNvPr>
            <p:cNvSpPr txBox="1"/>
            <p:nvPr/>
          </p:nvSpPr>
          <p:spPr>
            <a:xfrm>
              <a:off x="1363719" y="3294994"/>
              <a:ext cx="701563" cy="606578"/>
            </a:xfrm>
            <a:prstGeom prst="rect">
              <a:avLst/>
            </a:prstGeom>
            <a:noFill/>
          </p:spPr>
          <p:txBody>
            <a:bodyPr wrap="square">
              <a:spAutoFit/>
            </a:bodyPr>
            <a:lstStyle/>
            <a:p>
              <a:r>
                <a:rPr lang="it-IT" sz="2105" dirty="0">
                  <a:solidFill>
                    <a:schemeClr val="bg1"/>
                  </a:solidFill>
                </a:rPr>
                <a:t>RGB</a:t>
              </a:r>
              <a:r>
                <a:rPr lang="it-IT" sz="2455" dirty="0">
                  <a:solidFill>
                    <a:schemeClr val="bg1"/>
                  </a:solidFill>
                </a:rPr>
                <a:t> </a:t>
              </a:r>
              <a:r>
                <a:rPr lang="it-IT" sz="1929" dirty="0">
                  <a:solidFill>
                    <a:schemeClr val="bg1"/>
                  </a:solidFill>
                </a:rPr>
                <a:t>92/102/108</a:t>
              </a:r>
              <a:endParaRPr lang="pt-PT" sz="2455" dirty="0">
                <a:solidFill>
                  <a:schemeClr val="bg1"/>
                </a:solidFill>
              </a:endParaRPr>
            </a:p>
          </p:txBody>
        </p:sp>
      </p:grpSp>
      <p:pic>
        <p:nvPicPr>
          <p:cNvPr id="18" name="Picture 17" descr="A picture containing text&#10;&#10;Description automatically generated">
            <a:extLst>
              <a:ext uri="{FF2B5EF4-FFF2-40B4-BE49-F238E27FC236}">
                <a16:creationId xmlns:a16="http://schemas.microsoft.com/office/drawing/2014/main" id="{F2085D11-9B50-4FCA-91B7-200A0BB77A63}"/>
              </a:ext>
            </a:extLst>
          </p:cNvPr>
          <p:cNvPicPr>
            <a:picLocks noChangeAspect="1"/>
          </p:cNvPicPr>
          <p:nvPr/>
        </p:nvPicPr>
        <p:blipFill rotWithShape="1">
          <a:blip r:embed="rId2">
            <a:extLst>
              <a:ext uri="{28A0092B-C50C-407E-A947-70E740481C1C}">
                <a14:useLocalDpi xmlns:a14="http://schemas.microsoft.com/office/drawing/2010/main" val="0"/>
              </a:ext>
            </a:extLst>
          </a:blip>
          <a:srcRect l="23218" t="10745" b="39217"/>
          <a:stretch/>
        </p:blipFill>
        <p:spPr>
          <a:xfrm>
            <a:off x="-26324" y="-26636"/>
            <a:ext cx="4296603" cy="1937702"/>
          </a:xfrm>
          <a:prstGeom prst="rect">
            <a:avLst/>
          </a:prstGeom>
        </p:spPr>
      </p:pic>
      <p:sp>
        <p:nvSpPr>
          <p:cNvPr id="27" name="TextBox 26">
            <a:extLst>
              <a:ext uri="{FF2B5EF4-FFF2-40B4-BE49-F238E27FC236}">
                <a16:creationId xmlns:a16="http://schemas.microsoft.com/office/drawing/2014/main" id="{7C852E3E-BD1A-4A84-B03B-076F027A4570}"/>
              </a:ext>
            </a:extLst>
          </p:cNvPr>
          <p:cNvSpPr txBox="1"/>
          <p:nvPr/>
        </p:nvSpPr>
        <p:spPr>
          <a:xfrm>
            <a:off x="6184768" y="496450"/>
            <a:ext cx="4664305" cy="389209"/>
          </a:xfrm>
          <a:prstGeom prst="rect">
            <a:avLst/>
          </a:prstGeom>
          <a:noFill/>
        </p:spPr>
        <p:txBody>
          <a:bodyPr wrap="square">
            <a:spAutoFit/>
          </a:bodyPr>
          <a:lstStyle/>
          <a:p>
            <a:r>
              <a:rPr lang="pt-PT" sz="1929" dirty="0">
                <a:solidFill>
                  <a:schemeClr val="bg1"/>
                </a:solidFill>
                <a:latin typeface="Abadi" panose="020B0604020104020204" pitchFamily="34" charset="0"/>
              </a:rPr>
              <a:t>FINAL PROJECT</a:t>
            </a:r>
            <a:endParaRPr lang="pt-PT" sz="1929" dirty="0"/>
          </a:p>
        </p:txBody>
      </p:sp>
      <p:sp>
        <p:nvSpPr>
          <p:cNvPr id="30" name="TextBox 29">
            <a:extLst>
              <a:ext uri="{FF2B5EF4-FFF2-40B4-BE49-F238E27FC236}">
                <a16:creationId xmlns:a16="http://schemas.microsoft.com/office/drawing/2014/main" id="{0E13846B-0CB6-4439-AA95-215280A10787}"/>
              </a:ext>
            </a:extLst>
          </p:cNvPr>
          <p:cNvSpPr txBox="1"/>
          <p:nvPr/>
        </p:nvSpPr>
        <p:spPr>
          <a:xfrm>
            <a:off x="11821890" y="361201"/>
            <a:ext cx="3477188" cy="1225464"/>
          </a:xfrm>
          <a:prstGeom prst="rect">
            <a:avLst/>
          </a:prstGeom>
          <a:noFill/>
        </p:spPr>
        <p:txBody>
          <a:bodyPr wrap="square">
            <a:spAutoFit/>
          </a:bodyPr>
          <a:lstStyle/>
          <a:p>
            <a:r>
              <a:rPr lang="pt-PT" sz="1841" b="1" dirty="0">
                <a:solidFill>
                  <a:schemeClr val="bg1"/>
                </a:solidFill>
                <a:latin typeface="Abadi" panose="020B0604020104020204" pitchFamily="34" charset="0"/>
              </a:rPr>
              <a:t>Dmitrii Diachkov - #20211367</a:t>
            </a:r>
          </a:p>
          <a:p>
            <a:r>
              <a:rPr lang="pt-PT" sz="1841" b="1" dirty="0">
                <a:solidFill>
                  <a:schemeClr val="bg1"/>
                </a:solidFill>
                <a:latin typeface="Abadi" panose="020B0604020104020204" pitchFamily="34" charset="0"/>
              </a:rPr>
              <a:t>Pedro Carvalho   - #20211363</a:t>
            </a:r>
          </a:p>
          <a:p>
            <a:r>
              <a:rPr lang="pt-PT" sz="1841" b="1" dirty="0">
                <a:solidFill>
                  <a:schemeClr val="bg1"/>
                </a:solidFill>
                <a:latin typeface="Abadi" panose="020B0604020104020204" pitchFamily="34" charset="0"/>
              </a:rPr>
              <a:t>Rodolfo Tavares  - #20210405 </a:t>
            </a:r>
          </a:p>
          <a:p>
            <a:r>
              <a:rPr lang="pt-PT" sz="1841" b="1" dirty="0">
                <a:solidFill>
                  <a:schemeClr val="bg1"/>
                </a:solidFill>
                <a:latin typeface="Abadi" panose="020B0604020104020204" pitchFamily="34" charset="0"/>
              </a:rPr>
              <a:t>Zukiswa Mdingi  - #20210408</a:t>
            </a:r>
            <a:endParaRPr lang="pt-PT" sz="1841" b="1" dirty="0"/>
          </a:p>
        </p:txBody>
      </p:sp>
      <p:sp>
        <p:nvSpPr>
          <p:cNvPr id="55" name="TextBox 54">
            <a:extLst>
              <a:ext uri="{FF2B5EF4-FFF2-40B4-BE49-F238E27FC236}">
                <a16:creationId xmlns:a16="http://schemas.microsoft.com/office/drawing/2014/main" id="{D81FBE46-3040-4ED6-A2BB-9D41CE5A1AAD}"/>
              </a:ext>
            </a:extLst>
          </p:cNvPr>
          <p:cNvSpPr txBox="1"/>
          <p:nvPr/>
        </p:nvSpPr>
        <p:spPr>
          <a:xfrm>
            <a:off x="29940" y="2514562"/>
            <a:ext cx="7336436" cy="3416320"/>
          </a:xfrm>
          <a:prstGeom prst="rect">
            <a:avLst/>
          </a:prstGeom>
          <a:noFill/>
        </p:spPr>
        <p:txBody>
          <a:bodyPr wrap="square">
            <a:spAutoFit/>
          </a:bodyPr>
          <a:lstStyle>
            <a:defPPr>
              <a:defRPr lang="en-US"/>
            </a:defPPr>
            <a:lvl1pPr>
              <a:defRPr sz="1400" i="0" u="none" strike="noStrike" baseline="0">
                <a:latin typeface="Abadi" panose="020B0604020104020204" pitchFamily="34" charset="0"/>
              </a:defRPr>
            </a:lvl1pPr>
          </a:lstStyle>
          <a:p>
            <a:pPr algn="just"/>
            <a:r>
              <a:rPr lang="en-ZA" sz="1800" dirty="0">
                <a:solidFill>
                  <a:schemeClr val="bg1"/>
                </a:solidFill>
              </a:rPr>
              <a:t>The Human Development Index (HDI) is an index developed by the United Nations Development Programme (UNDP) and it is used to measure the human development of a country. The HDI calculates and ranks countries according to the HDI score which is composed of 3 key dimensions: 1)Life expectancy at birth; 2)Education: includes two variables, mean years of schooling and expected years of schooling, and 3) Standard of living: measured by the gross national income per capita. </a:t>
            </a:r>
            <a:r>
              <a:rPr lang="en-GB" sz="1800" dirty="0">
                <a:solidFill>
                  <a:schemeClr val="bg1"/>
                </a:solidFill>
              </a:rPr>
              <a:t>The aim of this project is to create an Alternative Human Development Index (AHDI) by country, using a set of previously chosen indicators and using multivariate data analysis techniques. </a:t>
            </a:r>
          </a:p>
          <a:p>
            <a:pPr algn="just"/>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1800" dirty="0">
              <a:solidFill>
                <a:schemeClr val="bg1"/>
              </a:solidFill>
            </a:endParaRPr>
          </a:p>
        </p:txBody>
      </p:sp>
      <p:sp>
        <p:nvSpPr>
          <p:cNvPr id="43" name="TextBox 42">
            <a:extLst>
              <a:ext uri="{FF2B5EF4-FFF2-40B4-BE49-F238E27FC236}">
                <a16:creationId xmlns:a16="http://schemas.microsoft.com/office/drawing/2014/main" id="{9E4B60F3-E4EC-4B4C-BC1E-C418DC4258A1}"/>
              </a:ext>
            </a:extLst>
          </p:cNvPr>
          <p:cNvSpPr txBox="1"/>
          <p:nvPr/>
        </p:nvSpPr>
        <p:spPr>
          <a:xfrm>
            <a:off x="44943" y="2132569"/>
            <a:ext cx="7336424" cy="461665"/>
          </a:xfrm>
          <a:prstGeom prst="rect">
            <a:avLst/>
          </a:prstGeom>
          <a:noFill/>
        </p:spPr>
        <p:txBody>
          <a:bodyPr wrap="square">
            <a:spAutoFit/>
          </a:bodyPr>
          <a:lstStyle/>
          <a:p>
            <a:r>
              <a:rPr lang="ru-RU" sz="2400" dirty="0">
                <a:solidFill>
                  <a:srgbClr val="BED62F"/>
                </a:solidFill>
              </a:rPr>
              <a:t>OVERVIEW</a:t>
            </a:r>
          </a:p>
        </p:txBody>
      </p:sp>
      <p:sp>
        <p:nvSpPr>
          <p:cNvPr id="4" name="Прямоугольник 3">
            <a:extLst>
              <a:ext uri="{FF2B5EF4-FFF2-40B4-BE49-F238E27FC236}">
                <a16:creationId xmlns:a16="http://schemas.microsoft.com/office/drawing/2014/main" id="{62DC497A-A717-45CF-9C50-8C4F54DE68D7}"/>
              </a:ext>
            </a:extLst>
          </p:cNvPr>
          <p:cNvSpPr/>
          <p:nvPr/>
        </p:nvSpPr>
        <p:spPr>
          <a:xfrm>
            <a:off x="7622297" y="2189631"/>
            <a:ext cx="7269766" cy="2695765"/>
          </a:xfrm>
          <a:prstGeom prst="rect">
            <a:avLst/>
          </a:prstGeom>
          <a:solidFill>
            <a:schemeClr val="bg1"/>
          </a:solidFill>
          <a:ln>
            <a:solidFill>
              <a:srgbClr val="BED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285" dirty="0">
              <a:solidFill>
                <a:schemeClr val="tx1"/>
              </a:solidFill>
            </a:endParaRPr>
          </a:p>
        </p:txBody>
      </p:sp>
      <p:sp>
        <p:nvSpPr>
          <p:cNvPr id="59" name="TextBox 58">
            <a:extLst>
              <a:ext uri="{FF2B5EF4-FFF2-40B4-BE49-F238E27FC236}">
                <a16:creationId xmlns:a16="http://schemas.microsoft.com/office/drawing/2014/main" id="{D6FF4DD3-6E47-4DB4-858B-914027907272}"/>
              </a:ext>
            </a:extLst>
          </p:cNvPr>
          <p:cNvSpPr txBox="1"/>
          <p:nvPr/>
        </p:nvSpPr>
        <p:spPr>
          <a:xfrm>
            <a:off x="3297461" y="-20565"/>
            <a:ext cx="7860914" cy="632161"/>
          </a:xfrm>
          <a:prstGeom prst="rect">
            <a:avLst/>
          </a:prstGeom>
          <a:noFill/>
        </p:spPr>
        <p:txBody>
          <a:bodyPr wrap="square">
            <a:spAutoFit/>
          </a:bodyPr>
          <a:lstStyle/>
          <a:p>
            <a:pPr algn="ctr"/>
            <a:r>
              <a:rPr lang="pt-PT" sz="3508" b="1" dirty="0">
                <a:solidFill>
                  <a:schemeClr val="bg1"/>
                </a:solidFill>
                <a:latin typeface="Abadi" panose="020B0604020104020204" pitchFamily="34" charset="0"/>
              </a:rPr>
              <a:t>MULTIVARIATE DATA ANALYSIS</a:t>
            </a:r>
            <a:endParaRPr lang="pt-PT" sz="3508" b="1" dirty="0"/>
          </a:p>
        </p:txBody>
      </p:sp>
      <p:sp>
        <p:nvSpPr>
          <p:cNvPr id="71" name="TextBox 70">
            <a:extLst>
              <a:ext uri="{FF2B5EF4-FFF2-40B4-BE49-F238E27FC236}">
                <a16:creationId xmlns:a16="http://schemas.microsoft.com/office/drawing/2014/main" id="{54852B1D-53FF-4EFA-8D90-EC09A09E8249}"/>
              </a:ext>
            </a:extLst>
          </p:cNvPr>
          <p:cNvSpPr txBox="1"/>
          <p:nvPr/>
        </p:nvSpPr>
        <p:spPr>
          <a:xfrm>
            <a:off x="17694" y="5842580"/>
            <a:ext cx="7336434" cy="5909310"/>
          </a:xfrm>
          <a:prstGeom prst="rect">
            <a:avLst/>
          </a:prstGeom>
          <a:noFill/>
        </p:spPr>
        <p:txBody>
          <a:bodyPr wrap="square">
            <a:spAutoFit/>
          </a:bodyPr>
          <a:lstStyle>
            <a:defPPr>
              <a:defRPr lang="en-US"/>
            </a:defPPr>
            <a:lvl1pPr algn="just">
              <a:defRPr sz="2105" i="0" u="none" strike="noStrike" baseline="0">
                <a:solidFill>
                  <a:schemeClr val="bg1"/>
                </a:solidFill>
                <a:latin typeface="Abadi" panose="020B0604020104020204" pitchFamily="34" charset="0"/>
              </a:defRPr>
            </a:lvl1pPr>
          </a:lstStyle>
          <a:p>
            <a:r>
              <a:rPr lang="en-GB" sz="1800" dirty="0"/>
              <a:t>To achieve the proposed objectives, two multivariate techniques will be used: Principal Components Analysis (PCA) with a varimax rotation of loadings and Cluster Analysis (CA) with a hierarchical clustering of Ward’s distances. The PCA is one of the techniques or tools used to reduce dimensions in a multidimensional data and it is widely used in the construction of indices (Mylevaganam, 2017). This technique will be used to reduce number of variable and create the new variable (</a:t>
            </a:r>
            <a:r>
              <a:rPr lang="en-GB" sz="1800" i="1" dirty="0"/>
              <a:t>main components such as indices)</a:t>
            </a:r>
            <a:r>
              <a:rPr lang="en-GB" sz="1800" dirty="0"/>
              <a:t> for each country. Then, these indices will be used to rank the countries according to the presented score, based on results of the cluster analysis. For this, </a:t>
            </a:r>
            <a:r>
              <a:rPr lang="en-GB" sz="1800" dirty="0">
                <a:solidFill>
                  <a:schemeClr val="bg1"/>
                </a:solidFill>
              </a:rPr>
              <a:t>we used the data from World Development Indicators (WBI) that is a collection of development indicators. We started by including in the analysis the dataset from all countries (cases) published by the WB and 25 variables (indicators- an extension of the WB HDI) grouped into key dimensions of development that reflect social and economic welfare: a long and healthy life, access to knowledge and a decent standard of living (Javaid, Akbar &amp; Nawaz, 2018). After data manipulation (eliminating missing values, standardization, etc), the final dataset consists of 136 countries and 11 variables. The data used refers to the year 2019.</a:t>
            </a:r>
            <a:endParaRPr lang="en-US" sz="1800" dirty="0">
              <a:solidFill>
                <a:schemeClr val="bg1"/>
              </a:solidFill>
            </a:endParaRPr>
          </a:p>
          <a:p>
            <a:endParaRPr lang="en-GB" sz="1800" dirty="0"/>
          </a:p>
          <a:p>
            <a:endParaRPr lang="pt-PT" sz="1800" dirty="0"/>
          </a:p>
        </p:txBody>
      </p:sp>
      <p:sp>
        <p:nvSpPr>
          <p:cNvPr id="74" name="TextBox 73">
            <a:extLst>
              <a:ext uri="{FF2B5EF4-FFF2-40B4-BE49-F238E27FC236}">
                <a16:creationId xmlns:a16="http://schemas.microsoft.com/office/drawing/2014/main" id="{DF7F18A7-04D8-484C-910D-4DA8A41B0644}"/>
              </a:ext>
            </a:extLst>
          </p:cNvPr>
          <p:cNvSpPr txBox="1"/>
          <p:nvPr/>
        </p:nvSpPr>
        <p:spPr>
          <a:xfrm>
            <a:off x="12800306" y="-70095"/>
            <a:ext cx="2415823" cy="597856"/>
          </a:xfrm>
          <a:prstGeom prst="rect">
            <a:avLst/>
          </a:prstGeom>
          <a:noFill/>
        </p:spPr>
        <p:txBody>
          <a:bodyPr wrap="square">
            <a:spAutoFit/>
          </a:bodyPr>
          <a:lstStyle/>
          <a:p>
            <a:r>
              <a:rPr lang="en-US" sz="3285" dirty="0">
                <a:solidFill>
                  <a:srgbClr val="BED62F"/>
                </a:solidFill>
              </a:rPr>
              <a:t>TEAM</a:t>
            </a:r>
            <a:endParaRPr lang="ru-RU" sz="3285" dirty="0">
              <a:solidFill>
                <a:srgbClr val="BED62F"/>
              </a:solidFill>
            </a:endParaRPr>
          </a:p>
        </p:txBody>
      </p:sp>
      <p:sp>
        <p:nvSpPr>
          <p:cNvPr id="75" name="TextBox 74">
            <a:extLst>
              <a:ext uri="{FF2B5EF4-FFF2-40B4-BE49-F238E27FC236}">
                <a16:creationId xmlns:a16="http://schemas.microsoft.com/office/drawing/2014/main" id="{6A90EFF7-FBCC-412C-92FB-20020400EDFC}"/>
              </a:ext>
            </a:extLst>
          </p:cNvPr>
          <p:cNvSpPr txBox="1"/>
          <p:nvPr/>
        </p:nvSpPr>
        <p:spPr>
          <a:xfrm>
            <a:off x="11156" y="11524991"/>
            <a:ext cx="7336436" cy="967509"/>
          </a:xfrm>
          <a:prstGeom prst="rect">
            <a:avLst/>
          </a:prstGeom>
          <a:noFill/>
        </p:spPr>
        <p:txBody>
          <a:bodyPr wrap="square">
            <a:spAutoFit/>
          </a:bodyPr>
          <a:lstStyle>
            <a:defPPr>
              <a:defRPr lang="en-US"/>
            </a:defPPr>
            <a:lvl1pPr>
              <a:defRPr sz="1400" i="0" u="none" strike="noStrike" baseline="0">
                <a:latin typeface="Abadi" panose="020B0604020104020204" pitchFamily="34" charset="0"/>
              </a:defRPr>
            </a:lvl1pPr>
          </a:lstStyle>
          <a:p>
            <a:pPr algn="just">
              <a:lnSpc>
                <a:spcPct val="107000"/>
              </a:lnSpc>
              <a:spcAft>
                <a:spcPts val="800"/>
              </a:spcAft>
            </a:pPr>
            <a:r>
              <a:rPr lang="en-GB" sz="1800" dirty="0">
                <a:solidFill>
                  <a:schemeClr val="bg1"/>
                </a:solidFill>
              </a:rPr>
              <a:t>Using all 11 most significant initial variables, from Fig. 1 we can conclude that by using 5 Principal Components, at least 81% variance on the dataset can be explained by the component that we created. </a:t>
            </a:r>
          </a:p>
        </p:txBody>
      </p:sp>
      <p:sp>
        <p:nvSpPr>
          <p:cNvPr id="76" name="TextBox 75">
            <a:extLst>
              <a:ext uri="{FF2B5EF4-FFF2-40B4-BE49-F238E27FC236}">
                <a16:creationId xmlns:a16="http://schemas.microsoft.com/office/drawing/2014/main" id="{3C3BD697-87D7-4458-B324-0879C952236B}"/>
              </a:ext>
            </a:extLst>
          </p:cNvPr>
          <p:cNvSpPr txBox="1"/>
          <p:nvPr/>
        </p:nvSpPr>
        <p:spPr>
          <a:xfrm>
            <a:off x="16441" y="11177710"/>
            <a:ext cx="7336424" cy="461665"/>
          </a:xfrm>
          <a:prstGeom prst="rect">
            <a:avLst/>
          </a:prstGeom>
          <a:noFill/>
        </p:spPr>
        <p:txBody>
          <a:bodyPr wrap="square">
            <a:spAutoFit/>
          </a:bodyPr>
          <a:lstStyle/>
          <a:p>
            <a:r>
              <a:rPr lang="en-US" sz="2400" dirty="0">
                <a:solidFill>
                  <a:srgbClr val="BED62F"/>
                </a:solidFill>
              </a:rPr>
              <a:t>RESULTS &amp; CONCLUSION</a:t>
            </a:r>
            <a:endParaRPr lang="ru-RU" sz="2400" dirty="0">
              <a:solidFill>
                <a:srgbClr val="BED62F"/>
              </a:solidFill>
            </a:endParaRPr>
          </a:p>
        </p:txBody>
      </p:sp>
      <p:sp>
        <p:nvSpPr>
          <p:cNvPr id="77" name="Прямоугольник 76">
            <a:extLst>
              <a:ext uri="{FF2B5EF4-FFF2-40B4-BE49-F238E27FC236}">
                <a16:creationId xmlns:a16="http://schemas.microsoft.com/office/drawing/2014/main" id="{F7FBA8B1-80B4-455E-8F1B-029D0A204E4F}"/>
              </a:ext>
            </a:extLst>
          </p:cNvPr>
          <p:cNvSpPr/>
          <p:nvPr/>
        </p:nvSpPr>
        <p:spPr>
          <a:xfrm>
            <a:off x="141438" y="12552212"/>
            <a:ext cx="7134066" cy="3575037"/>
          </a:xfrm>
          <a:prstGeom prst="rect">
            <a:avLst/>
          </a:prstGeom>
          <a:solidFill>
            <a:schemeClr val="bg1"/>
          </a:solidFill>
          <a:ln>
            <a:solidFill>
              <a:srgbClr val="BED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285" dirty="0">
              <a:solidFill>
                <a:schemeClr val="tx1"/>
              </a:solidFill>
            </a:endParaRPr>
          </a:p>
        </p:txBody>
      </p:sp>
      <p:sp>
        <p:nvSpPr>
          <p:cNvPr id="79" name="TextBox 78">
            <a:extLst>
              <a:ext uri="{FF2B5EF4-FFF2-40B4-BE49-F238E27FC236}">
                <a16:creationId xmlns:a16="http://schemas.microsoft.com/office/drawing/2014/main" id="{E60DAEE3-203C-4700-AA56-1634E9CD0BA3}"/>
              </a:ext>
            </a:extLst>
          </p:cNvPr>
          <p:cNvSpPr txBox="1"/>
          <p:nvPr/>
        </p:nvSpPr>
        <p:spPr>
          <a:xfrm>
            <a:off x="7505242" y="17329012"/>
            <a:ext cx="7306266" cy="2031325"/>
          </a:xfrm>
          <a:prstGeom prst="rect">
            <a:avLst/>
          </a:prstGeom>
          <a:noFill/>
        </p:spPr>
        <p:txBody>
          <a:bodyPr wrap="square">
            <a:spAutoFit/>
          </a:bodyPr>
          <a:lstStyle>
            <a:defPPr>
              <a:defRPr lang="en-US"/>
            </a:defPPr>
            <a:lvl1pPr>
              <a:defRPr sz="1400" i="0" u="none" strike="noStrike" baseline="0">
                <a:latin typeface="Abadi" panose="020B0604020104020204" pitchFamily="34" charset="0"/>
              </a:defRPr>
            </a:lvl1pPr>
          </a:lstStyle>
          <a:p>
            <a:pPr algn="just"/>
            <a:r>
              <a:rPr lang="en-GB" sz="1800" dirty="0">
                <a:solidFill>
                  <a:schemeClr val="bg1"/>
                </a:solidFill>
              </a:rPr>
              <a:t>In Fig. 5 we plot the correlation between AHDI, that we built as integrated weighted values of all principal components loadings, with UN HDI. We can conclude that even using a number of different indicators (variables), the two indices are highly correlated (78.7%) and can complement each other. Fig. 6 shows that first two components of AHDI is adequately corresponds to UN HDI and provides and intuitively understandable results.</a:t>
            </a:r>
            <a:endParaRPr lang="pt-PT" sz="1800" dirty="0">
              <a:solidFill>
                <a:schemeClr val="bg1"/>
              </a:solidFill>
            </a:endParaRPr>
          </a:p>
        </p:txBody>
      </p:sp>
      <p:sp>
        <p:nvSpPr>
          <p:cNvPr id="83" name="TextBox 82">
            <a:extLst>
              <a:ext uri="{FF2B5EF4-FFF2-40B4-BE49-F238E27FC236}">
                <a16:creationId xmlns:a16="http://schemas.microsoft.com/office/drawing/2014/main" id="{D89C4059-3515-4961-9058-007B6FE0C3A9}"/>
              </a:ext>
            </a:extLst>
          </p:cNvPr>
          <p:cNvSpPr txBox="1"/>
          <p:nvPr/>
        </p:nvSpPr>
        <p:spPr>
          <a:xfrm>
            <a:off x="59692" y="5484415"/>
            <a:ext cx="7369305" cy="461665"/>
          </a:xfrm>
          <a:prstGeom prst="rect">
            <a:avLst/>
          </a:prstGeom>
          <a:noFill/>
        </p:spPr>
        <p:txBody>
          <a:bodyPr wrap="square">
            <a:spAutoFit/>
          </a:bodyPr>
          <a:lstStyle/>
          <a:p>
            <a:r>
              <a:rPr lang="en-US" sz="2400" dirty="0">
                <a:solidFill>
                  <a:srgbClr val="BED62F"/>
                </a:solidFill>
              </a:rPr>
              <a:t>METHOD &amp; DATA</a:t>
            </a:r>
            <a:endParaRPr lang="ru-RU" sz="2400" dirty="0">
              <a:solidFill>
                <a:srgbClr val="BED62F"/>
              </a:solidFill>
            </a:endParaRPr>
          </a:p>
        </p:txBody>
      </p:sp>
      <p:sp>
        <p:nvSpPr>
          <p:cNvPr id="86" name="TextBox 85">
            <a:extLst>
              <a:ext uri="{FF2B5EF4-FFF2-40B4-BE49-F238E27FC236}">
                <a16:creationId xmlns:a16="http://schemas.microsoft.com/office/drawing/2014/main" id="{65B1D107-70D8-418D-9F81-C8C925F837BB}"/>
              </a:ext>
            </a:extLst>
          </p:cNvPr>
          <p:cNvSpPr txBox="1"/>
          <p:nvPr/>
        </p:nvSpPr>
        <p:spPr>
          <a:xfrm>
            <a:off x="7512595" y="19216402"/>
            <a:ext cx="7321675" cy="461665"/>
          </a:xfrm>
          <a:prstGeom prst="rect">
            <a:avLst/>
          </a:prstGeom>
          <a:noFill/>
        </p:spPr>
        <p:txBody>
          <a:bodyPr wrap="square">
            <a:spAutoFit/>
          </a:bodyPr>
          <a:lstStyle/>
          <a:p>
            <a:r>
              <a:rPr lang="en-US" sz="2400" dirty="0">
                <a:solidFill>
                  <a:srgbClr val="BED62F"/>
                </a:solidFill>
              </a:rPr>
              <a:t>REFERENCES</a:t>
            </a:r>
            <a:endParaRPr lang="ru-RU" sz="2400" dirty="0">
              <a:solidFill>
                <a:srgbClr val="BED62F"/>
              </a:solidFill>
            </a:endParaRPr>
          </a:p>
        </p:txBody>
      </p:sp>
      <p:sp>
        <p:nvSpPr>
          <p:cNvPr id="87" name="TextBox 86">
            <a:extLst>
              <a:ext uri="{FF2B5EF4-FFF2-40B4-BE49-F238E27FC236}">
                <a16:creationId xmlns:a16="http://schemas.microsoft.com/office/drawing/2014/main" id="{AFBAEB8F-2F4E-44FA-ADD9-6274A42864E0}"/>
              </a:ext>
            </a:extLst>
          </p:cNvPr>
          <p:cNvSpPr txBox="1"/>
          <p:nvPr/>
        </p:nvSpPr>
        <p:spPr>
          <a:xfrm>
            <a:off x="7606756" y="19522830"/>
            <a:ext cx="7336434" cy="1754326"/>
          </a:xfrm>
          <a:prstGeom prst="rect">
            <a:avLst/>
          </a:prstGeom>
          <a:noFill/>
        </p:spPr>
        <p:txBody>
          <a:bodyPr wrap="square">
            <a:spAutoFit/>
          </a:bodyPr>
          <a:lstStyle>
            <a:defPPr>
              <a:defRPr lang="en-US"/>
            </a:defPPr>
            <a:lvl1pPr algn="just">
              <a:defRPr sz="2105" i="0" u="none" strike="noStrike" baseline="0">
                <a:solidFill>
                  <a:schemeClr val="bg1"/>
                </a:solidFill>
                <a:latin typeface="Abadi" panose="020B0604020104020204" pitchFamily="34" charset="0"/>
              </a:defRPr>
            </a:lvl1pPr>
          </a:lstStyle>
          <a:p>
            <a:pPr marL="457200" indent="-457200">
              <a:buFontTx/>
              <a:buAutoNum type="arabicPeriod"/>
            </a:pPr>
            <a:r>
              <a:rPr lang="en-GB" sz="1800" dirty="0"/>
              <a:t>Javaid. A, Akbar. A. and Nawaz, S. 	(2018). A Review on Human Development Index. </a:t>
            </a:r>
            <a:r>
              <a:rPr lang="en-GB" sz="1800" i="1" dirty="0"/>
              <a:t>Pakistan Journal of Humanities and Social Sciences</a:t>
            </a:r>
            <a:r>
              <a:rPr lang="en-GB" sz="1800" dirty="0"/>
              <a:t>.  6 (3), 357 – 369.</a:t>
            </a:r>
          </a:p>
          <a:p>
            <a:pPr marL="457200" indent="-457200">
              <a:buFontTx/>
              <a:buAutoNum type="arabicPeriod"/>
            </a:pPr>
            <a:r>
              <a:rPr lang="en-GB" sz="1800" dirty="0"/>
              <a:t>Mylevaganam, S. (2017). The Analysis of Human Development Index (HDI) for Categorizing the Member States of the United Nations (UN). </a:t>
            </a:r>
            <a:r>
              <a:rPr lang="en-GB" sz="1800" i="1" dirty="0"/>
              <a:t>Open Journal of Applied Sciences</a:t>
            </a:r>
            <a:r>
              <a:rPr lang="en-GB" sz="1800" dirty="0"/>
              <a:t>. 7, 661- 690.</a:t>
            </a:r>
          </a:p>
        </p:txBody>
      </p:sp>
      <p:sp>
        <p:nvSpPr>
          <p:cNvPr id="88" name="TextBox 87">
            <a:extLst>
              <a:ext uri="{FF2B5EF4-FFF2-40B4-BE49-F238E27FC236}">
                <a16:creationId xmlns:a16="http://schemas.microsoft.com/office/drawing/2014/main" id="{74D10634-F5F7-400E-9FDC-48EA1D6EF82C}"/>
              </a:ext>
            </a:extLst>
          </p:cNvPr>
          <p:cNvSpPr txBox="1"/>
          <p:nvPr/>
        </p:nvSpPr>
        <p:spPr>
          <a:xfrm>
            <a:off x="2476495" y="776146"/>
            <a:ext cx="9502845" cy="1124603"/>
          </a:xfrm>
          <a:prstGeom prst="rect">
            <a:avLst/>
          </a:prstGeom>
          <a:noFill/>
        </p:spPr>
        <p:txBody>
          <a:bodyPr wrap="square">
            <a:spAutoFit/>
          </a:bodyPr>
          <a:lstStyle/>
          <a:p>
            <a:pPr algn="ctr"/>
            <a:r>
              <a:rPr lang="en-US" sz="3200" b="0" i="0" dirty="0">
                <a:solidFill>
                  <a:srgbClr val="BED62F"/>
                </a:solidFill>
                <a:effectLst/>
                <a:latin typeface="Abadi" panose="020B0604020104020204" pitchFamily="34" charset="0"/>
              </a:rPr>
              <a:t>Developing of </a:t>
            </a:r>
            <a:r>
              <a:rPr lang="en-US" sz="3508" b="1" dirty="0">
                <a:solidFill>
                  <a:srgbClr val="BED62F"/>
                </a:solidFill>
                <a:latin typeface="Abadi" panose="020B0604020104020204" pitchFamily="34" charset="0"/>
              </a:rPr>
              <a:t>HDI</a:t>
            </a:r>
            <a:r>
              <a:rPr lang="en-US" sz="3200" b="0" i="0" dirty="0">
                <a:solidFill>
                  <a:srgbClr val="BED62F"/>
                </a:solidFill>
                <a:effectLst/>
                <a:latin typeface="Abadi" panose="020B0604020104020204" pitchFamily="34" charset="0"/>
              </a:rPr>
              <a:t> index </a:t>
            </a:r>
          </a:p>
          <a:p>
            <a:pPr algn="ctr"/>
            <a:r>
              <a:rPr lang="en-US" sz="3200" b="0" i="0" dirty="0">
                <a:solidFill>
                  <a:srgbClr val="BED62F"/>
                </a:solidFill>
                <a:effectLst/>
                <a:latin typeface="Abadi" panose="020B0604020104020204" pitchFamily="34" charset="0"/>
              </a:rPr>
              <a:t>with a breakdown by country</a:t>
            </a:r>
            <a:endParaRPr lang="ru-RU" sz="3200" dirty="0">
              <a:solidFill>
                <a:srgbClr val="BED62F"/>
              </a:solidFill>
            </a:endParaRPr>
          </a:p>
        </p:txBody>
      </p:sp>
      <p:cxnSp>
        <p:nvCxnSpPr>
          <p:cNvPr id="10" name="Прямая соединительная линия 9">
            <a:extLst>
              <a:ext uri="{FF2B5EF4-FFF2-40B4-BE49-F238E27FC236}">
                <a16:creationId xmlns:a16="http://schemas.microsoft.com/office/drawing/2014/main" id="{D34C7859-DDDD-42F6-8CFA-84945B42E35F}"/>
              </a:ext>
            </a:extLst>
          </p:cNvPr>
          <p:cNvCxnSpPr>
            <a:cxnSpLocks/>
          </p:cNvCxnSpPr>
          <p:nvPr/>
        </p:nvCxnSpPr>
        <p:spPr>
          <a:xfrm>
            <a:off x="7490412" y="2196073"/>
            <a:ext cx="0" cy="19015060"/>
          </a:xfrm>
          <a:prstGeom prst="line">
            <a:avLst/>
          </a:prstGeom>
          <a:ln>
            <a:solidFill>
              <a:srgbClr val="BED62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EBB613-EE3C-49F3-A7F5-C81CF3E24A4E}"/>
              </a:ext>
            </a:extLst>
          </p:cNvPr>
          <p:cNvSpPr txBox="1"/>
          <p:nvPr/>
        </p:nvSpPr>
        <p:spPr>
          <a:xfrm>
            <a:off x="2042886" y="15862950"/>
            <a:ext cx="3639079" cy="276999"/>
          </a:xfrm>
          <a:prstGeom prst="rect">
            <a:avLst/>
          </a:prstGeom>
          <a:noFill/>
        </p:spPr>
        <p:txBody>
          <a:bodyPr wrap="square" rtlCol="0">
            <a:spAutoFit/>
          </a:bodyPr>
          <a:lstStyle/>
          <a:p>
            <a:r>
              <a:rPr lang="en-GB" sz="1200" b="1" dirty="0"/>
              <a:t>Figure 1</a:t>
            </a:r>
            <a:r>
              <a:rPr lang="en-GB" sz="1200" dirty="0"/>
              <a:t>: </a:t>
            </a:r>
            <a:r>
              <a:rPr lang="en-GB" sz="1200" b="0" i="0" u="none" strike="noStrike" baseline="0" dirty="0">
                <a:latin typeface="ArialMT"/>
              </a:rPr>
              <a:t>Percentage of explained variance</a:t>
            </a:r>
            <a:r>
              <a:rPr lang="en-GB" sz="1200" dirty="0"/>
              <a:t> </a:t>
            </a:r>
          </a:p>
        </p:txBody>
      </p:sp>
      <p:sp>
        <p:nvSpPr>
          <p:cNvPr id="39" name="TextBox 38">
            <a:extLst>
              <a:ext uri="{FF2B5EF4-FFF2-40B4-BE49-F238E27FC236}">
                <a16:creationId xmlns:a16="http://schemas.microsoft.com/office/drawing/2014/main" id="{2F2DAA83-6BAE-4BCB-A6BF-F0F436BEC4BF}"/>
              </a:ext>
            </a:extLst>
          </p:cNvPr>
          <p:cNvSpPr txBox="1"/>
          <p:nvPr/>
        </p:nvSpPr>
        <p:spPr>
          <a:xfrm>
            <a:off x="9631681" y="7887508"/>
            <a:ext cx="3928804" cy="276999"/>
          </a:xfrm>
          <a:prstGeom prst="rect">
            <a:avLst/>
          </a:prstGeom>
          <a:noFill/>
        </p:spPr>
        <p:txBody>
          <a:bodyPr wrap="square" rtlCol="0">
            <a:spAutoFit/>
          </a:bodyPr>
          <a:lstStyle/>
          <a:p>
            <a:r>
              <a:rPr lang="en-GB" sz="1200" b="1" dirty="0"/>
              <a:t>Figure 4</a:t>
            </a:r>
            <a:r>
              <a:rPr lang="en-GB" sz="1200" dirty="0"/>
              <a:t>: C</a:t>
            </a:r>
            <a:r>
              <a:rPr lang="en-GB" sz="1200" b="0" i="0" u="none" strike="noStrike" baseline="0" dirty="0">
                <a:latin typeface="ArialMT"/>
              </a:rPr>
              <a:t>luster plot base on PCA - country grouping</a:t>
            </a:r>
            <a:endParaRPr lang="en-GB" sz="1200" dirty="0"/>
          </a:p>
        </p:txBody>
      </p:sp>
      <p:pic>
        <p:nvPicPr>
          <p:cNvPr id="46" name="Picture 45" descr="Chart&#10;&#10;Description automatically generated with medium confidence">
            <a:extLst>
              <a:ext uri="{FF2B5EF4-FFF2-40B4-BE49-F238E27FC236}">
                <a16:creationId xmlns:a16="http://schemas.microsoft.com/office/drawing/2014/main" id="{F3BA7EED-A623-4EE5-A393-39BAC257FB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818" y="12684919"/>
            <a:ext cx="6950636" cy="3244907"/>
          </a:xfrm>
          <a:prstGeom prst="rect">
            <a:avLst/>
          </a:prstGeom>
          <a:noFill/>
          <a:ln>
            <a:noFill/>
          </a:ln>
        </p:spPr>
      </p:pic>
      <p:sp>
        <p:nvSpPr>
          <p:cNvPr id="47" name="TextBox 46">
            <a:extLst>
              <a:ext uri="{FF2B5EF4-FFF2-40B4-BE49-F238E27FC236}">
                <a16:creationId xmlns:a16="http://schemas.microsoft.com/office/drawing/2014/main" id="{1D866794-0E4E-42D4-99C9-505891578BFE}"/>
              </a:ext>
            </a:extLst>
          </p:cNvPr>
          <p:cNvSpPr txBox="1"/>
          <p:nvPr/>
        </p:nvSpPr>
        <p:spPr>
          <a:xfrm>
            <a:off x="84714" y="16381249"/>
            <a:ext cx="7190789" cy="5609677"/>
          </a:xfrm>
          <a:prstGeom prst="rect">
            <a:avLst/>
          </a:prstGeom>
          <a:noFill/>
        </p:spPr>
        <p:txBody>
          <a:bodyPr wrap="square">
            <a:spAutoFit/>
          </a:bodyPr>
          <a:lstStyle>
            <a:defPPr>
              <a:defRPr lang="en-US"/>
            </a:defPPr>
            <a:lvl1pPr>
              <a:defRPr sz="1400" i="0" u="none" strike="noStrike" baseline="0">
                <a:latin typeface="Abadi" panose="020B0604020104020204" pitchFamily="34" charset="0"/>
              </a:defRPr>
            </a:lvl1pPr>
          </a:lstStyle>
          <a:p>
            <a:pPr algn="just">
              <a:lnSpc>
                <a:spcPct val="107000"/>
              </a:lnSpc>
              <a:spcAft>
                <a:spcPts val="800"/>
              </a:spcAft>
            </a:pPr>
            <a:r>
              <a:rPr lang="en-GB" sz="1800" dirty="0">
                <a:solidFill>
                  <a:schemeClr val="bg1"/>
                </a:solidFill>
              </a:rPr>
              <a:t>These 5 PCs represent the following:</a:t>
            </a:r>
          </a:p>
          <a:p>
            <a:pPr algn="just">
              <a:lnSpc>
                <a:spcPct val="107000"/>
              </a:lnSpc>
              <a:spcAft>
                <a:spcPts val="600"/>
              </a:spcAft>
            </a:pPr>
            <a:r>
              <a:rPr lang="en-GB" sz="1800" dirty="0">
                <a:solidFill>
                  <a:schemeClr val="bg1"/>
                </a:solidFill>
              </a:rPr>
              <a:t>PC1 -  is a measure of overall wealth/ comfort of life. This is strongly correlated with 4 of the original variables, and all with negative sign - it is mean this component decreases when GDP per capta, levels of urbanization, broadband internet penetration and life expectancy increases (all vary together).</a:t>
            </a:r>
          </a:p>
          <a:p>
            <a:pPr algn="just">
              <a:lnSpc>
                <a:spcPct val="107000"/>
              </a:lnSpc>
              <a:spcAft>
                <a:spcPts val="600"/>
              </a:spcAft>
            </a:pPr>
            <a:r>
              <a:rPr lang="en-GB" sz="1800" dirty="0">
                <a:solidFill>
                  <a:schemeClr val="bg1"/>
                </a:solidFill>
              </a:rPr>
              <a:t>PC2 - is measure of overall risks of death. It increases when we observe high risks of death.</a:t>
            </a:r>
          </a:p>
          <a:p>
            <a:pPr algn="just">
              <a:lnSpc>
                <a:spcPct val="107000"/>
              </a:lnSpc>
              <a:spcAft>
                <a:spcPts val="600"/>
              </a:spcAft>
            </a:pPr>
            <a:r>
              <a:rPr lang="en-GB" sz="1800" dirty="0">
                <a:solidFill>
                  <a:schemeClr val="bg1"/>
                </a:solidFill>
              </a:rPr>
              <a:t>PC3 - is measure of labour market condition. It Increases as unemployment rises.</a:t>
            </a:r>
          </a:p>
          <a:p>
            <a:pPr algn="just">
              <a:spcAft>
                <a:spcPts val="600"/>
              </a:spcAft>
            </a:pPr>
            <a:r>
              <a:rPr lang="en-GB" sz="1800" dirty="0">
                <a:solidFill>
                  <a:schemeClr val="bg1"/>
                </a:solidFill>
              </a:rPr>
              <a:t>PC4  - is a measure of education level and quality of life. It decreases when the levels of primary completion rate in schools, levels of immunization and life expectancy, levels of children mortality and undernourishment increases (all vary together).</a:t>
            </a:r>
          </a:p>
          <a:p>
            <a:pPr algn="just">
              <a:spcAft>
                <a:spcPts val="600"/>
              </a:spcAft>
            </a:pPr>
            <a:r>
              <a:rPr lang="en-GB" sz="1800" dirty="0">
                <a:solidFill>
                  <a:schemeClr val="bg1"/>
                </a:solidFill>
              </a:rPr>
              <a:t>PC5 - is a measure of inflation of countries.</a:t>
            </a:r>
          </a:p>
          <a:p>
            <a:pPr algn="just">
              <a:lnSpc>
                <a:spcPct val="107000"/>
              </a:lnSpc>
              <a:spcAft>
                <a:spcPts val="800"/>
              </a:spcAft>
            </a:pPr>
            <a:endParaRPr lang="en-GB" sz="1800" dirty="0">
              <a:solidFill>
                <a:schemeClr val="bg1"/>
              </a:solidFill>
            </a:endParaRPr>
          </a:p>
          <a:p>
            <a:pPr algn="just">
              <a:lnSpc>
                <a:spcPct val="107000"/>
              </a:lnSpc>
              <a:spcAft>
                <a:spcPts val="800"/>
              </a:spcAft>
            </a:pPr>
            <a:endParaRPr lang="en-GB" sz="1800" dirty="0">
              <a:solidFill>
                <a:schemeClr val="bg1"/>
              </a:solidFill>
            </a:endParaRPr>
          </a:p>
        </p:txBody>
      </p:sp>
      <p:sp>
        <p:nvSpPr>
          <p:cNvPr id="48" name="TextBox 47">
            <a:extLst>
              <a:ext uri="{FF2B5EF4-FFF2-40B4-BE49-F238E27FC236}">
                <a16:creationId xmlns:a16="http://schemas.microsoft.com/office/drawing/2014/main" id="{01FEB196-110C-4A3D-AEFB-B7C727487E63}"/>
              </a:ext>
            </a:extLst>
          </p:cNvPr>
          <p:cNvSpPr txBox="1"/>
          <p:nvPr/>
        </p:nvSpPr>
        <p:spPr>
          <a:xfrm>
            <a:off x="7557451" y="8199523"/>
            <a:ext cx="7260703" cy="2745688"/>
          </a:xfrm>
          <a:prstGeom prst="rect">
            <a:avLst/>
          </a:prstGeom>
          <a:noFill/>
        </p:spPr>
        <p:txBody>
          <a:bodyPr wrap="square">
            <a:spAutoFit/>
          </a:bodyPr>
          <a:lstStyle/>
          <a:p>
            <a:pPr algn="just">
              <a:lnSpc>
                <a:spcPct val="107000"/>
              </a:lnSpc>
              <a:spcAft>
                <a:spcPts val="800"/>
              </a:spcAft>
            </a:pPr>
            <a:r>
              <a:rPr lang="en-GB" dirty="0">
                <a:solidFill>
                  <a:schemeClr val="bg1"/>
                </a:solidFill>
                <a:latin typeface="Abadi" panose="020B0604020104020204" pitchFamily="34" charset="0"/>
              </a:rPr>
              <a:t>From Fig. 2, according to the rules (gap statistic metric after 1000 iterations of boot-strapped hierarchical clustering), the optimal number of cluster is 7. In Fig3 we present the cluster’s mean of principal components. From figure 4 we identified which country belong to which cluster. The 1st cluster has 22 countries, the 2nd cluster 14 countries, 3rd cluster 31 countries, the 4th cluster 15 countries, the 5th cluster 28 countries, the 6th cluster 14 countries and the rest join the 7</a:t>
            </a:r>
            <a:r>
              <a:rPr lang="en-GB" baseline="30000" dirty="0">
                <a:solidFill>
                  <a:schemeClr val="bg1"/>
                </a:solidFill>
                <a:latin typeface="Abadi" panose="020B0604020104020204" pitchFamily="34" charset="0"/>
              </a:rPr>
              <a:t>th</a:t>
            </a:r>
            <a:r>
              <a:rPr lang="en-GB" dirty="0">
                <a:solidFill>
                  <a:schemeClr val="bg1"/>
                </a:solidFill>
                <a:latin typeface="Abadi" panose="020B0604020104020204" pitchFamily="34" charset="0"/>
              </a:rPr>
              <a:t> cluster, based to Ward’s distances, providing clustering of </a:t>
            </a:r>
            <a:r>
              <a:rPr lang="en-US" dirty="0">
                <a:solidFill>
                  <a:schemeClr val="bg1"/>
                </a:solidFill>
                <a:latin typeface="Abadi" panose="020B0604020104020204" pitchFamily="34" charset="0"/>
              </a:rPr>
              <a:t>proportional sizes.</a:t>
            </a:r>
            <a:endParaRPr lang="en-GB" dirty="0">
              <a:solidFill>
                <a:schemeClr val="bg1"/>
              </a:solidFill>
              <a:latin typeface="Abadi" panose="020B0604020104020204" pitchFamily="34" charset="0"/>
            </a:endParaRPr>
          </a:p>
        </p:txBody>
      </p:sp>
      <p:pic>
        <p:nvPicPr>
          <p:cNvPr id="42" name="Picture 41" descr="Diagram&#10;&#10;Description automatically generated">
            <a:extLst>
              <a:ext uri="{FF2B5EF4-FFF2-40B4-BE49-F238E27FC236}">
                <a16:creationId xmlns:a16="http://schemas.microsoft.com/office/drawing/2014/main" id="{805A726F-6735-4DCA-AAB0-4B01F2BA5A3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20559" y="4964292"/>
            <a:ext cx="7108827" cy="2998562"/>
          </a:xfrm>
          <a:prstGeom prst="rect">
            <a:avLst/>
          </a:prstGeom>
          <a:noFill/>
          <a:ln>
            <a:noFill/>
          </a:ln>
        </p:spPr>
      </p:pic>
      <p:pic>
        <p:nvPicPr>
          <p:cNvPr id="44" name="Picture 43" descr="Chart, line chart&#10;&#10;Description automatically generated">
            <a:extLst>
              <a:ext uri="{FF2B5EF4-FFF2-40B4-BE49-F238E27FC236}">
                <a16:creationId xmlns:a16="http://schemas.microsoft.com/office/drawing/2014/main" id="{D56883F6-7615-4750-84AC-06AE8724FB7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46244" y="2196073"/>
            <a:ext cx="4837856" cy="2440332"/>
          </a:xfrm>
          <a:prstGeom prst="rect">
            <a:avLst/>
          </a:prstGeom>
          <a:noFill/>
          <a:ln>
            <a:noFill/>
          </a:ln>
        </p:spPr>
      </p:pic>
      <p:sp>
        <p:nvSpPr>
          <p:cNvPr id="54" name="TextBox 53">
            <a:extLst>
              <a:ext uri="{FF2B5EF4-FFF2-40B4-BE49-F238E27FC236}">
                <a16:creationId xmlns:a16="http://schemas.microsoft.com/office/drawing/2014/main" id="{50B1A416-9304-4C26-9543-7427FD58E277}"/>
              </a:ext>
            </a:extLst>
          </p:cNvPr>
          <p:cNvSpPr txBox="1"/>
          <p:nvPr/>
        </p:nvSpPr>
        <p:spPr>
          <a:xfrm>
            <a:off x="8163277" y="4617304"/>
            <a:ext cx="3390607" cy="276999"/>
          </a:xfrm>
          <a:prstGeom prst="rect">
            <a:avLst/>
          </a:prstGeom>
          <a:noFill/>
        </p:spPr>
        <p:txBody>
          <a:bodyPr wrap="square" rtlCol="0">
            <a:spAutoFit/>
          </a:bodyPr>
          <a:lstStyle/>
          <a:p>
            <a:r>
              <a:rPr lang="en-GB" sz="1200" b="1" dirty="0"/>
              <a:t>Figure 2</a:t>
            </a:r>
            <a:r>
              <a:rPr lang="en-GB" sz="1200" dirty="0"/>
              <a:t>: Optimal number of cluster  </a:t>
            </a:r>
          </a:p>
        </p:txBody>
      </p:sp>
      <p:sp>
        <p:nvSpPr>
          <p:cNvPr id="56" name="Прямоугольник 3">
            <a:extLst>
              <a:ext uri="{FF2B5EF4-FFF2-40B4-BE49-F238E27FC236}">
                <a16:creationId xmlns:a16="http://schemas.microsoft.com/office/drawing/2014/main" id="{DAB720C4-8290-41CF-8DC4-0AC632720958}"/>
              </a:ext>
            </a:extLst>
          </p:cNvPr>
          <p:cNvSpPr/>
          <p:nvPr/>
        </p:nvSpPr>
        <p:spPr>
          <a:xfrm>
            <a:off x="7582209" y="10912046"/>
            <a:ext cx="7260703" cy="3224891"/>
          </a:xfrm>
          <a:prstGeom prst="rect">
            <a:avLst/>
          </a:prstGeom>
          <a:solidFill>
            <a:schemeClr val="bg1"/>
          </a:solidFill>
          <a:ln>
            <a:solidFill>
              <a:srgbClr val="BED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285" dirty="0">
              <a:solidFill>
                <a:schemeClr val="tx1"/>
              </a:solidFill>
            </a:endParaRPr>
          </a:p>
        </p:txBody>
      </p:sp>
      <p:cxnSp>
        <p:nvCxnSpPr>
          <p:cNvPr id="5" name="Straight Connector 4">
            <a:extLst>
              <a:ext uri="{FF2B5EF4-FFF2-40B4-BE49-F238E27FC236}">
                <a16:creationId xmlns:a16="http://schemas.microsoft.com/office/drawing/2014/main" id="{8AA30B8E-897D-4EE4-ABF8-0F5AE7E54186}"/>
              </a:ext>
            </a:extLst>
          </p:cNvPr>
          <p:cNvCxnSpPr>
            <a:cxnSpLocks/>
          </p:cNvCxnSpPr>
          <p:nvPr/>
        </p:nvCxnSpPr>
        <p:spPr>
          <a:xfrm>
            <a:off x="7510524" y="1386410"/>
            <a:ext cx="0" cy="17724444"/>
          </a:xfrm>
          <a:prstGeom prst="line">
            <a:avLst/>
          </a:prstGeom>
          <a:ln w="12700">
            <a:solidFill>
              <a:srgbClr val="5C666C"/>
            </a:solidFill>
            <a:prstDash val="sysDot"/>
          </a:ln>
        </p:spPr>
        <p:style>
          <a:lnRef idx="1">
            <a:schemeClr val="accent1"/>
          </a:lnRef>
          <a:fillRef idx="0">
            <a:schemeClr val="accent1"/>
          </a:fillRef>
          <a:effectRef idx="0">
            <a:schemeClr val="accent1"/>
          </a:effectRef>
          <a:fontRef idx="minor">
            <a:schemeClr val="tx1"/>
          </a:fontRef>
        </p:style>
      </p:cxnSp>
      <p:sp>
        <p:nvSpPr>
          <p:cNvPr id="49" name="Прямоугольник 3">
            <a:extLst>
              <a:ext uri="{FF2B5EF4-FFF2-40B4-BE49-F238E27FC236}">
                <a16:creationId xmlns:a16="http://schemas.microsoft.com/office/drawing/2014/main" id="{5E82AAFE-51D2-4099-BA3F-9FB1835AA1BB}"/>
              </a:ext>
            </a:extLst>
          </p:cNvPr>
          <p:cNvSpPr/>
          <p:nvPr/>
        </p:nvSpPr>
        <p:spPr>
          <a:xfrm>
            <a:off x="7573147" y="14293469"/>
            <a:ext cx="7260703" cy="3035543"/>
          </a:xfrm>
          <a:prstGeom prst="rect">
            <a:avLst/>
          </a:prstGeom>
          <a:solidFill>
            <a:schemeClr val="bg1"/>
          </a:solidFill>
          <a:ln>
            <a:solidFill>
              <a:srgbClr val="BED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285" dirty="0">
              <a:solidFill>
                <a:schemeClr val="tx1"/>
              </a:solidFill>
            </a:endParaRPr>
          </a:p>
        </p:txBody>
      </p:sp>
      <p:pic>
        <p:nvPicPr>
          <p:cNvPr id="50" name="Picture 49" descr="Chart, scatter chart&#10;&#10;Description automatically generated">
            <a:extLst>
              <a:ext uri="{FF2B5EF4-FFF2-40B4-BE49-F238E27FC236}">
                <a16:creationId xmlns:a16="http://schemas.microsoft.com/office/drawing/2014/main" id="{8BF8AD22-B095-4F38-B2D6-16507E0E182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88833" y="10956052"/>
            <a:ext cx="6992649" cy="2922657"/>
          </a:xfrm>
          <a:prstGeom prst="rect">
            <a:avLst/>
          </a:prstGeom>
          <a:noFill/>
          <a:ln>
            <a:noFill/>
          </a:ln>
        </p:spPr>
      </p:pic>
      <p:sp>
        <p:nvSpPr>
          <p:cNvPr id="52" name="TextBox 51">
            <a:extLst>
              <a:ext uri="{FF2B5EF4-FFF2-40B4-BE49-F238E27FC236}">
                <a16:creationId xmlns:a16="http://schemas.microsoft.com/office/drawing/2014/main" id="{4F7C2297-81FC-4DB8-9D0C-F6AD4089B64A}"/>
              </a:ext>
            </a:extLst>
          </p:cNvPr>
          <p:cNvSpPr txBox="1"/>
          <p:nvPr/>
        </p:nvSpPr>
        <p:spPr>
          <a:xfrm>
            <a:off x="9582530" y="13867504"/>
            <a:ext cx="3967951" cy="276999"/>
          </a:xfrm>
          <a:prstGeom prst="rect">
            <a:avLst/>
          </a:prstGeom>
          <a:noFill/>
        </p:spPr>
        <p:txBody>
          <a:bodyPr wrap="square" rtlCol="0">
            <a:spAutoFit/>
          </a:bodyPr>
          <a:lstStyle/>
          <a:p>
            <a:r>
              <a:rPr lang="en-GB" sz="1200" b="1" dirty="0"/>
              <a:t>Figure 5</a:t>
            </a:r>
            <a:r>
              <a:rPr lang="en-GB" sz="1200" dirty="0"/>
              <a:t>: Correlation between UN HDI and Alternative HDI </a:t>
            </a:r>
          </a:p>
        </p:txBody>
      </p:sp>
      <p:sp>
        <p:nvSpPr>
          <p:cNvPr id="53" name="TextBox 52">
            <a:extLst>
              <a:ext uri="{FF2B5EF4-FFF2-40B4-BE49-F238E27FC236}">
                <a16:creationId xmlns:a16="http://schemas.microsoft.com/office/drawing/2014/main" id="{EECC922B-233C-432C-9C3C-A9271E036F3B}"/>
              </a:ext>
            </a:extLst>
          </p:cNvPr>
          <p:cNvSpPr txBox="1"/>
          <p:nvPr/>
        </p:nvSpPr>
        <p:spPr>
          <a:xfrm>
            <a:off x="10290263" y="17077382"/>
            <a:ext cx="3863390" cy="276999"/>
          </a:xfrm>
          <a:prstGeom prst="rect">
            <a:avLst/>
          </a:prstGeom>
          <a:noFill/>
        </p:spPr>
        <p:txBody>
          <a:bodyPr wrap="square" rtlCol="0">
            <a:spAutoFit/>
          </a:bodyPr>
          <a:lstStyle/>
          <a:p>
            <a:r>
              <a:rPr lang="en-GB" sz="1200" b="1" dirty="0"/>
              <a:t>Figure 6</a:t>
            </a:r>
            <a:r>
              <a:rPr lang="en-GB" sz="1200" dirty="0"/>
              <a:t>: PC1  vs PC2 by UN HDI</a:t>
            </a:r>
          </a:p>
        </p:txBody>
      </p:sp>
      <p:pic>
        <p:nvPicPr>
          <p:cNvPr id="9" name="Рисунок 8">
            <a:extLst>
              <a:ext uri="{FF2B5EF4-FFF2-40B4-BE49-F238E27FC236}">
                <a16:creationId xmlns:a16="http://schemas.microsoft.com/office/drawing/2014/main" id="{ED46DD7B-2353-4CFD-82A8-01FAB52CFCEA}"/>
              </a:ext>
            </a:extLst>
          </p:cNvPr>
          <p:cNvPicPr>
            <a:picLocks noChangeAspect="1"/>
          </p:cNvPicPr>
          <p:nvPr/>
        </p:nvPicPr>
        <p:blipFill>
          <a:blip r:embed="rId7"/>
          <a:stretch>
            <a:fillRect/>
          </a:stretch>
        </p:blipFill>
        <p:spPr>
          <a:xfrm>
            <a:off x="7710464" y="14293468"/>
            <a:ext cx="6874715" cy="2823737"/>
          </a:xfrm>
          <a:prstGeom prst="rect">
            <a:avLst/>
          </a:prstGeom>
        </p:spPr>
      </p:pic>
      <p:pic>
        <p:nvPicPr>
          <p:cNvPr id="6" name="Picture 5">
            <a:extLst>
              <a:ext uri="{FF2B5EF4-FFF2-40B4-BE49-F238E27FC236}">
                <a16:creationId xmlns:a16="http://schemas.microsoft.com/office/drawing/2014/main" id="{0383164D-E47D-40BD-879F-9BB4D906C4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84100" y="2278978"/>
            <a:ext cx="2287383" cy="2219325"/>
          </a:xfrm>
          <a:prstGeom prst="rect">
            <a:avLst/>
          </a:prstGeom>
        </p:spPr>
      </p:pic>
      <p:sp>
        <p:nvSpPr>
          <p:cNvPr id="45" name="TextBox 44">
            <a:extLst>
              <a:ext uri="{FF2B5EF4-FFF2-40B4-BE49-F238E27FC236}">
                <a16:creationId xmlns:a16="http://schemas.microsoft.com/office/drawing/2014/main" id="{51CBABCE-2307-4144-BFBE-BB9028071FA1}"/>
              </a:ext>
            </a:extLst>
          </p:cNvPr>
          <p:cNvSpPr txBox="1"/>
          <p:nvPr/>
        </p:nvSpPr>
        <p:spPr>
          <a:xfrm>
            <a:off x="12481277" y="4604604"/>
            <a:ext cx="3390607" cy="276999"/>
          </a:xfrm>
          <a:prstGeom prst="rect">
            <a:avLst/>
          </a:prstGeom>
          <a:noFill/>
        </p:spPr>
        <p:txBody>
          <a:bodyPr wrap="square" rtlCol="0">
            <a:spAutoFit/>
          </a:bodyPr>
          <a:lstStyle/>
          <a:p>
            <a:r>
              <a:rPr lang="en-GB" sz="1200" b="1" dirty="0"/>
              <a:t>Figure 3</a:t>
            </a:r>
            <a:r>
              <a:rPr lang="en-GB" sz="1200" dirty="0"/>
              <a:t>: Cluster’s mean of PC’s</a:t>
            </a:r>
          </a:p>
        </p:txBody>
      </p:sp>
    </p:spTree>
    <p:extLst>
      <p:ext uri="{BB962C8B-B14F-4D97-AF65-F5344CB8AC3E}">
        <p14:creationId xmlns:p14="http://schemas.microsoft.com/office/powerpoint/2010/main" val="1399734061"/>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1016</TotalTime>
  <Words>927</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Abadi</vt:lpstr>
      <vt:lpstr>Arial</vt:lpstr>
      <vt:lpstr>ArialMT</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Granja</dc:creator>
  <cp:lastModifiedBy>Pedro Carvalho</cp:lastModifiedBy>
  <cp:revision>30</cp:revision>
  <dcterms:created xsi:type="dcterms:W3CDTF">2022-01-07T15:44:51Z</dcterms:created>
  <dcterms:modified xsi:type="dcterms:W3CDTF">2022-01-09T17:24:43Z</dcterms:modified>
</cp:coreProperties>
</file>