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media/image12.jpg" ContentType="image/jpeg"/>
  <Override PartName="/ppt/notesSlides/notesSlide2.xml" ContentType="application/vnd.openxmlformats-officedocument.presentationml.notesSlide+xml"/>
  <Override PartName="/ppt/media/image15.jpg" ContentType="image/jpeg"/>
  <Override PartName="/ppt/media/image16.jpg" ContentType="image/jpeg"/>
  <Override PartName="/ppt/notesSlides/notesSlide3.xml" ContentType="application/vnd.openxmlformats-officedocument.presentationml.notesSlide+xml"/>
  <Override PartName="/ppt/media/image19.jpg" ContentType="image/jpeg"/>
  <Override PartName="/ppt/media/image21.jpg" ContentType="image/jpeg"/>
  <Override PartName="/ppt/notesSlides/notesSlide4.xml" ContentType="application/vnd.openxmlformats-officedocument.presentationml.notesSlide+xml"/>
  <Override PartName="/ppt/media/image2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8" r:id="rId4"/>
    <p:sldId id="267" r:id="rId5"/>
    <p:sldId id="259" r:id="rId6"/>
  </p:sldIdLst>
  <p:sldSz cx="10693400" cy="7562850"/>
  <p:notesSz cx="10693400" cy="756285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29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67B95C28-5B7F-487E-A709-6206B912B58A}" type="datetimeFigureOut">
              <a:rPr lang="fr-FR" smtClean="0"/>
              <a:t>14/06/2019</a:t>
            </a:fld>
            <a:endParaRPr lang="fr-FR"/>
          </a:p>
        </p:txBody>
      </p:sp>
      <p:sp>
        <p:nvSpPr>
          <p:cNvPr id="4" name="Espace réservé de l'image des diapositives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E93ECA95-6EE6-42BC-BF82-672F1CA95001}" type="slidenum">
              <a:rPr lang="fr-FR" smtClean="0"/>
              <a:t>‹N°›</a:t>
            </a:fld>
            <a:endParaRPr lang="fr-FR"/>
          </a:p>
        </p:txBody>
      </p:sp>
    </p:spTree>
    <p:extLst>
      <p:ext uri="{BB962C8B-B14F-4D97-AF65-F5344CB8AC3E}">
        <p14:creationId xmlns:p14="http://schemas.microsoft.com/office/powerpoint/2010/main" val="1374857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
            </a:r>
            <a:br>
              <a:rPr lang="fr-FR" dirty="0" smtClean="0"/>
            </a:br>
            <a:r>
              <a:rPr lang="fr-FR" dirty="0" smtClean="0"/>
              <a:t>Ce format de serveur ressemble de près à une unité centrale d'ordinateur fixe. Son grand avantage :il peut être installé dans n'importe quelle pièce de l'entreprise, contrairement aux serveurs racks ou lames, qui nécessitent une baie pour fonctionner.</a:t>
            </a:r>
            <a:br>
              <a:rPr lang="fr-FR" dirty="0" smtClean="0"/>
            </a:br>
            <a:r>
              <a:rPr lang="fr-FR" dirty="0" smtClean="0"/>
              <a:t>D'un faible encombrement, ces serveurs proposent souvent des performances d'entrée de gamme, et leur prix de départ est proche de celui d'un ordinateur fixe. Avec un serveur tour dans une PME, les données sont toutes stockées sur une seule et même machine, ce qui rend l'administration particulièrement simple.</a:t>
            </a:r>
            <a:br>
              <a:rPr lang="fr-FR" dirty="0" smtClean="0"/>
            </a:br>
            <a:r>
              <a:rPr lang="fr-FR" dirty="0" smtClean="0"/>
              <a:t>De plus, les serveurs tours n'exigent pas de niveaux de qualité de maintenance très élevés. Simplicité et robustesse, le serveur tour est un premier outil idéal pour commencer à étendre et diversifier le système d'information de l'entreprise.</a:t>
            </a:r>
            <a:br>
              <a:rPr lang="fr-FR" dirty="0" smtClean="0"/>
            </a:br>
            <a:r>
              <a:rPr lang="fr-FR" dirty="0" smtClean="0"/>
              <a:t>Concrètement, l'utilisateur choisit la configuration : volume de stockage souhaité avec ajout d'un ou plusieurs disques durs, et puissance de calcul avec fréquence et nombre des processeurs. 4 disques durs et un processeur peuvent suffire pour une entreprise de 25 postes de travail. Mais un serveur tour peut en moyenne haute accueillir 6 disques durs, et deux processeurs.</a:t>
            </a:r>
            <a:br>
              <a:rPr lang="fr-FR" dirty="0" smtClean="0"/>
            </a:br>
            <a:endParaRPr lang="fr-FR" dirty="0"/>
          </a:p>
        </p:txBody>
      </p:sp>
      <p:sp>
        <p:nvSpPr>
          <p:cNvPr id="4" name="Espace réservé du numéro de diapositive 3"/>
          <p:cNvSpPr>
            <a:spLocks noGrp="1"/>
          </p:cNvSpPr>
          <p:nvPr>
            <p:ph type="sldNum" sz="quarter" idx="10"/>
          </p:nvPr>
        </p:nvSpPr>
        <p:spPr/>
        <p:txBody>
          <a:bodyPr/>
          <a:lstStyle/>
          <a:p>
            <a:fld id="{E93ECA95-6EE6-42BC-BF82-672F1CA95001}" type="slidenum">
              <a:rPr lang="fr-FR" smtClean="0"/>
              <a:t>2</a:t>
            </a:fld>
            <a:endParaRPr lang="fr-FR"/>
          </a:p>
        </p:txBody>
      </p:sp>
    </p:spTree>
    <p:extLst>
      <p:ext uri="{BB962C8B-B14F-4D97-AF65-F5344CB8AC3E}">
        <p14:creationId xmlns:p14="http://schemas.microsoft.com/office/powerpoint/2010/main" val="2858295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 serveur rack est conçu pour être disposé dans des baies, c'est à dire des armoires équipées d'huisserie pour installer les différents matériels informatiques. Ceux ci vont être empilés dans la baie, avec l'avantage de pouvoir mutualiser les performances des différents équipements. Serveur, stockage (NAS ou DAS), </a:t>
            </a:r>
            <a:r>
              <a:rPr lang="fr-FR" dirty="0" err="1" smtClean="0"/>
              <a:t>appliance</a:t>
            </a:r>
            <a:r>
              <a:rPr lang="fr-FR" dirty="0" smtClean="0"/>
              <a:t> de sécurité et de réseau ; toutes les fonctions informatiques nécessaires à la vide l'entreprise seront regroupées au même endroit. De ce fait, la gestion de la connectique entre les différentes machines et la maintenance de l'ensemble est facilitée.</a:t>
            </a:r>
            <a:br>
              <a:rPr lang="fr-FR" dirty="0" smtClean="0"/>
            </a:br>
            <a:r>
              <a:rPr lang="fr-FR" dirty="0" smtClean="0"/>
              <a:t>Plusieurs serveurs physiques pourront être positionnés sur une seule et même baie, afin par exemple de répartir les rôles : mail, logiciel métier, stockage ; chaque serveur pourra être dédié à une fonction.</a:t>
            </a:r>
            <a:br>
              <a:rPr lang="fr-FR" dirty="0" smtClean="0"/>
            </a:br>
            <a:r>
              <a:rPr lang="fr-FR" dirty="0" smtClean="0"/>
              <a:t>Côté investissement, les serveurs racks, qui sont globalement plus chers que les serveurs tours, possèdent des capacités de stockage bien plus importantes. Et ils sont également bien plus évolutifs.</a:t>
            </a:r>
            <a:br>
              <a:rPr lang="fr-FR" dirty="0" smtClean="0"/>
            </a:br>
            <a:r>
              <a:rPr lang="fr-FR" dirty="0" smtClean="0"/>
              <a:t>Ils correspondent donc plus aux besoins des entreprises de taille moyenne, ou à des TPE/PME dont l'informatique est une priorité stratégique.</a:t>
            </a:r>
            <a:br>
              <a:rPr lang="fr-FR" dirty="0" smtClean="0"/>
            </a:br>
            <a:r>
              <a:rPr lang="fr-FR" dirty="0" smtClean="0"/>
              <a:t>De fait, la baie est le "data center'" de la PME.</a:t>
            </a:r>
            <a:endParaRPr lang="fr-FR" dirty="0"/>
          </a:p>
        </p:txBody>
      </p:sp>
      <p:sp>
        <p:nvSpPr>
          <p:cNvPr id="4" name="Espace réservé du numéro de diapositive 3"/>
          <p:cNvSpPr>
            <a:spLocks noGrp="1"/>
          </p:cNvSpPr>
          <p:nvPr>
            <p:ph type="sldNum" sz="quarter" idx="10"/>
          </p:nvPr>
        </p:nvSpPr>
        <p:spPr/>
        <p:txBody>
          <a:bodyPr/>
          <a:lstStyle/>
          <a:p>
            <a:fld id="{E93ECA95-6EE6-42BC-BF82-672F1CA95001}" type="slidenum">
              <a:rPr lang="fr-FR" smtClean="0"/>
              <a:t>3</a:t>
            </a:fld>
            <a:endParaRPr lang="fr-FR"/>
          </a:p>
        </p:txBody>
      </p:sp>
    </p:spTree>
    <p:extLst>
      <p:ext uri="{BB962C8B-B14F-4D97-AF65-F5344CB8AC3E}">
        <p14:creationId xmlns:p14="http://schemas.microsoft.com/office/powerpoint/2010/main" val="544578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Les serveurs lame (ou </a:t>
            </a:r>
            <a:r>
              <a:rPr lang="fr-FR" dirty="0" err="1" smtClean="0"/>
              <a:t>blade</a:t>
            </a:r>
            <a:r>
              <a:rPr lang="fr-FR" dirty="0" smtClean="0"/>
              <a:t>) sont les derniers nés des formats de serveur. Compact, et mince... comme une lame, ils se glissent verticalement dans un casier dédié.</a:t>
            </a:r>
            <a:br>
              <a:rPr lang="fr-FR" dirty="0" smtClean="0"/>
            </a:br>
            <a:r>
              <a:rPr lang="fr-FR" dirty="0" smtClean="0"/>
              <a:t>Certains éléments matériels des serveurs lames sont mutualisés, ce qui permet une efficacité et une réduction de coût à partir d'une certaine masse critique de matériel, et de besoins informatiques. Les serveurs lames utilisent par exemple une alimentation unique, positionnée sur le casier d'accueil.</a:t>
            </a:r>
            <a:br>
              <a:rPr lang="fr-FR" dirty="0" smtClean="0"/>
            </a:br>
            <a:r>
              <a:rPr lang="fr-FR" dirty="0" smtClean="0"/>
              <a:t>Au final, les serveurs lame assurent une puissance de traitement plus importante, un encombrement réduit et une consommation énergétique moindre que les autres format, à usage équivalent. Mais les serveurs lame un coût plus élevé que les autres serveurs. Avec un niveau de performance incomparable.</a:t>
            </a:r>
            <a:br>
              <a:rPr lang="fr-FR" dirty="0" smtClean="0"/>
            </a:br>
            <a:r>
              <a:rPr lang="fr-FR" dirty="0" smtClean="0"/>
              <a:t>Pour ces trois formats, il est important de noter qu'il est possible d'ajouter un nombre de disque évolutif. De quoi accompagner la vie du système d'information de l'entreprise sans avoir à changer le matériel à chaque phase de croissance.</a:t>
            </a:r>
            <a:endParaRPr lang="fr-FR" dirty="0"/>
          </a:p>
        </p:txBody>
      </p:sp>
      <p:sp>
        <p:nvSpPr>
          <p:cNvPr id="4" name="Espace réservé du numéro de diapositive 3"/>
          <p:cNvSpPr>
            <a:spLocks noGrp="1"/>
          </p:cNvSpPr>
          <p:nvPr>
            <p:ph type="sldNum" sz="quarter" idx="10"/>
          </p:nvPr>
        </p:nvSpPr>
        <p:spPr/>
        <p:txBody>
          <a:bodyPr/>
          <a:lstStyle/>
          <a:p>
            <a:fld id="{E93ECA95-6EE6-42BC-BF82-672F1CA95001}" type="slidenum">
              <a:rPr lang="fr-FR" smtClean="0"/>
              <a:t>4</a:t>
            </a:fld>
            <a:endParaRPr lang="fr-FR"/>
          </a:p>
        </p:txBody>
      </p:sp>
    </p:spTree>
    <p:extLst>
      <p:ext uri="{BB962C8B-B14F-4D97-AF65-F5344CB8AC3E}">
        <p14:creationId xmlns:p14="http://schemas.microsoft.com/office/powerpoint/2010/main" val="3084777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A la différence des disques SATA, les disques SAS possèdent un connecteur qui inclut à la fois l'alimentation et le transfert des données.</a:t>
            </a:r>
          </a:p>
          <a:p>
            <a:r>
              <a:rPr lang="fr-FR" dirty="0" smtClean="0"/>
              <a:t>Ces disques peuvent envoyer deux commandes simultanément, cela améliore donc leur temps de réponse. On parle alors de technologie « full duplex ».</a:t>
            </a:r>
          </a:p>
          <a:p>
            <a:endParaRPr lang="fr-FR" dirty="0"/>
          </a:p>
        </p:txBody>
      </p:sp>
      <p:sp>
        <p:nvSpPr>
          <p:cNvPr id="4" name="Espace réservé du numéro de diapositive 3"/>
          <p:cNvSpPr>
            <a:spLocks noGrp="1"/>
          </p:cNvSpPr>
          <p:nvPr>
            <p:ph type="sldNum" sz="quarter" idx="10"/>
          </p:nvPr>
        </p:nvSpPr>
        <p:spPr/>
        <p:txBody>
          <a:bodyPr/>
          <a:lstStyle/>
          <a:p>
            <a:fld id="{E93ECA95-6EE6-42BC-BF82-672F1CA95001}" type="slidenum">
              <a:rPr lang="fr-FR" smtClean="0"/>
              <a:t>5</a:t>
            </a:fld>
            <a:endParaRPr lang="fr-FR"/>
          </a:p>
        </p:txBody>
      </p:sp>
    </p:spTree>
    <p:extLst>
      <p:ext uri="{BB962C8B-B14F-4D97-AF65-F5344CB8AC3E}">
        <p14:creationId xmlns:p14="http://schemas.microsoft.com/office/powerpoint/2010/main" val="587530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6/14/2019</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Times New Roman"/>
                <a:cs typeface="Times New Roman"/>
              </a:defRPr>
            </a:lvl1pPr>
          </a:lstStyle>
          <a:p>
            <a:pPr marL="25400">
              <a:lnSpc>
                <a:spcPts val="1195"/>
              </a:lnSpc>
            </a:pPr>
            <a:fld id="{81D60167-4931-47E6-BA6A-407CBD079E47}" type="slidenum">
              <a:rPr dirty="0"/>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00009A"/>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300" b="1" i="0">
                <a:solidFill>
                  <a:srgbClr val="00009A"/>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6/14/2019</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Times New Roman"/>
                <a:cs typeface="Times New Roman"/>
              </a:defRPr>
            </a:lvl1pPr>
          </a:lstStyle>
          <a:p>
            <a:pPr marL="25400">
              <a:lnSpc>
                <a:spcPts val="1195"/>
              </a:lnSpc>
            </a:pPr>
            <a:fld id="{81D60167-4931-47E6-BA6A-407CBD079E47}" type="slidenum">
              <a:rPr dirty="0"/>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00009A"/>
                </a:solidFill>
                <a:latin typeface="Trebuchet MS"/>
                <a:cs typeface="Trebuchet MS"/>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6/14/2019</a:t>
            </a:fld>
            <a:endParaRPr lang="en-US"/>
          </a:p>
        </p:txBody>
      </p:sp>
      <p:sp>
        <p:nvSpPr>
          <p:cNvPr id="7" name="Holder 7"/>
          <p:cNvSpPr>
            <a:spLocks noGrp="1"/>
          </p:cNvSpPr>
          <p:nvPr>
            <p:ph type="sldNum" sz="quarter" idx="7"/>
          </p:nvPr>
        </p:nvSpPr>
        <p:spPr/>
        <p:txBody>
          <a:bodyPr lIns="0" tIns="0" rIns="0" bIns="0"/>
          <a:lstStyle>
            <a:lvl1pPr>
              <a:defRPr sz="1000" b="0" i="0">
                <a:solidFill>
                  <a:schemeClr val="tx1"/>
                </a:solidFill>
                <a:latin typeface="Times New Roman"/>
                <a:cs typeface="Times New Roman"/>
              </a:defRPr>
            </a:lvl1pPr>
          </a:lstStyle>
          <a:p>
            <a:pPr marL="25400">
              <a:lnSpc>
                <a:spcPts val="1195"/>
              </a:lnSpc>
            </a:pPr>
            <a:fld id="{81D60167-4931-47E6-BA6A-407CBD079E47}" type="slidenum">
              <a:rPr dirty="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00009A"/>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6/14/2019</a:t>
            </a:fld>
            <a:endParaRPr lang="en-US"/>
          </a:p>
        </p:txBody>
      </p:sp>
      <p:sp>
        <p:nvSpPr>
          <p:cNvPr id="5" name="Holder 5"/>
          <p:cNvSpPr>
            <a:spLocks noGrp="1"/>
          </p:cNvSpPr>
          <p:nvPr>
            <p:ph type="sldNum" sz="quarter" idx="7"/>
          </p:nvPr>
        </p:nvSpPr>
        <p:spPr/>
        <p:txBody>
          <a:bodyPr lIns="0" tIns="0" rIns="0" bIns="0"/>
          <a:lstStyle>
            <a:lvl1pPr>
              <a:defRPr sz="1000" b="0" i="0">
                <a:solidFill>
                  <a:schemeClr val="tx1"/>
                </a:solidFill>
                <a:latin typeface="Times New Roman"/>
                <a:cs typeface="Times New Roman"/>
              </a:defRPr>
            </a:lvl1pPr>
          </a:lstStyle>
          <a:p>
            <a:pPr marL="25400">
              <a:lnSpc>
                <a:spcPts val="1195"/>
              </a:lnSpc>
            </a:pPr>
            <a:fld id="{81D60167-4931-47E6-BA6A-407CBD079E47}" type="slidenum">
              <a:rPr dirty="0"/>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6/14/2019</a:t>
            </a:fld>
            <a:endParaRPr lang="en-US"/>
          </a:p>
        </p:txBody>
      </p:sp>
      <p:sp>
        <p:nvSpPr>
          <p:cNvPr id="4" name="Holder 4"/>
          <p:cNvSpPr>
            <a:spLocks noGrp="1"/>
          </p:cNvSpPr>
          <p:nvPr>
            <p:ph type="sldNum" sz="quarter" idx="7"/>
          </p:nvPr>
        </p:nvSpPr>
        <p:spPr/>
        <p:txBody>
          <a:bodyPr lIns="0" tIns="0" rIns="0" bIns="0"/>
          <a:lstStyle>
            <a:lvl1pPr>
              <a:defRPr sz="1000" b="0" i="0">
                <a:solidFill>
                  <a:schemeClr val="tx1"/>
                </a:solidFill>
                <a:latin typeface="Times New Roman"/>
                <a:cs typeface="Times New Roman"/>
              </a:defRPr>
            </a:lvl1pPr>
          </a:lstStyle>
          <a:p>
            <a:pPr marL="25400">
              <a:lnSpc>
                <a:spcPts val="1195"/>
              </a:lnSpc>
            </a:pPr>
            <a:fld id="{81D60167-4931-47E6-BA6A-407CBD079E47}" type="slidenum">
              <a:rPr dirty="0"/>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62540" y="1557019"/>
            <a:ext cx="8472805" cy="1356995"/>
          </a:xfrm>
          <a:prstGeom prst="rect">
            <a:avLst/>
          </a:prstGeom>
        </p:spPr>
        <p:txBody>
          <a:bodyPr wrap="square" lIns="0" tIns="0" rIns="0" bIns="0">
            <a:spAutoFit/>
          </a:bodyPr>
          <a:lstStyle>
            <a:lvl1pPr>
              <a:defRPr sz="2800" b="0" i="0">
                <a:solidFill>
                  <a:srgbClr val="00009A"/>
                </a:solidFill>
                <a:latin typeface="Trebuchet MS"/>
                <a:cs typeface="Trebuchet MS"/>
              </a:defRPr>
            </a:lvl1pPr>
          </a:lstStyle>
          <a:p>
            <a:endParaRPr/>
          </a:p>
        </p:txBody>
      </p:sp>
      <p:sp>
        <p:nvSpPr>
          <p:cNvPr id="3" name="Holder 3"/>
          <p:cNvSpPr>
            <a:spLocks noGrp="1"/>
          </p:cNvSpPr>
          <p:nvPr>
            <p:ph type="body" idx="1"/>
          </p:nvPr>
        </p:nvSpPr>
        <p:spPr>
          <a:xfrm>
            <a:off x="1246003" y="2895580"/>
            <a:ext cx="7914005" cy="2670175"/>
          </a:xfrm>
          <a:prstGeom prst="rect">
            <a:avLst/>
          </a:prstGeom>
        </p:spPr>
        <p:txBody>
          <a:bodyPr wrap="square" lIns="0" tIns="0" rIns="0" bIns="0">
            <a:spAutoFit/>
          </a:bodyPr>
          <a:lstStyle>
            <a:lvl1pPr>
              <a:defRPr sz="2300" b="1" i="0">
                <a:solidFill>
                  <a:srgbClr val="00009A"/>
                </a:solidFill>
                <a:latin typeface="Trebuchet MS"/>
                <a:cs typeface="Trebuchet MS"/>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6/14/2019</a:t>
            </a:fld>
            <a:endParaRPr lang="en-US"/>
          </a:p>
        </p:txBody>
      </p:sp>
      <p:sp>
        <p:nvSpPr>
          <p:cNvPr id="6" name="Holder 6"/>
          <p:cNvSpPr>
            <a:spLocks noGrp="1"/>
          </p:cNvSpPr>
          <p:nvPr>
            <p:ph type="sldNum" sz="quarter" idx="7"/>
          </p:nvPr>
        </p:nvSpPr>
        <p:spPr>
          <a:xfrm>
            <a:off x="9542906" y="6921640"/>
            <a:ext cx="179070" cy="166370"/>
          </a:xfrm>
          <a:prstGeom prst="rect">
            <a:avLst/>
          </a:prstGeom>
        </p:spPr>
        <p:txBody>
          <a:bodyPr wrap="square" lIns="0" tIns="0" rIns="0" bIns="0">
            <a:spAutoFit/>
          </a:bodyPr>
          <a:lstStyle>
            <a:lvl1pPr>
              <a:defRPr sz="1000" b="0" i="0">
                <a:solidFill>
                  <a:schemeClr val="tx1"/>
                </a:solidFill>
                <a:latin typeface="Times New Roman"/>
                <a:cs typeface="Times New Roman"/>
              </a:defRPr>
            </a:lvl1pPr>
          </a:lstStyle>
          <a:p>
            <a:pPr marL="25400">
              <a:lnSpc>
                <a:spcPts val="1195"/>
              </a:lnSpc>
            </a:pPr>
            <a:fld id="{81D60167-4931-47E6-BA6A-407CBD079E47}" type="slidenum">
              <a:rPr dirty="0"/>
              <a:t>‹N°›</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8.jpg"/><Relationship Id="rId7"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4.jp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3.jpeg"/><Relationship Id="rId7"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17.jpeg"/><Relationship Id="rId4" Type="http://schemas.openxmlformats.org/officeDocument/2006/relationships/image" Target="../media/image9.png"/><Relationship Id="rId9" Type="http://schemas.openxmlformats.org/officeDocument/2006/relationships/image" Target="../media/image16.jpg"/></Relationships>
</file>

<file path=ppt/slides/_rels/slide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9.png"/><Relationship Id="rId7" Type="http://schemas.openxmlformats.org/officeDocument/2006/relationships/image" Target="../media/image19.jp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8.jpeg"/><Relationship Id="rId5"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21.jpg"/></Relationships>
</file>

<file path=ppt/slides/_rels/slide5.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jp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47" y="260817"/>
            <a:ext cx="4667753" cy="4750632"/>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7100" y="1659405"/>
            <a:ext cx="3324225" cy="3324225"/>
          </a:xfrm>
          <a:prstGeom prst="rect">
            <a:avLst/>
          </a:prstGeom>
        </p:spPr>
      </p:pic>
      <p:sp>
        <p:nvSpPr>
          <p:cNvPr id="2" name="object 2"/>
          <p:cNvSpPr/>
          <p:nvPr/>
        </p:nvSpPr>
        <p:spPr>
          <a:xfrm>
            <a:off x="2462669" y="5301996"/>
            <a:ext cx="7456157" cy="487679"/>
          </a:xfrm>
          <a:prstGeom prst="rect">
            <a:avLst/>
          </a:prstGeom>
          <a:blipFill>
            <a:blip r:embed="rId4" cstate="print"/>
            <a:stretch>
              <a:fillRect/>
            </a:stretch>
          </a:blipFill>
        </p:spPr>
        <p:txBody>
          <a:bodyPr wrap="square" lIns="0" tIns="0" rIns="0" bIns="0" rtlCol="0"/>
          <a:lstStyle/>
          <a:p>
            <a:endParaRPr/>
          </a:p>
        </p:txBody>
      </p:sp>
      <p:sp>
        <p:nvSpPr>
          <p:cNvPr id="3" name="object 3"/>
          <p:cNvSpPr/>
          <p:nvPr/>
        </p:nvSpPr>
        <p:spPr>
          <a:xfrm>
            <a:off x="887615" y="5586221"/>
            <a:ext cx="9031605" cy="789940"/>
          </a:xfrm>
          <a:custGeom>
            <a:avLst/>
            <a:gdLst/>
            <a:ahLst/>
            <a:cxnLst/>
            <a:rect l="l" t="t" r="r" b="b"/>
            <a:pathLst>
              <a:path w="9031605" h="789939">
                <a:moveTo>
                  <a:pt x="9031224" y="789432"/>
                </a:moveTo>
                <a:lnTo>
                  <a:pt x="9031224" y="0"/>
                </a:lnTo>
                <a:lnTo>
                  <a:pt x="0" y="0"/>
                </a:lnTo>
                <a:lnTo>
                  <a:pt x="9031224" y="789432"/>
                </a:lnTo>
                <a:close/>
              </a:path>
            </a:pathLst>
          </a:custGeom>
          <a:solidFill>
            <a:srgbClr val="000000"/>
          </a:solidFill>
        </p:spPr>
        <p:txBody>
          <a:bodyPr wrap="square" lIns="0" tIns="0" rIns="0" bIns="0" rtlCol="0"/>
          <a:lstStyle/>
          <a:p>
            <a:endParaRPr/>
          </a:p>
        </p:txBody>
      </p:sp>
      <p:sp>
        <p:nvSpPr>
          <p:cNvPr id="4" name="object 4"/>
          <p:cNvSpPr/>
          <p:nvPr/>
        </p:nvSpPr>
        <p:spPr>
          <a:xfrm>
            <a:off x="774839" y="5344667"/>
            <a:ext cx="9144000" cy="1862328"/>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774839" y="5341620"/>
            <a:ext cx="9143987" cy="801623"/>
          </a:xfrm>
          <a:prstGeom prst="rect">
            <a:avLst/>
          </a:prstGeom>
          <a:blipFill>
            <a:blip r:embed="rId6" cstate="print"/>
            <a:stretch>
              <a:fillRect/>
            </a:stretch>
          </a:blipFill>
        </p:spPr>
        <p:txBody>
          <a:bodyPr wrap="square" lIns="0" tIns="0" rIns="0" bIns="0" rtlCol="0"/>
          <a:lstStyle/>
          <a:p>
            <a:endParaRPr/>
          </a:p>
        </p:txBody>
      </p:sp>
      <p:sp>
        <p:nvSpPr>
          <p:cNvPr id="8" name="ZoneTexte 7"/>
          <p:cNvSpPr txBox="1"/>
          <p:nvPr/>
        </p:nvSpPr>
        <p:spPr>
          <a:xfrm>
            <a:off x="429363" y="323182"/>
            <a:ext cx="4248792" cy="923330"/>
          </a:xfrm>
          <a:prstGeom prst="rect">
            <a:avLst/>
          </a:prstGeom>
          <a:noFill/>
        </p:spPr>
        <p:txBody>
          <a:bodyPr wrap="none" rtlCol="0">
            <a:spAutoFit/>
          </a:bodyPr>
          <a:lstStyle/>
          <a:p>
            <a:r>
              <a:rPr lang="fr-FR" sz="5400" b="1" smtClean="0"/>
              <a:t>LES SERVEURS</a:t>
            </a:r>
            <a:endParaRPr lang="fr-FR" sz="5400" b="1" dirty="0"/>
          </a:p>
        </p:txBody>
      </p:sp>
      <p:pic>
        <p:nvPicPr>
          <p:cNvPr id="11" name="Imag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7484" y="1411183"/>
            <a:ext cx="3645916" cy="3645916"/>
          </a:xfrm>
          <a:prstGeom prst="rect">
            <a:avLst/>
          </a:prstGeom>
        </p:spPr>
      </p:pic>
      <p:pic>
        <p:nvPicPr>
          <p:cNvPr id="12" name="Imag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7500" y="3430524"/>
            <a:ext cx="3950208" cy="169468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6007" y="921848"/>
            <a:ext cx="4510786" cy="4510786"/>
          </a:xfrm>
          <a:prstGeom prst="rect">
            <a:avLst/>
          </a:prstGeom>
        </p:spPr>
      </p:pic>
      <p:sp>
        <p:nvSpPr>
          <p:cNvPr id="2" name="object 2"/>
          <p:cNvSpPr/>
          <p:nvPr/>
        </p:nvSpPr>
        <p:spPr>
          <a:xfrm>
            <a:off x="2462669" y="5301996"/>
            <a:ext cx="7456157" cy="487679"/>
          </a:xfrm>
          <a:prstGeom prst="rect">
            <a:avLst/>
          </a:prstGeom>
          <a:blipFill>
            <a:blip r:embed="rId4" cstate="print"/>
            <a:stretch>
              <a:fillRect/>
            </a:stretch>
          </a:blipFill>
        </p:spPr>
        <p:txBody>
          <a:bodyPr wrap="square" lIns="0" tIns="0" rIns="0" bIns="0" rtlCol="0"/>
          <a:lstStyle/>
          <a:p>
            <a:endParaRPr/>
          </a:p>
        </p:txBody>
      </p:sp>
      <p:sp>
        <p:nvSpPr>
          <p:cNvPr id="3" name="object 3"/>
          <p:cNvSpPr/>
          <p:nvPr/>
        </p:nvSpPr>
        <p:spPr>
          <a:xfrm>
            <a:off x="887615" y="5586221"/>
            <a:ext cx="9031605" cy="789940"/>
          </a:xfrm>
          <a:custGeom>
            <a:avLst/>
            <a:gdLst/>
            <a:ahLst/>
            <a:cxnLst/>
            <a:rect l="l" t="t" r="r" b="b"/>
            <a:pathLst>
              <a:path w="9031605" h="789939">
                <a:moveTo>
                  <a:pt x="9031224" y="789432"/>
                </a:moveTo>
                <a:lnTo>
                  <a:pt x="9031224" y="0"/>
                </a:lnTo>
                <a:lnTo>
                  <a:pt x="0" y="0"/>
                </a:lnTo>
                <a:lnTo>
                  <a:pt x="9031224" y="789432"/>
                </a:lnTo>
                <a:close/>
              </a:path>
            </a:pathLst>
          </a:custGeom>
          <a:solidFill>
            <a:srgbClr val="000000"/>
          </a:solidFill>
        </p:spPr>
        <p:txBody>
          <a:bodyPr wrap="square" lIns="0" tIns="0" rIns="0" bIns="0" rtlCol="0"/>
          <a:lstStyle/>
          <a:p>
            <a:endParaRPr/>
          </a:p>
        </p:txBody>
      </p:sp>
      <p:sp>
        <p:nvSpPr>
          <p:cNvPr id="4" name="object 4"/>
          <p:cNvSpPr/>
          <p:nvPr/>
        </p:nvSpPr>
        <p:spPr>
          <a:xfrm>
            <a:off x="774839" y="5344667"/>
            <a:ext cx="9144000" cy="1862328"/>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774839" y="5341620"/>
            <a:ext cx="9143987" cy="801623"/>
          </a:xfrm>
          <a:prstGeom prst="rect">
            <a:avLst/>
          </a:prstGeom>
          <a:blipFill>
            <a:blip r:embed="rId6" cstate="print"/>
            <a:stretch>
              <a:fillRect/>
            </a:stretch>
          </a:blipFill>
        </p:spPr>
        <p:txBody>
          <a:bodyPr wrap="square" lIns="0" tIns="0" rIns="0" bIns="0" rtlCol="0"/>
          <a:lstStyle/>
          <a:p>
            <a:endParaRPr/>
          </a:p>
        </p:txBody>
      </p:sp>
      <p:sp>
        <p:nvSpPr>
          <p:cNvPr id="7" name="ZoneTexte 6"/>
          <p:cNvSpPr txBox="1"/>
          <p:nvPr/>
        </p:nvSpPr>
        <p:spPr>
          <a:xfrm>
            <a:off x="241300" y="123825"/>
            <a:ext cx="9220200" cy="769441"/>
          </a:xfrm>
          <a:prstGeom prst="rect">
            <a:avLst/>
          </a:prstGeom>
          <a:noFill/>
        </p:spPr>
        <p:txBody>
          <a:bodyPr wrap="square" rtlCol="0">
            <a:spAutoFit/>
          </a:bodyPr>
          <a:lstStyle/>
          <a:p>
            <a:r>
              <a:rPr lang="fr-FR" sz="4400" b="1" dirty="0" smtClean="0"/>
              <a:t>Les différents formats: Serveur Tour</a:t>
            </a:r>
            <a:endParaRPr lang="fr-FR" sz="4400" b="1" dirty="0"/>
          </a:p>
        </p:txBody>
      </p:sp>
      <p:pic>
        <p:nvPicPr>
          <p:cNvPr id="8" name="Imag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7332" y="796110"/>
            <a:ext cx="3442134" cy="3442134"/>
          </a:xfrm>
          <a:prstGeom prst="rect">
            <a:avLst/>
          </a:prstGeom>
        </p:spPr>
      </p:pic>
      <p:pic>
        <p:nvPicPr>
          <p:cNvPr id="9" name="Imag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32500" y="759624"/>
            <a:ext cx="4277868" cy="427786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88" y="2607195"/>
            <a:ext cx="3756141" cy="2817106"/>
          </a:xfrm>
          <a:prstGeom prst="rect">
            <a:avLst/>
          </a:prstGeom>
        </p:spPr>
      </p:pic>
      <p:sp>
        <p:nvSpPr>
          <p:cNvPr id="2" name="object 2"/>
          <p:cNvSpPr/>
          <p:nvPr/>
        </p:nvSpPr>
        <p:spPr>
          <a:xfrm>
            <a:off x="2462669" y="5301996"/>
            <a:ext cx="7456157" cy="487679"/>
          </a:xfrm>
          <a:prstGeom prst="rect">
            <a:avLst/>
          </a:prstGeom>
          <a:blipFill>
            <a:blip r:embed="rId4" cstate="print"/>
            <a:stretch>
              <a:fillRect/>
            </a:stretch>
          </a:blipFill>
        </p:spPr>
        <p:txBody>
          <a:bodyPr wrap="square" lIns="0" tIns="0" rIns="0" bIns="0" rtlCol="0"/>
          <a:lstStyle/>
          <a:p>
            <a:endParaRPr/>
          </a:p>
        </p:txBody>
      </p:sp>
      <p:sp>
        <p:nvSpPr>
          <p:cNvPr id="3" name="object 3"/>
          <p:cNvSpPr/>
          <p:nvPr/>
        </p:nvSpPr>
        <p:spPr>
          <a:xfrm>
            <a:off x="887615" y="5586221"/>
            <a:ext cx="9031605" cy="789940"/>
          </a:xfrm>
          <a:custGeom>
            <a:avLst/>
            <a:gdLst/>
            <a:ahLst/>
            <a:cxnLst/>
            <a:rect l="l" t="t" r="r" b="b"/>
            <a:pathLst>
              <a:path w="9031605" h="789939">
                <a:moveTo>
                  <a:pt x="9031224" y="789432"/>
                </a:moveTo>
                <a:lnTo>
                  <a:pt x="9031224" y="0"/>
                </a:lnTo>
                <a:lnTo>
                  <a:pt x="0" y="0"/>
                </a:lnTo>
                <a:lnTo>
                  <a:pt x="9031224" y="789432"/>
                </a:lnTo>
                <a:close/>
              </a:path>
            </a:pathLst>
          </a:custGeom>
          <a:solidFill>
            <a:srgbClr val="000000"/>
          </a:solidFill>
        </p:spPr>
        <p:txBody>
          <a:bodyPr wrap="square" lIns="0" tIns="0" rIns="0" bIns="0" rtlCol="0"/>
          <a:lstStyle/>
          <a:p>
            <a:endParaRPr/>
          </a:p>
        </p:txBody>
      </p:sp>
      <p:sp>
        <p:nvSpPr>
          <p:cNvPr id="4" name="object 4"/>
          <p:cNvSpPr/>
          <p:nvPr/>
        </p:nvSpPr>
        <p:spPr>
          <a:xfrm>
            <a:off x="774839" y="5344667"/>
            <a:ext cx="9144000" cy="1862328"/>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774839" y="5341620"/>
            <a:ext cx="9143987" cy="801623"/>
          </a:xfrm>
          <a:prstGeom prst="rect">
            <a:avLst/>
          </a:prstGeom>
          <a:blipFill>
            <a:blip r:embed="rId6" cstate="print"/>
            <a:stretch>
              <a:fillRect/>
            </a:stretch>
          </a:blipFill>
        </p:spPr>
        <p:txBody>
          <a:bodyPr wrap="square" lIns="0" tIns="0" rIns="0" bIns="0" rtlCol="0"/>
          <a:lstStyle/>
          <a:p>
            <a:endParaRPr/>
          </a:p>
        </p:txBody>
      </p:sp>
      <p:sp>
        <p:nvSpPr>
          <p:cNvPr id="7" name="ZoneTexte 6"/>
          <p:cNvSpPr txBox="1"/>
          <p:nvPr/>
        </p:nvSpPr>
        <p:spPr>
          <a:xfrm>
            <a:off x="241300" y="123825"/>
            <a:ext cx="9220200" cy="769441"/>
          </a:xfrm>
          <a:prstGeom prst="rect">
            <a:avLst/>
          </a:prstGeom>
          <a:noFill/>
        </p:spPr>
        <p:txBody>
          <a:bodyPr wrap="square" rtlCol="0">
            <a:spAutoFit/>
          </a:bodyPr>
          <a:lstStyle/>
          <a:p>
            <a:r>
              <a:rPr lang="fr-FR" sz="4400" b="1" dirty="0" smtClean="0"/>
              <a:t>Les différents formats: Serveur Rack</a:t>
            </a:r>
            <a:endParaRPr lang="fr-FR" sz="4400" b="1" dirty="0"/>
          </a:p>
        </p:txBody>
      </p:sp>
      <p:pic>
        <p:nvPicPr>
          <p:cNvPr id="6" name="Imag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969286"/>
            <a:ext cx="3450167" cy="1940719"/>
          </a:xfrm>
          <a:prstGeom prst="rect">
            <a:avLst/>
          </a:prstGeom>
        </p:spPr>
      </p:pic>
      <p:pic>
        <p:nvPicPr>
          <p:cNvPr id="11" name="Imag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73294" y="722679"/>
            <a:ext cx="3811900" cy="2449146"/>
          </a:xfrm>
          <a:prstGeom prst="rect">
            <a:avLst/>
          </a:prstGeom>
        </p:spPr>
      </p:pic>
      <p:pic>
        <p:nvPicPr>
          <p:cNvPr id="12" name="Imag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72813" y="2589725"/>
            <a:ext cx="3920587" cy="2518977"/>
          </a:xfrm>
          <a:prstGeom prst="rect">
            <a:avLst/>
          </a:prstGeom>
        </p:spPr>
      </p:pic>
      <p:pic>
        <p:nvPicPr>
          <p:cNvPr id="14" name="Imag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70304" y="3725705"/>
            <a:ext cx="3300396" cy="1746638"/>
          </a:xfrm>
          <a:prstGeom prst="rect">
            <a:avLst/>
          </a:prstGeom>
        </p:spPr>
      </p:pic>
    </p:spTree>
    <p:extLst>
      <p:ext uri="{BB962C8B-B14F-4D97-AF65-F5344CB8AC3E}">
        <p14:creationId xmlns:p14="http://schemas.microsoft.com/office/powerpoint/2010/main" val="2767766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62669" y="5301996"/>
            <a:ext cx="7456157" cy="48767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887615" y="5586221"/>
            <a:ext cx="9031605" cy="789940"/>
          </a:xfrm>
          <a:custGeom>
            <a:avLst/>
            <a:gdLst/>
            <a:ahLst/>
            <a:cxnLst/>
            <a:rect l="l" t="t" r="r" b="b"/>
            <a:pathLst>
              <a:path w="9031605" h="789939">
                <a:moveTo>
                  <a:pt x="9031224" y="789432"/>
                </a:moveTo>
                <a:lnTo>
                  <a:pt x="9031224" y="0"/>
                </a:lnTo>
                <a:lnTo>
                  <a:pt x="0" y="0"/>
                </a:lnTo>
                <a:lnTo>
                  <a:pt x="9031224" y="789432"/>
                </a:lnTo>
                <a:close/>
              </a:path>
            </a:pathLst>
          </a:custGeom>
          <a:solidFill>
            <a:srgbClr val="000000"/>
          </a:solidFill>
        </p:spPr>
        <p:txBody>
          <a:bodyPr wrap="square" lIns="0" tIns="0" rIns="0" bIns="0" rtlCol="0"/>
          <a:lstStyle/>
          <a:p>
            <a:endParaRPr/>
          </a:p>
        </p:txBody>
      </p:sp>
      <p:sp>
        <p:nvSpPr>
          <p:cNvPr id="4" name="object 4"/>
          <p:cNvSpPr/>
          <p:nvPr/>
        </p:nvSpPr>
        <p:spPr>
          <a:xfrm>
            <a:off x="774839" y="5344667"/>
            <a:ext cx="9144000" cy="1862328"/>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774839" y="5341620"/>
            <a:ext cx="9143987" cy="801623"/>
          </a:xfrm>
          <a:prstGeom prst="rect">
            <a:avLst/>
          </a:prstGeom>
          <a:blipFill>
            <a:blip r:embed="rId5" cstate="print"/>
            <a:stretch>
              <a:fillRect/>
            </a:stretch>
          </a:blipFill>
        </p:spPr>
        <p:txBody>
          <a:bodyPr wrap="square" lIns="0" tIns="0" rIns="0" bIns="0" rtlCol="0"/>
          <a:lstStyle/>
          <a:p>
            <a:endParaRPr/>
          </a:p>
        </p:txBody>
      </p:sp>
      <p:sp>
        <p:nvSpPr>
          <p:cNvPr id="7" name="ZoneTexte 6"/>
          <p:cNvSpPr txBox="1"/>
          <p:nvPr/>
        </p:nvSpPr>
        <p:spPr>
          <a:xfrm>
            <a:off x="241300" y="123825"/>
            <a:ext cx="9220200" cy="769441"/>
          </a:xfrm>
          <a:prstGeom prst="rect">
            <a:avLst/>
          </a:prstGeom>
          <a:noFill/>
        </p:spPr>
        <p:txBody>
          <a:bodyPr wrap="square" rtlCol="0">
            <a:spAutoFit/>
          </a:bodyPr>
          <a:lstStyle/>
          <a:p>
            <a:r>
              <a:rPr lang="fr-FR" sz="4400" b="1" dirty="0" smtClean="0"/>
              <a:t>Les différents formats: Serveur lame</a:t>
            </a:r>
            <a:endParaRPr lang="fr-FR" sz="4400" b="1" dirty="0"/>
          </a:p>
        </p:txBody>
      </p:sp>
      <p:pic>
        <p:nvPicPr>
          <p:cNvPr id="6" name="Imag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1343025"/>
            <a:ext cx="5818363" cy="1879990"/>
          </a:xfrm>
          <a:prstGeom prst="rect">
            <a:avLst/>
          </a:prstGeom>
        </p:spPr>
      </p:pic>
      <p:pic>
        <p:nvPicPr>
          <p:cNvPr id="11" name="Imag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56300" y="932890"/>
            <a:ext cx="4572000" cy="2781300"/>
          </a:xfrm>
          <a:prstGeom prst="rect">
            <a:avLst/>
          </a:prstGeom>
        </p:spPr>
      </p:pic>
      <p:pic>
        <p:nvPicPr>
          <p:cNvPr id="1026" name="Picture 2" descr="RÃ©sultat de recherche d'images pour &quot;serveur lame&quo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8100" y="3582302"/>
            <a:ext cx="5943600" cy="4007837"/>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300" y="3499343"/>
            <a:ext cx="5422900" cy="4090796"/>
          </a:xfrm>
          <a:prstGeom prst="rect">
            <a:avLst/>
          </a:prstGeom>
        </p:spPr>
      </p:pic>
    </p:spTree>
    <p:extLst>
      <p:ext uri="{BB962C8B-B14F-4D97-AF65-F5344CB8AC3E}">
        <p14:creationId xmlns:p14="http://schemas.microsoft.com/office/powerpoint/2010/main" val="2609504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0581" y="2943225"/>
            <a:ext cx="6142819" cy="4115689"/>
          </a:xfrm>
          <a:prstGeom prst="rect">
            <a:avLst/>
          </a:prstGeom>
        </p:spPr>
      </p:pic>
      <p:sp>
        <p:nvSpPr>
          <p:cNvPr id="2" name="object 2"/>
          <p:cNvSpPr/>
          <p:nvPr/>
        </p:nvSpPr>
        <p:spPr>
          <a:xfrm>
            <a:off x="1284605" y="6300728"/>
            <a:ext cx="4870447" cy="906267"/>
          </a:xfrm>
          <a:prstGeom prst="rect">
            <a:avLst/>
          </a:prstGeom>
          <a:blipFill>
            <a:blip r:embed="rId4" cstate="print"/>
            <a:stretch>
              <a:fillRect/>
            </a:stretch>
          </a:blipFill>
        </p:spPr>
        <p:txBody>
          <a:bodyPr wrap="square" lIns="0" tIns="0" rIns="0" bIns="0" rtlCol="0"/>
          <a:lstStyle/>
          <a:p>
            <a:endParaRPr/>
          </a:p>
        </p:txBody>
      </p:sp>
      <p:sp>
        <p:nvSpPr>
          <p:cNvPr id="3" name="object 3"/>
          <p:cNvSpPr/>
          <p:nvPr/>
        </p:nvSpPr>
        <p:spPr>
          <a:xfrm>
            <a:off x="1260995" y="6288023"/>
            <a:ext cx="3651885" cy="919480"/>
          </a:xfrm>
          <a:custGeom>
            <a:avLst/>
            <a:gdLst/>
            <a:ahLst/>
            <a:cxnLst/>
            <a:rect l="l" t="t" r="r" b="b"/>
            <a:pathLst>
              <a:path w="3651885" h="919479">
                <a:moveTo>
                  <a:pt x="3651763" y="918971"/>
                </a:moveTo>
                <a:lnTo>
                  <a:pt x="0" y="0"/>
                </a:lnTo>
                <a:lnTo>
                  <a:pt x="7620" y="6858"/>
                </a:lnTo>
                <a:lnTo>
                  <a:pt x="2869227" y="918971"/>
                </a:lnTo>
                <a:lnTo>
                  <a:pt x="3651763" y="918971"/>
                </a:lnTo>
                <a:close/>
              </a:path>
            </a:pathLst>
          </a:custGeom>
          <a:solidFill>
            <a:srgbClr val="000000"/>
          </a:solidFill>
        </p:spPr>
        <p:txBody>
          <a:bodyPr wrap="square" lIns="0" tIns="0" rIns="0" bIns="0" rtlCol="0"/>
          <a:lstStyle/>
          <a:p>
            <a:endParaRPr/>
          </a:p>
        </p:txBody>
      </p:sp>
      <p:sp>
        <p:nvSpPr>
          <p:cNvPr id="4" name="object 4"/>
          <p:cNvSpPr/>
          <p:nvPr/>
        </p:nvSpPr>
        <p:spPr>
          <a:xfrm>
            <a:off x="774839" y="6134100"/>
            <a:ext cx="3400043" cy="1072895"/>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774839" y="6133338"/>
            <a:ext cx="3370326" cy="1073658"/>
          </a:xfrm>
          <a:prstGeom prst="rect">
            <a:avLst/>
          </a:prstGeom>
          <a:blipFill>
            <a:blip r:embed="rId6"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1609" y="1297939"/>
            <a:ext cx="7637780" cy="877803"/>
          </a:xfrm>
          <a:prstGeom prst="rect">
            <a:avLst/>
          </a:prstGeom>
        </p:spPr>
        <p:txBody>
          <a:bodyPr vert="horz" wrap="square" lIns="0" tIns="61594" rIns="0" bIns="0" rtlCol="0">
            <a:spAutoFit/>
          </a:bodyPr>
          <a:lstStyle/>
          <a:p>
            <a:pPr marL="268605" marR="5080" indent="-256540">
              <a:lnSpc>
                <a:spcPts val="3020"/>
              </a:lnSpc>
              <a:spcBef>
                <a:spcPts val="484"/>
              </a:spcBef>
            </a:pPr>
            <a:r>
              <a:rPr sz="1900" spc="-560" dirty="0">
                <a:solidFill>
                  <a:srgbClr val="2DA2BF"/>
                </a:solidFill>
                <a:latin typeface="Arial"/>
                <a:cs typeface="Arial"/>
              </a:rPr>
              <a:t></a:t>
            </a:r>
            <a:r>
              <a:rPr sz="1900" spc="155" dirty="0">
                <a:solidFill>
                  <a:srgbClr val="2DA2BF"/>
                </a:solidFill>
                <a:latin typeface="Arial"/>
                <a:cs typeface="Arial"/>
              </a:rPr>
              <a:t> </a:t>
            </a:r>
            <a:r>
              <a:rPr lang="fr-FR" spc="-80" dirty="0" smtClean="0">
                <a:solidFill>
                  <a:srgbClr val="002060"/>
                </a:solidFill>
                <a:cs typeface="Arial"/>
              </a:rPr>
              <a:t>Alimentation(s) redondante(s)</a:t>
            </a:r>
            <a:endParaRPr sz="1900" dirty="0">
              <a:latin typeface="Arial"/>
              <a:cs typeface="Arial"/>
            </a:endParaRPr>
          </a:p>
          <a:p>
            <a:pPr marL="12700">
              <a:lnSpc>
                <a:spcPct val="100000"/>
              </a:lnSpc>
              <a:spcBef>
                <a:spcPts val="25"/>
              </a:spcBef>
            </a:pPr>
            <a:r>
              <a:rPr sz="1900" spc="-560" dirty="0">
                <a:solidFill>
                  <a:srgbClr val="2DA2BF"/>
                </a:solidFill>
                <a:latin typeface="Arial"/>
                <a:cs typeface="Arial"/>
              </a:rPr>
              <a:t></a:t>
            </a:r>
            <a:r>
              <a:rPr sz="1900" spc="155" dirty="0">
                <a:solidFill>
                  <a:srgbClr val="2DA2BF"/>
                </a:solidFill>
                <a:latin typeface="Arial"/>
                <a:cs typeface="Arial"/>
              </a:rPr>
              <a:t> </a:t>
            </a:r>
            <a:r>
              <a:rPr lang="fr-FR" spc="-130" dirty="0" smtClean="0">
                <a:solidFill>
                  <a:srgbClr val="002060"/>
                </a:solidFill>
              </a:rPr>
              <a:t>Quantités et spécificités de RAM différentes</a:t>
            </a:r>
            <a:endParaRPr sz="1900" dirty="0">
              <a:latin typeface="Arial"/>
              <a:cs typeface="Arial"/>
            </a:endParaRPr>
          </a:p>
        </p:txBody>
      </p:sp>
      <p:sp>
        <p:nvSpPr>
          <p:cNvPr id="10" name="ZoneTexte 9"/>
          <p:cNvSpPr txBox="1"/>
          <p:nvPr/>
        </p:nvSpPr>
        <p:spPr>
          <a:xfrm>
            <a:off x="671897" y="207230"/>
            <a:ext cx="6095861" cy="584775"/>
          </a:xfrm>
          <a:prstGeom prst="rect">
            <a:avLst/>
          </a:prstGeom>
          <a:noFill/>
        </p:spPr>
        <p:txBody>
          <a:bodyPr wrap="square" rtlCol="0">
            <a:spAutoFit/>
          </a:bodyPr>
          <a:lstStyle/>
          <a:p>
            <a:r>
              <a:rPr lang="fr-FR" sz="3200" b="1" dirty="0" smtClean="0"/>
              <a:t>DIFFERENCES MATERIELLES</a:t>
            </a:r>
            <a:endParaRPr lang="fr-FR" sz="3200" b="1" dirty="0"/>
          </a:p>
        </p:txBody>
      </p:sp>
      <p:sp>
        <p:nvSpPr>
          <p:cNvPr id="11" name="object 6"/>
          <p:cNvSpPr txBox="1">
            <a:spLocks/>
          </p:cNvSpPr>
          <p:nvPr/>
        </p:nvSpPr>
        <p:spPr>
          <a:xfrm>
            <a:off x="1141608" y="2242774"/>
            <a:ext cx="8243691" cy="1170191"/>
          </a:xfrm>
          <a:prstGeom prst="rect">
            <a:avLst/>
          </a:prstGeom>
        </p:spPr>
        <p:txBody>
          <a:bodyPr vert="horz" wrap="square" lIns="0" tIns="61594" rIns="0" bIns="0" rtlCol="0">
            <a:spAutoFit/>
          </a:bodyPr>
          <a:lstStyle>
            <a:lvl1pPr>
              <a:defRPr sz="2800" b="0" i="0">
                <a:solidFill>
                  <a:srgbClr val="00009A"/>
                </a:solidFill>
                <a:latin typeface="Trebuchet MS"/>
                <a:ea typeface="+mj-ea"/>
                <a:cs typeface="Trebuchet MS"/>
              </a:defRPr>
            </a:lvl1pPr>
          </a:lstStyle>
          <a:p>
            <a:pPr marL="268605" marR="5080" indent="-256540">
              <a:lnSpc>
                <a:spcPts val="3020"/>
              </a:lnSpc>
              <a:spcBef>
                <a:spcPts val="484"/>
              </a:spcBef>
            </a:pPr>
            <a:r>
              <a:rPr lang="fr-FR" sz="1900" kern="0" spc="-560" dirty="0" smtClean="0">
                <a:solidFill>
                  <a:srgbClr val="2DA2BF"/>
                </a:solidFill>
                <a:latin typeface="Arial"/>
                <a:cs typeface="Arial"/>
              </a:rPr>
              <a:t></a:t>
            </a:r>
            <a:r>
              <a:rPr lang="fr-FR" sz="1900" kern="0" spc="155" dirty="0" smtClean="0">
                <a:solidFill>
                  <a:srgbClr val="2DA2BF"/>
                </a:solidFill>
                <a:latin typeface="Arial"/>
                <a:cs typeface="Arial"/>
              </a:rPr>
              <a:t> </a:t>
            </a:r>
            <a:r>
              <a:rPr lang="fr-FR" kern="0" spc="-80" dirty="0" smtClean="0">
                <a:solidFill>
                  <a:srgbClr val="002060"/>
                </a:solidFill>
                <a:cs typeface="Arial"/>
              </a:rPr>
              <a:t>Processeurs différents (il y en a souvent plusieurs)</a:t>
            </a:r>
            <a:endParaRPr lang="fr-FR" sz="1900" kern="0" dirty="0" smtClean="0">
              <a:latin typeface="Arial"/>
              <a:cs typeface="Arial"/>
            </a:endParaRPr>
          </a:p>
          <a:p>
            <a:pPr marL="12700">
              <a:spcBef>
                <a:spcPts val="25"/>
              </a:spcBef>
            </a:pPr>
            <a:r>
              <a:rPr lang="fr-FR" sz="1900" kern="0" spc="-560" dirty="0" smtClean="0">
                <a:solidFill>
                  <a:srgbClr val="2DA2BF"/>
                </a:solidFill>
                <a:latin typeface="Arial"/>
                <a:cs typeface="Arial"/>
              </a:rPr>
              <a:t></a:t>
            </a:r>
            <a:r>
              <a:rPr lang="fr-FR" sz="1900" kern="0" spc="155" dirty="0" smtClean="0">
                <a:solidFill>
                  <a:srgbClr val="2DA2BF"/>
                </a:solidFill>
                <a:latin typeface="Arial"/>
                <a:cs typeface="Arial"/>
              </a:rPr>
              <a:t> </a:t>
            </a:r>
            <a:r>
              <a:rPr lang="fr-FR" kern="0" spc="-130" dirty="0" smtClean="0">
                <a:solidFill>
                  <a:srgbClr val="002060"/>
                </a:solidFill>
              </a:rPr>
              <a:t>Disques Durs spécifiques, SAS</a:t>
            </a:r>
          </a:p>
          <a:p>
            <a:pPr marL="12700">
              <a:spcBef>
                <a:spcPts val="25"/>
              </a:spcBef>
            </a:pPr>
            <a:endParaRPr lang="fr-FR" sz="1900" kern="0" dirty="0">
              <a:latin typeface="Arial"/>
              <a:cs typeface="Arial"/>
            </a:endParaRPr>
          </a:p>
        </p:txBody>
      </p:sp>
      <p:sp>
        <p:nvSpPr>
          <p:cNvPr id="12" name="object 6"/>
          <p:cNvSpPr txBox="1">
            <a:spLocks/>
          </p:cNvSpPr>
          <p:nvPr/>
        </p:nvSpPr>
        <p:spPr>
          <a:xfrm>
            <a:off x="1141609" y="3101560"/>
            <a:ext cx="7637780" cy="877803"/>
          </a:xfrm>
          <a:prstGeom prst="rect">
            <a:avLst/>
          </a:prstGeom>
        </p:spPr>
        <p:txBody>
          <a:bodyPr vert="horz" wrap="square" lIns="0" tIns="61594" rIns="0" bIns="0" rtlCol="0">
            <a:spAutoFit/>
          </a:bodyPr>
          <a:lstStyle>
            <a:lvl1pPr>
              <a:defRPr sz="2800" b="0" i="0">
                <a:solidFill>
                  <a:srgbClr val="00009A"/>
                </a:solidFill>
                <a:latin typeface="Trebuchet MS"/>
                <a:ea typeface="+mj-ea"/>
                <a:cs typeface="Trebuchet MS"/>
              </a:defRPr>
            </a:lvl1pPr>
          </a:lstStyle>
          <a:p>
            <a:pPr marL="268605" marR="5080" indent="-256540">
              <a:lnSpc>
                <a:spcPts val="3020"/>
              </a:lnSpc>
              <a:spcBef>
                <a:spcPts val="484"/>
              </a:spcBef>
            </a:pPr>
            <a:r>
              <a:rPr lang="fr-FR" sz="1900" kern="0" spc="-560" dirty="0" smtClean="0">
                <a:solidFill>
                  <a:srgbClr val="2DA2BF"/>
                </a:solidFill>
                <a:latin typeface="Arial"/>
                <a:cs typeface="Arial"/>
              </a:rPr>
              <a:t></a:t>
            </a:r>
            <a:r>
              <a:rPr lang="fr-FR" sz="1900" kern="0" spc="155" dirty="0" smtClean="0">
                <a:solidFill>
                  <a:srgbClr val="2DA2BF"/>
                </a:solidFill>
                <a:latin typeface="Arial"/>
                <a:cs typeface="Arial"/>
              </a:rPr>
              <a:t> </a:t>
            </a:r>
            <a:r>
              <a:rPr lang="fr-FR" kern="0" spc="-80" dirty="0" smtClean="0">
                <a:solidFill>
                  <a:srgbClr val="002060"/>
                </a:solidFill>
                <a:cs typeface="Arial"/>
              </a:rPr>
              <a:t>RAID</a:t>
            </a:r>
            <a:endParaRPr lang="fr-FR" sz="1900" kern="0" dirty="0" smtClean="0">
              <a:latin typeface="Arial"/>
              <a:cs typeface="Arial"/>
            </a:endParaRPr>
          </a:p>
          <a:p>
            <a:pPr marL="12700">
              <a:spcBef>
                <a:spcPts val="25"/>
              </a:spcBef>
            </a:pPr>
            <a:r>
              <a:rPr lang="fr-FR" sz="1900" kern="0" spc="-560" dirty="0" smtClean="0">
                <a:solidFill>
                  <a:srgbClr val="2DA2BF"/>
                </a:solidFill>
                <a:latin typeface="Arial"/>
                <a:cs typeface="Arial"/>
              </a:rPr>
              <a:t></a:t>
            </a:r>
            <a:r>
              <a:rPr lang="fr-FR" sz="1900" kern="0" spc="155" dirty="0" smtClean="0">
                <a:solidFill>
                  <a:srgbClr val="2DA2BF"/>
                </a:solidFill>
                <a:latin typeface="Arial"/>
                <a:cs typeface="Arial"/>
              </a:rPr>
              <a:t> </a:t>
            </a:r>
            <a:r>
              <a:rPr lang="fr-FR" kern="0" spc="-130" dirty="0" smtClean="0">
                <a:solidFill>
                  <a:srgbClr val="002060"/>
                </a:solidFill>
              </a:rPr>
              <a:t>Plusieurs cartes réseaux</a:t>
            </a:r>
            <a:endParaRPr lang="fr-FR" sz="1900" kern="0" dirty="0">
              <a:latin typeface="Arial"/>
              <a:cs typeface="Arial"/>
            </a:endParaRPr>
          </a:p>
        </p:txBody>
      </p:sp>
      <p:pic>
        <p:nvPicPr>
          <p:cNvPr id="14" name="Imag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3641" y="4178386"/>
            <a:ext cx="4552721" cy="305854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TotalTime>
  <Words>242</Words>
  <Application>Microsoft Office PowerPoint</Application>
  <PresentationFormat>Personnalisé</PresentationFormat>
  <Paragraphs>20</Paragraphs>
  <Slides>5</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Calibri</vt:lpstr>
      <vt:lpstr>Times New Roman</vt:lpstr>
      <vt:lpstr>Trebuchet MS</vt:lpstr>
      <vt:lpstr>Office Theme</vt:lpstr>
      <vt:lpstr>Présentation PowerPoint</vt:lpstr>
      <vt:lpstr>Présentation PowerPoint</vt:lpstr>
      <vt:lpstr>Présentation PowerPoint</vt:lpstr>
      <vt:lpstr>Présentation PowerPoint</vt:lpstr>
      <vt:lpstr> Alimentation(s) redondante(s)  Quantités et spécificités de RAM différentes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TSSI-Demarrage du PC.pps [Mode de compatibilité]</dc:title>
  <dc:creator>sylvainroucou</dc:creator>
  <cp:lastModifiedBy>Christophe VIEILLESCAZE</cp:lastModifiedBy>
  <cp:revision>9</cp:revision>
  <dcterms:created xsi:type="dcterms:W3CDTF">2018-02-14T15:06:40Z</dcterms:created>
  <dcterms:modified xsi:type="dcterms:W3CDTF">2019-06-14T09:16:43Z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2016-08-24T00:00:00Z</vt:filetime>
  </property>
  <property fmtid="{D5CDD505-2E9C-101B-9397-08002B2CF9AE}" pid="3" name="Creator">
    <vt:lpwstr>PScript5.dll Version 5.2.2</vt:lpwstr>
  </property>
  <property fmtid="{D5CDD505-2E9C-101B-9397-08002B2CF9AE}" pid="4" name="LastSaved">
    <vt:filetime>2018-02-14T00:00:00Z</vt:filetime>
  </property>
</Properties>
</file>