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1" r:id="rId2"/>
    <p:sldId id="286" r:id="rId3"/>
    <p:sldId id="290" r:id="rId4"/>
    <p:sldId id="291" r:id="rId5"/>
    <p:sldId id="292" r:id="rId6"/>
    <p:sldId id="293" r:id="rId7"/>
    <p:sldId id="294" r:id="rId8"/>
    <p:sldId id="295" r:id="rId9"/>
    <p:sldId id="29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15/02/2018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JBOD (« Juste un paquet de disques ») est un simple ensemble de disques servant d’unité pour les NAS. Un ensemble JBOD est composé d’un châssis et de disques pouvant être de différentes capacités reliés au NAS par un connecteur SAS. Ajouter une extension JBOD est un procédé simple à réaliser et intéressant sur le plan économique car il va permettre d’accroitre la capacité de votre NAS. Une extension NAS n’a pas de carte contrôleur car c’est le NAS auquel elle est connectée qui la pilote.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3</a:t>
            </a:fld>
            <a:endParaRPr lang="fr-FR"/>
          </a:p>
        </p:txBody>
      </p:sp>
    </p:spTree>
    <p:extLst>
      <p:ext uri="{BB962C8B-B14F-4D97-AF65-F5344CB8AC3E}">
        <p14:creationId xmlns:p14="http://schemas.microsoft.com/office/powerpoint/2010/main" val="188797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RAID 0 se constitue au minimum de 2 disques durs. La capacité totale est égale à celle du disque le plus petit, il est donc conseillé d'utiliser des disques de même capacité.</a:t>
            </a:r>
          </a:p>
          <a:p>
            <a:endParaRPr lang="fr-FR" dirty="0" smtClean="0"/>
          </a:p>
          <a:p>
            <a:r>
              <a:rPr lang="fr-FR" dirty="0" smtClean="0"/>
              <a:t>Son principe repose sur le fait d'utiliser tous les disques simultanément en parallèle, et permet d'obtenir de bonnes performances en lecture et écriture. Un même fichier va être réparti sur l'ensemble des disques, son enregistrement et son accès seront bien plus rapide.</a:t>
            </a:r>
          </a:p>
          <a:p>
            <a:endParaRPr lang="fr-FR" dirty="0" smtClean="0"/>
          </a:p>
          <a:p>
            <a:r>
              <a:rPr lang="fr-FR" dirty="0" smtClean="0"/>
              <a:t>Mais il n’y a pas de duplication des données (répartition de parité). Il n'y a par conséquent aucune tolérance aux pannes car si un disque ne fonctionne plus, les fichiers seront incomplets et inutilisables. Il ne doit donc pas être utilisé dans les cas d’un stockage d’informations délicates.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4</a:t>
            </a:fld>
            <a:endParaRPr lang="fr-FR"/>
          </a:p>
        </p:txBody>
      </p:sp>
    </p:spTree>
    <p:extLst>
      <p:ext uri="{BB962C8B-B14F-4D97-AF65-F5344CB8AC3E}">
        <p14:creationId xmlns:p14="http://schemas.microsoft.com/office/powerpoint/2010/main" val="402994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RAID 1 repose sur deux disques durs et sur un simple système de </a:t>
            </a:r>
            <a:r>
              <a:rPr lang="fr-FR" dirty="0" err="1" smtClean="0"/>
              <a:t>mirroring</a:t>
            </a:r>
            <a:r>
              <a:rPr lang="fr-FR" dirty="0" smtClean="0"/>
              <a:t>. Le contenu d’un disque est recopié entièrement sur le second, ce qui assure une copie complète de ses données en cas de panne du premier disque. Il n’y a en revanche aucunes performances supplémentaires grâce à ce système puisque c’est une simple sauvegarde. Bien entendu il faut que le second disque ait une capacité au minimum équivalente à celle du premier disque.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5</a:t>
            </a:fld>
            <a:endParaRPr lang="fr-FR"/>
          </a:p>
        </p:txBody>
      </p:sp>
    </p:spTree>
    <p:extLst>
      <p:ext uri="{BB962C8B-B14F-4D97-AF65-F5344CB8AC3E}">
        <p14:creationId xmlns:p14="http://schemas.microsoft.com/office/powerpoint/2010/main" val="218729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 type de RAID repose sur au minimum quatre disques durs. Il comprend les avantages du RAID 1 et 0. Le RAID 10 permet d’augmenter la sécurité de l’ensemble en écrivant les mêmes données sur deux disques (principe du </a:t>
            </a:r>
            <a:r>
              <a:rPr lang="fr-FR" dirty="0" err="1" smtClean="0"/>
              <a:t>mirroring</a:t>
            </a:r>
            <a:r>
              <a:rPr lang="fr-FR" dirty="0" smtClean="0"/>
              <a:t> du RAID 1), tout en augmentant les performances en lecture / écriture entre deux ou plusieurs disques en miroir. Pour ce faire, il est nécessaire que l’ensemble dispose de deux grappes, chacune contenant au moins deux disques.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6</a:t>
            </a:fld>
            <a:endParaRPr lang="fr-FR"/>
          </a:p>
        </p:txBody>
      </p:sp>
    </p:spTree>
    <p:extLst>
      <p:ext uri="{BB962C8B-B14F-4D97-AF65-F5344CB8AC3E}">
        <p14:creationId xmlns:p14="http://schemas.microsoft.com/office/powerpoint/2010/main" val="117102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RAID 5 se conçoit sur au minimum trois disques durs. Ce système est le système RAID le plus utilisé car il combine l’utilisation simultanée des disques, profitant donc de performances améliorées en lecture / écriture, et d’une tolérance aux pannes. Ce système de parité permet de prévenir la panne d’un des disques durs présents. La capacité totale de ce type de RAID est égale au total moins la capacité d’un disque (dû à la parité).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7</a:t>
            </a:fld>
            <a:endParaRPr lang="fr-FR"/>
          </a:p>
        </p:txBody>
      </p:sp>
    </p:spTree>
    <p:extLst>
      <p:ext uri="{BB962C8B-B14F-4D97-AF65-F5344CB8AC3E}">
        <p14:creationId xmlns:p14="http://schemas.microsoft.com/office/powerpoint/2010/main" val="120267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RAID 6 est quant à lui sur au minimum quatre disques. C’est une évolution du RAID 5 mais il repose sur un autre type de répartition car il bénéficie d’une parité doublée. Grâce à cette dernière ce système peut réaliser une utilisation sur tous les disques (et donc d’obtenir de meilleurs performances en lecture / écriture) et d’avoir en même temps une tolérance aux pannes de deux disques durs. La capacité totale de ce type de RAID est égale au total moins la capacité de deux disques (dû à la double parité).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8</a:t>
            </a:fld>
            <a:endParaRPr lang="fr-FR"/>
          </a:p>
        </p:txBody>
      </p:sp>
    </p:spTree>
    <p:extLst>
      <p:ext uri="{BB962C8B-B14F-4D97-AF65-F5344CB8AC3E}">
        <p14:creationId xmlns:p14="http://schemas.microsoft.com/office/powerpoint/2010/main" val="393538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Un grand nombre de type de RAID peuvent supporter un disque en Hot </a:t>
            </a:r>
            <a:r>
              <a:rPr lang="fr-FR" dirty="0" err="1" smtClean="0"/>
              <a:t>Spare</a:t>
            </a:r>
            <a:r>
              <a:rPr lang="fr-FR" dirty="0" smtClean="0"/>
              <a:t>. Ce principe désigne le fait qu’un disque dur de l’ensemble est inutilisé et reste en attente. Lorsque l’un des disques utilisés de l’ensemble sera défaillant / tombera en panne, le volume RAID se reconstituera automatiquement et intégralement sur le disque en attente. Ce disque n’est donc destiné à être utilisé qu’en cas de problème sur l’un des disques de l’ensemble.</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9</a:t>
            </a:fld>
            <a:endParaRPr lang="fr-FR"/>
          </a:p>
        </p:txBody>
      </p:sp>
    </p:spTree>
    <p:extLst>
      <p:ext uri="{BB962C8B-B14F-4D97-AF65-F5344CB8AC3E}">
        <p14:creationId xmlns:p14="http://schemas.microsoft.com/office/powerpoint/2010/main" val="321009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RAID</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Tree>
    <p:extLst>
      <p:ext uri="{BB962C8B-B14F-4D97-AF65-F5344CB8AC3E}">
        <p14:creationId xmlns:p14="http://schemas.microsoft.com/office/powerpoint/2010/main" val="360567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t>À l'origine, l'acronyme RAID a été défini en 1987 par l'Université de Berkeley, dans un article nommé A Case for </a:t>
            </a:r>
            <a:r>
              <a:rPr lang="fr-FR" dirty="0" err="1"/>
              <a:t>Redundant</a:t>
            </a:r>
            <a:r>
              <a:rPr lang="fr-FR" dirty="0"/>
              <a:t> </a:t>
            </a:r>
            <a:r>
              <a:rPr lang="fr-FR" dirty="0" err="1"/>
              <a:t>Arrays</a:t>
            </a:r>
            <a:r>
              <a:rPr lang="fr-FR" dirty="0"/>
              <a:t> of </a:t>
            </a:r>
            <a:r>
              <a:rPr lang="fr-FR" dirty="0" err="1"/>
              <a:t>Inexpensive</a:t>
            </a:r>
            <a:r>
              <a:rPr lang="fr-FR" dirty="0"/>
              <a:t> </a:t>
            </a:r>
            <a:r>
              <a:rPr lang="fr-FR" dirty="0" err="1"/>
              <a:t>Disks</a:t>
            </a:r>
            <a:r>
              <a:rPr lang="fr-FR" dirty="0"/>
              <a:t> (RAID), soit «regroupement redondant de disques peu onéreux». Le coût au mégaoctet des disques durs ayant énormément diminué depuis toutes ces années, aujourd'hui son acronyme signifie «</a:t>
            </a:r>
            <a:r>
              <a:rPr lang="fr-FR" dirty="0" err="1"/>
              <a:t>Redundant</a:t>
            </a:r>
            <a:r>
              <a:rPr lang="fr-FR" dirty="0"/>
              <a:t> </a:t>
            </a:r>
            <a:r>
              <a:rPr lang="fr-FR" dirty="0" err="1"/>
              <a:t>Array</a:t>
            </a:r>
            <a:r>
              <a:rPr lang="fr-FR" dirty="0"/>
              <a:t> of Independent </a:t>
            </a:r>
            <a:r>
              <a:rPr lang="fr-FR" dirty="0" err="1"/>
              <a:t>Disks</a:t>
            </a:r>
            <a:r>
              <a:rPr lang="fr-FR" dirty="0"/>
              <a:t>» et veut dire «regroupement redondant de disques indépendants».</a:t>
            </a:r>
          </a:p>
          <a:p>
            <a:r>
              <a:rPr lang="fr-FR" dirty="0"/>
              <a:t>Il désigne les différentes formations de répartition des données sur plusieurs disques durs, afin d'améliorer soit leurs performances, soit la tolérance aux pannes ou les 2 à la fois tout en assurant la cohérence des données enregistrées.</a:t>
            </a:r>
          </a:p>
          <a:p>
            <a:r>
              <a:rPr lang="fr-FR" dirty="0"/>
              <a:t>Le type de RAID à choisir dépend de ses avantages et l'utilisation des données que contiendront les disques, nous allons ici parcourir les plus connues.</a:t>
            </a:r>
          </a:p>
          <a:p>
            <a:endParaRPr lang="fr-FR" dirty="0"/>
          </a:p>
        </p:txBody>
      </p:sp>
    </p:spTree>
    <p:extLst>
      <p:ext uri="{BB962C8B-B14F-4D97-AF65-F5344CB8AC3E}">
        <p14:creationId xmlns:p14="http://schemas.microsoft.com/office/powerpoint/2010/main" val="3629874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5212" y="349631"/>
            <a:ext cx="9144000" cy="944562"/>
          </a:xfrm>
        </p:spPr>
        <p:txBody>
          <a:bodyPr/>
          <a:lstStyle/>
          <a:p>
            <a:r>
              <a:rPr lang="fr-FR" dirty="0" smtClean="0"/>
              <a:t>JBOD – Just A </a:t>
            </a:r>
            <a:r>
              <a:rPr lang="fr-FR" dirty="0" err="1" smtClean="0"/>
              <a:t>bunch</a:t>
            </a:r>
            <a:r>
              <a:rPr lang="fr-FR" dirty="0" smtClean="0"/>
              <a:t> of </a:t>
            </a:r>
            <a:r>
              <a:rPr lang="fr-FR" dirty="0" err="1" smtClean="0"/>
              <a:t>disk</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918" y="1944711"/>
            <a:ext cx="7212296" cy="3775186"/>
          </a:xfrm>
          <a:prstGeom prst="rect">
            <a:avLst/>
          </a:prstGeom>
        </p:spPr>
      </p:pic>
      <p:sp>
        <p:nvSpPr>
          <p:cNvPr id="5" name="ZoneTexte 4"/>
          <p:cNvSpPr txBox="1"/>
          <p:nvPr/>
        </p:nvSpPr>
        <p:spPr>
          <a:xfrm>
            <a:off x="3468710" y="5872594"/>
            <a:ext cx="5254580" cy="369332"/>
          </a:xfrm>
          <a:prstGeom prst="rect">
            <a:avLst/>
          </a:prstGeom>
          <a:noFill/>
        </p:spPr>
        <p:txBody>
          <a:bodyPr wrap="square" rtlCol="0">
            <a:spAutoFit/>
          </a:bodyPr>
          <a:lstStyle/>
          <a:p>
            <a:r>
              <a:rPr lang="fr-FR" dirty="0" smtClean="0"/>
              <a:t>Minimum: 1 Disques / Max : En fonction du contrôleur</a:t>
            </a:r>
            <a:endParaRPr lang="fr-FR" dirty="0"/>
          </a:p>
        </p:txBody>
      </p:sp>
    </p:spTree>
    <p:extLst>
      <p:ext uri="{BB962C8B-B14F-4D97-AF65-F5344CB8AC3E}">
        <p14:creationId xmlns:p14="http://schemas.microsoft.com/office/powerpoint/2010/main" val="4040311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RAID 0</a:t>
            </a:r>
            <a:br>
              <a:rPr lang="fr-FR" dirty="0" smtClean="0"/>
            </a:br>
            <a:r>
              <a:rPr lang="en-US" b="1" i="1" dirty="0" smtClean="0"/>
              <a:t>Redundant Array of Independent Disks</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0" y="2045247"/>
            <a:ext cx="6096000" cy="3190875"/>
          </a:xfrm>
        </p:spPr>
      </p:pic>
      <p:sp>
        <p:nvSpPr>
          <p:cNvPr id="3" name="ZoneTexte 2"/>
          <p:cNvSpPr txBox="1"/>
          <p:nvPr/>
        </p:nvSpPr>
        <p:spPr>
          <a:xfrm>
            <a:off x="3468710" y="5872594"/>
            <a:ext cx="5254580" cy="369332"/>
          </a:xfrm>
          <a:prstGeom prst="rect">
            <a:avLst/>
          </a:prstGeom>
          <a:noFill/>
        </p:spPr>
        <p:txBody>
          <a:bodyPr wrap="square" rtlCol="0">
            <a:spAutoFit/>
          </a:bodyPr>
          <a:lstStyle/>
          <a:p>
            <a:r>
              <a:rPr lang="fr-FR" dirty="0" smtClean="0"/>
              <a:t>Minimum: 2 Disques / Max : En fonction du contrôleur</a:t>
            </a:r>
            <a:endParaRPr lang="fr-FR" dirty="0"/>
          </a:p>
        </p:txBody>
      </p:sp>
    </p:spTree>
    <p:extLst>
      <p:ext uri="{BB962C8B-B14F-4D97-AF65-F5344CB8AC3E}">
        <p14:creationId xmlns:p14="http://schemas.microsoft.com/office/powerpoint/2010/main" val="2622441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RAID 1</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4854" y="1690688"/>
            <a:ext cx="7462291" cy="3906043"/>
          </a:xfrm>
        </p:spPr>
      </p:pic>
      <p:sp>
        <p:nvSpPr>
          <p:cNvPr id="5" name="ZoneTexte 4"/>
          <p:cNvSpPr txBox="1"/>
          <p:nvPr/>
        </p:nvSpPr>
        <p:spPr>
          <a:xfrm>
            <a:off x="3468710" y="5872594"/>
            <a:ext cx="5254580" cy="369332"/>
          </a:xfrm>
          <a:prstGeom prst="rect">
            <a:avLst/>
          </a:prstGeom>
          <a:noFill/>
        </p:spPr>
        <p:txBody>
          <a:bodyPr wrap="square" rtlCol="0">
            <a:spAutoFit/>
          </a:bodyPr>
          <a:lstStyle/>
          <a:p>
            <a:r>
              <a:rPr lang="fr-FR" dirty="0" smtClean="0"/>
              <a:t>Minimum: 2 Disques / Max : En fonction du contrôleur</a:t>
            </a:r>
            <a:endParaRPr lang="fr-FR" dirty="0"/>
          </a:p>
        </p:txBody>
      </p:sp>
    </p:spTree>
    <p:extLst>
      <p:ext uri="{BB962C8B-B14F-4D97-AF65-F5344CB8AC3E}">
        <p14:creationId xmlns:p14="http://schemas.microsoft.com/office/powerpoint/2010/main" val="1589467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RAID 10</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8436" y="1690688"/>
            <a:ext cx="7715127" cy="4038387"/>
          </a:xfrm>
        </p:spPr>
      </p:pic>
      <p:sp>
        <p:nvSpPr>
          <p:cNvPr id="5" name="ZoneTexte 4"/>
          <p:cNvSpPr txBox="1"/>
          <p:nvPr/>
        </p:nvSpPr>
        <p:spPr>
          <a:xfrm>
            <a:off x="3468710" y="5872594"/>
            <a:ext cx="5254580" cy="369332"/>
          </a:xfrm>
          <a:prstGeom prst="rect">
            <a:avLst/>
          </a:prstGeom>
          <a:noFill/>
        </p:spPr>
        <p:txBody>
          <a:bodyPr wrap="square" rtlCol="0">
            <a:spAutoFit/>
          </a:bodyPr>
          <a:lstStyle/>
          <a:p>
            <a:r>
              <a:rPr lang="fr-FR" dirty="0" smtClean="0"/>
              <a:t>Minimum: 4 Disques / Max : En fonction du contrôleur</a:t>
            </a:r>
            <a:endParaRPr lang="fr-FR" dirty="0"/>
          </a:p>
        </p:txBody>
      </p:sp>
    </p:spTree>
    <p:extLst>
      <p:ext uri="{BB962C8B-B14F-4D97-AF65-F5344CB8AC3E}">
        <p14:creationId xmlns:p14="http://schemas.microsoft.com/office/powerpoint/2010/main" val="1728377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RAID 5</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084" y="1468193"/>
            <a:ext cx="7173831" cy="3755052"/>
          </a:xfrm>
        </p:spPr>
      </p:pic>
      <p:sp>
        <p:nvSpPr>
          <p:cNvPr id="3" name="ZoneTexte 2"/>
          <p:cNvSpPr txBox="1"/>
          <p:nvPr/>
        </p:nvSpPr>
        <p:spPr>
          <a:xfrm>
            <a:off x="3176712" y="5956981"/>
            <a:ext cx="5838574" cy="369332"/>
          </a:xfrm>
          <a:prstGeom prst="rect">
            <a:avLst/>
          </a:prstGeom>
          <a:noFill/>
        </p:spPr>
        <p:txBody>
          <a:bodyPr wrap="square" rtlCol="0">
            <a:spAutoFit/>
          </a:bodyPr>
          <a:lstStyle/>
          <a:p>
            <a:r>
              <a:rPr lang="fr-FR" dirty="0" smtClean="0"/>
              <a:t>Minimum : 3 Disques /  Maximum en fonction du contrôleur</a:t>
            </a:r>
            <a:endParaRPr lang="fr-FR" dirty="0"/>
          </a:p>
        </p:txBody>
      </p:sp>
    </p:spTree>
    <p:extLst>
      <p:ext uri="{BB962C8B-B14F-4D97-AF65-F5344CB8AC3E}">
        <p14:creationId xmlns:p14="http://schemas.microsoft.com/office/powerpoint/2010/main" val="3670534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RAID 6</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8096" y="1690688"/>
            <a:ext cx="7675808" cy="4017806"/>
          </a:xfrm>
        </p:spPr>
      </p:pic>
      <p:sp>
        <p:nvSpPr>
          <p:cNvPr id="5" name="ZoneTexte 4"/>
          <p:cNvSpPr txBox="1"/>
          <p:nvPr/>
        </p:nvSpPr>
        <p:spPr>
          <a:xfrm>
            <a:off x="3468710" y="5872594"/>
            <a:ext cx="5254580" cy="369332"/>
          </a:xfrm>
          <a:prstGeom prst="rect">
            <a:avLst/>
          </a:prstGeom>
          <a:noFill/>
        </p:spPr>
        <p:txBody>
          <a:bodyPr wrap="square" rtlCol="0">
            <a:spAutoFit/>
          </a:bodyPr>
          <a:lstStyle/>
          <a:p>
            <a:r>
              <a:rPr lang="fr-FR" dirty="0" smtClean="0"/>
              <a:t>Minimum: 4 Disques / Max : En fonction du contrôleur</a:t>
            </a:r>
            <a:endParaRPr lang="fr-FR" dirty="0"/>
          </a:p>
        </p:txBody>
      </p:sp>
    </p:spTree>
    <p:extLst>
      <p:ext uri="{BB962C8B-B14F-4D97-AF65-F5344CB8AC3E}">
        <p14:creationId xmlns:p14="http://schemas.microsoft.com/office/powerpoint/2010/main" val="1553675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RAID + HOT </a:t>
            </a:r>
            <a:r>
              <a:rPr lang="fr-FR" dirty="0" err="1" smtClean="0"/>
              <a:t>sPARE</a:t>
            </a:r>
            <a:endParaRPr lang="fr-FR"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9345" y="2383269"/>
            <a:ext cx="6149831" cy="2728988"/>
          </a:xfrm>
        </p:spPr>
      </p:pic>
    </p:spTree>
    <p:extLst>
      <p:ext uri="{BB962C8B-B14F-4D97-AF65-F5344CB8AC3E}">
        <p14:creationId xmlns:p14="http://schemas.microsoft.com/office/powerpoint/2010/main" val="3753435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537</TotalTime>
  <Words>900</Words>
  <Application>Microsoft Office PowerPoint</Application>
  <PresentationFormat>Grand écran</PresentationFormat>
  <Paragraphs>38</Paragraphs>
  <Slides>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Tw Cen MT</vt:lpstr>
      <vt:lpstr>Circuit</vt:lpstr>
      <vt:lpstr>Présentation PowerPoint</vt:lpstr>
      <vt:lpstr>introduction</vt:lpstr>
      <vt:lpstr>JBOD – Just A bunch of disk</vt:lpstr>
      <vt:lpstr>RAID 0 Redundant Array of Independent Disks</vt:lpstr>
      <vt:lpstr>RAID 1</vt:lpstr>
      <vt:lpstr>RAID 10</vt:lpstr>
      <vt:lpstr>RAID 5</vt:lpstr>
      <vt:lpstr>RAID 6</vt:lpstr>
      <vt:lpstr>RAID + HOT sPARE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Christophe VIEILLESCAZE</cp:lastModifiedBy>
  <cp:revision>47</cp:revision>
  <dcterms:created xsi:type="dcterms:W3CDTF">2017-03-22T10:02:42Z</dcterms:created>
  <dcterms:modified xsi:type="dcterms:W3CDTF">2018-02-15T09:07:57Z</dcterms:modified>
</cp:coreProperties>
</file>