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61" r:id="rId2"/>
    <p:sldId id="284" r:id="rId3"/>
    <p:sldId id="285" r:id="rId4"/>
    <p:sldId id="287" r:id="rId5"/>
    <p:sldId id="301" r:id="rId6"/>
    <p:sldId id="289" r:id="rId7"/>
    <p:sldId id="290" r:id="rId8"/>
    <p:sldId id="291" r:id="rId9"/>
    <p:sldId id="292" r:id="rId10"/>
    <p:sldId id="293" r:id="rId11"/>
    <p:sldId id="29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79" autoAdjust="0"/>
    <p:restoredTop sz="56467" autoAdjust="0"/>
  </p:normalViewPr>
  <p:slideViewPr>
    <p:cSldViewPr snapToGrid="0">
      <p:cViewPr varScale="1">
        <p:scale>
          <a:sx n="48" d="100"/>
          <a:sy n="48" d="100"/>
        </p:scale>
        <p:origin x="1998" y="4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9AAE84-0F30-483A-B828-B16CFD2BAC72}" type="datetimeFigureOut">
              <a:rPr lang="fr-FR" smtClean="0"/>
              <a:t>16/10/2020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049509-6AE9-4BB7-9221-28317D3661C7}" type="slidenum">
              <a:rPr lang="fr-FR" smtClean="0"/>
              <a:t>‹N°›</a:t>
            </a:fld>
            <a:endParaRPr lang="fr-FR"/>
          </a:p>
        </p:txBody>
      </p:sp>
    </p:spTree>
    <p:extLst>
      <p:ext uri="{BB962C8B-B14F-4D97-AF65-F5344CB8AC3E}">
        <p14:creationId xmlns:p14="http://schemas.microsoft.com/office/powerpoint/2010/main" val="3347967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D0D93-81F8-441A-852E-7C0F2C4422B2}" type="datetimeFigureOut">
              <a:rPr lang="fr-FR" smtClean="0"/>
              <a:t>16/10/2020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60C5-B404-49DE-8B6A-CC9B6546BAD5}" type="slidenum">
              <a:rPr lang="fr-FR" smtClean="0"/>
              <a:t>‹N°›</a:t>
            </a:fld>
            <a:endParaRPr lang="fr-FR"/>
          </a:p>
        </p:txBody>
      </p:sp>
    </p:spTree>
    <p:extLst>
      <p:ext uri="{BB962C8B-B14F-4D97-AF65-F5344CB8AC3E}">
        <p14:creationId xmlns:p14="http://schemas.microsoft.com/office/powerpoint/2010/main" val="234395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r.wikipedia.org/wiki/Partition_de_disque_du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fr.wikipedia.org/wiki/Ordinateur" TargetMode="External"/><Relationship Id="rId3" Type="http://schemas.openxmlformats.org/officeDocument/2006/relationships/hyperlink" Target="https://sites.uclouvain.be/SystInfo/notes/Theorie/html/glossaire.html#term-processus" TargetMode="External"/><Relationship Id="rId7" Type="http://schemas.openxmlformats.org/officeDocument/2006/relationships/hyperlink" Target="https://fr.wikipedia.org/wiki/Processeu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fr.wikipedia.org/wiki/Processus_(informatique)" TargetMode="External"/><Relationship Id="rId5" Type="http://schemas.openxmlformats.org/officeDocument/2006/relationships/hyperlink" Target="https://fr.wikipedia.org/wiki/Syst%C3%A8me_d'exploitation" TargetMode="External"/><Relationship Id="rId4" Type="http://schemas.openxmlformats.org/officeDocument/2006/relationships/hyperlink" Target="https://fr.wikipedia.org/wiki/Noyau_(informatiqu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a:t>
            </a:fld>
            <a:endParaRPr lang="fr-FR"/>
          </a:p>
        </p:txBody>
      </p:sp>
    </p:spTree>
    <p:extLst>
      <p:ext uri="{BB962C8B-B14F-4D97-AF65-F5344CB8AC3E}">
        <p14:creationId xmlns:p14="http://schemas.microsoft.com/office/powerpoint/2010/main" val="403031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Les applications utilisent les services du système d’exploitation.</a:t>
            </a:r>
          </a:p>
          <a:p>
            <a:r>
              <a:rPr lang="fr-FR" sz="1200" kern="1200" dirty="0" smtClean="0">
                <a:solidFill>
                  <a:schemeClr val="tx1"/>
                </a:solidFill>
                <a:effectLst/>
                <a:latin typeface="+mn-lt"/>
                <a:ea typeface="+mn-ea"/>
                <a:cs typeface="+mn-cs"/>
              </a:rPr>
              <a:t>Par exemple : avoir la date système, accéder aux périphériques, imprimer un document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L’ensemble des services du système d’exploitation pour les applications sont les API (Application </a:t>
            </a:r>
            <a:r>
              <a:rPr lang="fr-FR" sz="1200" kern="1200" dirty="0" err="1" smtClean="0">
                <a:solidFill>
                  <a:schemeClr val="tx1"/>
                </a:solidFill>
                <a:effectLst/>
                <a:latin typeface="+mn-lt"/>
                <a:ea typeface="+mn-ea"/>
                <a:cs typeface="+mn-cs"/>
              </a:rPr>
              <a:t>Programming</a:t>
            </a:r>
            <a:r>
              <a:rPr lang="fr-FR" sz="1200" kern="1200" dirty="0" smtClean="0">
                <a:solidFill>
                  <a:schemeClr val="tx1"/>
                </a:solidFill>
                <a:effectLst/>
                <a:latin typeface="+mn-lt"/>
                <a:ea typeface="+mn-ea"/>
                <a:cs typeface="+mn-cs"/>
              </a:rPr>
              <a:t> Interface).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Pour un développeur d’application c’est l’ensemble des fonctions qu’il est possible d’appeler dans un programme afin d’obtenir des services de la part du système d’exploitation</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TP2/TP3</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10</a:t>
            </a:fld>
            <a:endParaRPr lang="fr-FR"/>
          </a:p>
        </p:txBody>
      </p:sp>
    </p:spTree>
    <p:extLst>
      <p:ext uri="{BB962C8B-B14F-4D97-AF65-F5344CB8AC3E}">
        <p14:creationId xmlns:p14="http://schemas.microsoft.com/office/powerpoint/2010/main" val="2029564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err="1" smtClean="0">
                <a:solidFill>
                  <a:schemeClr val="tx1"/>
                </a:solidFill>
                <a:effectLst/>
                <a:latin typeface="+mn-lt"/>
                <a:ea typeface="+mn-ea"/>
                <a:cs typeface="+mn-cs"/>
              </a:rPr>
              <a:t>MsConfig</a:t>
            </a:r>
            <a:r>
              <a:rPr lang="fr-FR" sz="1200" kern="1200" dirty="0" smtClean="0">
                <a:solidFill>
                  <a:schemeClr val="tx1"/>
                </a:solidFill>
                <a:effectLst/>
                <a:latin typeface="+mn-lt"/>
                <a:ea typeface="+mn-ea"/>
                <a:cs typeface="+mn-cs"/>
              </a:rPr>
              <a:t> (</a:t>
            </a:r>
            <a:r>
              <a:rPr lang="fr-FR" sz="1200" b="1" kern="1200" dirty="0" smtClean="0">
                <a:solidFill>
                  <a:schemeClr val="tx1"/>
                </a:solidFill>
                <a:effectLst/>
                <a:latin typeface="+mn-lt"/>
                <a:ea typeface="+mn-ea"/>
                <a:cs typeface="+mn-cs"/>
              </a:rPr>
              <a:t>msconfig.exe</a:t>
            </a:r>
            <a:r>
              <a:rPr lang="fr-FR" sz="1200" kern="1200" dirty="0" smtClean="0">
                <a:solidFill>
                  <a:schemeClr val="tx1"/>
                </a:solidFill>
                <a:effectLst/>
                <a:latin typeface="+mn-lt"/>
                <a:ea typeface="+mn-ea"/>
                <a:cs typeface="+mn-cs"/>
              </a:rPr>
              <a:t>) est un programme présent dans diverses versions de Windows permettant de consulter et de modifier la configuration du démarrage de Windows.</a:t>
            </a:r>
          </a:p>
          <a:p>
            <a:r>
              <a:rPr lang="fr-FR" sz="1200" kern="1200" dirty="0" smtClean="0">
                <a:solidFill>
                  <a:schemeClr val="tx1"/>
                </a:solidFill>
                <a:effectLst/>
                <a:latin typeface="+mn-lt"/>
                <a:ea typeface="+mn-ea"/>
                <a:cs typeface="+mn-cs"/>
              </a:rPr>
              <a:t>Trois mode de démarrage :</a:t>
            </a:r>
          </a:p>
          <a:p>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Normal : charge tous les pilotes, services de Windows et les applications se lançant au démarrage</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Diagnostic : ne charge que les pilotes et services minimum. C'est le mode sans échec avec prise en charge du réseau</a:t>
            </a:r>
          </a:p>
          <a:p>
            <a:pPr lvl="0"/>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Sélectif : lance les applications, pilotes et services de votre choix. Gain de performance et plus de sécurité car nous savons ce qui va être lancé au démarrage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Démarrage sécurisé :</a:t>
            </a:r>
          </a:p>
          <a:p>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Minimal : Au démarrage ouverture de l’interface utilisateur graphique en mode sécurisé. Exécute que les services systèmes critiques. La gestion du réseau est désactivée</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Autre environnement : Ouvre l’invite de commande au démarrage en mode sécurisé en n’exécutant que les services système critiques. La gestion du réseau et l’interface utilisateur graphique sont désactivées.</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Réparer Active directory : Au démarrage ouverture de l’interface utilisateur graphique en mode sécurisé. Exécute que les services systèmes critiques et Active Directory </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Réseau : Comme le minimal mais la gestion du réseau est activée</a:t>
            </a:r>
          </a:p>
          <a:p>
            <a:pPr lvl="0"/>
            <a:endParaRPr lang="fr-FR" sz="1200" kern="1200" dirty="0" smtClean="0">
              <a:solidFill>
                <a:schemeClr val="tx1"/>
              </a:solidFill>
              <a:effectLst/>
              <a:latin typeface="+mn-lt"/>
              <a:ea typeface="+mn-ea"/>
              <a:cs typeface="+mn-cs"/>
            </a:endParaRPr>
          </a:p>
          <a:p>
            <a:pPr lvl="0"/>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Ne pas démarrer la GUI ( </a:t>
            </a:r>
            <a:r>
              <a:rPr lang="fr-FR" i="1" dirty="0" err="1" smtClean="0"/>
              <a:t>Graphical</a:t>
            </a:r>
            <a:r>
              <a:rPr lang="fr-FR" i="1" dirty="0" smtClean="0"/>
              <a:t> User Interface) </a:t>
            </a:r>
            <a:r>
              <a:rPr lang="fr-FR" sz="1200" kern="1200" dirty="0" smtClean="0">
                <a:solidFill>
                  <a:schemeClr val="tx1"/>
                </a:solidFill>
                <a:effectLst/>
                <a:latin typeface="+mn-lt"/>
                <a:ea typeface="+mn-ea"/>
                <a:cs typeface="+mn-cs"/>
              </a:rPr>
              <a:t>: pas d’interface graphique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Journaliser le démarrage : stocke les informations du processus de démarrage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Informations sur le démarrage du SE : Affiche les noms de pilote durant leur chargement durant le démarrage.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TP4</a:t>
            </a: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11</a:t>
            </a:fld>
            <a:endParaRPr lang="fr-FR"/>
          </a:p>
        </p:txBody>
      </p:sp>
    </p:spTree>
    <p:extLst>
      <p:ext uri="{BB962C8B-B14F-4D97-AF65-F5344CB8AC3E}">
        <p14:creationId xmlns:p14="http://schemas.microsoft.com/office/powerpoint/2010/main" val="98408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Un système d’exploitation est un ensemble de programmes qui gère les ressources matérielles et sert d’interface entre l’utilisateur et la machine.</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a:t>
            </a:fld>
            <a:endParaRPr lang="fr-FR"/>
          </a:p>
        </p:txBody>
      </p:sp>
    </p:spTree>
    <p:extLst>
      <p:ext uri="{BB962C8B-B14F-4D97-AF65-F5344CB8AC3E}">
        <p14:creationId xmlns:p14="http://schemas.microsoft.com/office/powerpoint/2010/main" val="7084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a:t>
            </a:fld>
            <a:endParaRPr lang="fr-FR"/>
          </a:p>
        </p:txBody>
      </p:sp>
    </p:spTree>
    <p:extLst>
      <p:ext uri="{BB962C8B-B14F-4D97-AF65-F5344CB8AC3E}">
        <p14:creationId xmlns:p14="http://schemas.microsoft.com/office/powerpoint/2010/main" val="425751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4</a:t>
            </a:fld>
            <a:endParaRPr lang="fr-FR"/>
          </a:p>
        </p:txBody>
      </p:sp>
    </p:spTree>
    <p:extLst>
      <p:ext uri="{BB962C8B-B14F-4D97-AF65-F5344CB8AC3E}">
        <p14:creationId xmlns:p14="http://schemas.microsoft.com/office/powerpoint/2010/main" val="249873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teste , </a:t>
            </a:r>
            <a:r>
              <a:rPr lang="fr-FR" dirty="0" err="1" smtClean="0"/>
              <a:t>verifie</a:t>
            </a:r>
            <a:r>
              <a:rPr lang="fr-FR" dirty="0" smtClean="0"/>
              <a:t> les pilote</a:t>
            </a:r>
          </a:p>
          <a:p>
            <a:endParaRPr lang="fr-FR" dirty="0" smtClean="0"/>
          </a:p>
          <a:p>
            <a:r>
              <a:rPr lang="fr-FR" dirty="0" smtClean="0"/>
              <a:t>2-</a:t>
            </a:r>
            <a:r>
              <a:rPr lang="fr-FR" sz="1200" kern="1200" dirty="0" smtClean="0">
                <a:solidFill>
                  <a:schemeClr val="tx1"/>
                </a:solidFill>
                <a:effectLst/>
                <a:latin typeface="+mn-lt"/>
                <a:ea typeface="+mn-ea"/>
                <a:cs typeface="+mn-cs"/>
              </a:rPr>
              <a:t>Le premier secteur du disque système est appelé Le MBR (Master Boot Record) ou table de partition en français (La structure du MBR est identique pour tous les systèmes d'exploitation), il permet de trouver la partition active du disque, (appelée aussi partition </a:t>
            </a:r>
            <a:r>
              <a:rPr lang="fr-FR" sz="1200" i="1" kern="1200" dirty="0" smtClean="0">
                <a:solidFill>
                  <a:schemeClr val="tx1"/>
                </a:solidFill>
                <a:effectLst/>
                <a:latin typeface="+mn-lt"/>
                <a:ea typeface="+mn-ea"/>
                <a:cs typeface="+mn-cs"/>
              </a:rPr>
              <a:t>bootable</a:t>
            </a:r>
            <a:r>
              <a:rPr lang="fr-FR" sz="1200" kern="1200" dirty="0" smtClean="0">
                <a:solidFill>
                  <a:schemeClr val="tx1"/>
                </a:solidFill>
                <a:effectLst/>
                <a:latin typeface="+mn-lt"/>
                <a:ea typeface="+mn-ea"/>
                <a:cs typeface="+mn-cs"/>
              </a:rPr>
              <a:t>) ou encore "volume système"(MBR)</a:t>
            </a:r>
          </a:p>
          <a:p>
            <a:r>
              <a:rPr lang="fr-FR" dirty="0" smtClean="0"/>
              <a:t>une </a:t>
            </a:r>
            <a:r>
              <a:rPr lang="fr-FR" b="1" dirty="0" smtClean="0"/>
              <a:t>partition active</a:t>
            </a:r>
            <a:r>
              <a:rPr lang="fr-FR" dirty="0" smtClean="0"/>
              <a:t> correspond à la </a:t>
            </a:r>
            <a:r>
              <a:rPr lang="fr-FR" dirty="0" smtClean="0">
                <a:hlinkClick r:id="rId3" tooltip="Partition de disque dur"/>
              </a:rPr>
              <a:t>partition</a:t>
            </a:r>
            <a:r>
              <a:rPr lang="fr-FR" dirty="0" smtClean="0"/>
              <a:t> système</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3-</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On va maintenant passer sur le NTLDR, qui marque cette fois la première partie de l'exécution de Windows. C'est le chargeur d'amorçage de Windows. C'est lui qui va savoir quels Windows sont installés et lequel il faut lancer. Il commence par charger les pilotes du système de fichier approprié. Ensuite, en fonction du fichier Boot.ini, il va définir quels sont les systèmes d'exploitations qu'il peut lancer et s'il y en a plusieurs, il va les afficher à l'écran et demander à l'utilisateur d'en choisir un. Il charge le programme NTDETECT qui va ensuite détecter le matériel du pc. Il charge plusieurs dll qui vont permettre d'effectuer la suite du travail. Il charge la majorité de la base de registre (le reste étant chargé plus tard par le système d'exploitation). Et enfin, il donne le contrôle à NTOSKRNL.exe.</a:t>
            </a: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4- Nous voilà à la fin de la séquence de démarrage du PC, cette fois, le noyau NT va se lancer définitivement et va charger le programme de logon et nous allons nous retrouver sur notre bon vieux Windows.</a:t>
            </a:r>
          </a:p>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5</a:t>
            </a:fld>
            <a:endParaRPr lang="fr-FR"/>
          </a:p>
        </p:txBody>
      </p:sp>
    </p:spTree>
    <p:extLst>
      <p:ext uri="{BB962C8B-B14F-4D97-AF65-F5344CB8AC3E}">
        <p14:creationId xmlns:p14="http://schemas.microsoft.com/office/powerpoint/2010/main" val="381218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L’utilisateur pour interagir avec le système d’exploitation passe par une interface graphique ou des commandes.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La communication entre le système d’exploitation et l’utilisateur passe par des </a:t>
            </a:r>
            <a:r>
              <a:rPr lang="fr-FR" sz="1200" b="1" kern="1200" dirty="0" smtClean="0">
                <a:solidFill>
                  <a:schemeClr val="tx1"/>
                </a:solidFill>
                <a:effectLst/>
                <a:latin typeface="+mn-lt"/>
                <a:ea typeface="+mn-ea"/>
                <a:cs typeface="+mn-cs"/>
              </a:rPr>
              <a:t>Messages Systèmes</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Le système d’exploitation permet à l’utilisateur d’exécuter des commandes (exemple lancement d’une application).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6</a:t>
            </a:fld>
            <a:endParaRPr lang="fr-FR"/>
          </a:p>
        </p:txBody>
      </p:sp>
    </p:spTree>
    <p:extLst>
      <p:ext uri="{BB962C8B-B14F-4D97-AF65-F5344CB8AC3E}">
        <p14:creationId xmlns:p14="http://schemas.microsoft.com/office/powerpoint/2010/main" val="811692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entrées – sorties sont les échanges entre le processeur et les périphériques qui lui sont associés</a:t>
            </a:r>
          </a:p>
          <a:p>
            <a:endParaRPr lang="fr-FR" sz="1200" u="sng" kern="1200" dirty="0" smtClean="0">
              <a:solidFill>
                <a:schemeClr val="tx1"/>
              </a:solidFill>
              <a:effectLst/>
              <a:latin typeface="+mn-lt"/>
              <a:ea typeface="+mn-ea"/>
              <a:cs typeface="+mn-cs"/>
            </a:endParaRPr>
          </a:p>
          <a:p>
            <a:endParaRPr lang="fr-FR" sz="1200" u="sng"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Périphériques d’entrées :</a:t>
            </a:r>
            <a:endParaRPr lang="fr-FR" sz="1200" kern="1200" dirty="0" smtClean="0">
              <a:solidFill>
                <a:schemeClr val="tx1"/>
              </a:solidFill>
              <a:effectLst/>
              <a:latin typeface="+mn-lt"/>
              <a:ea typeface="+mn-ea"/>
              <a:cs typeface="+mn-cs"/>
            </a:endParaRP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Réseau</a:t>
            </a:r>
          </a:p>
          <a:p>
            <a:r>
              <a:rPr lang="fr-FR" sz="1200" kern="1200" dirty="0" smtClean="0">
                <a:solidFill>
                  <a:schemeClr val="tx1"/>
                </a:solidFill>
                <a:effectLst/>
                <a:latin typeface="+mn-lt"/>
                <a:ea typeface="+mn-ea"/>
                <a:cs typeface="+mn-cs"/>
              </a:rPr>
              <a:t>-	Lecture d’informations sur le disque </a:t>
            </a:r>
          </a:p>
          <a:p>
            <a:r>
              <a:rPr lang="fr-FR" sz="1200" kern="1200" dirty="0" smtClean="0">
                <a:solidFill>
                  <a:schemeClr val="tx1"/>
                </a:solidFill>
                <a:effectLst/>
                <a:latin typeface="+mn-lt"/>
                <a:ea typeface="+mn-ea"/>
                <a:cs typeface="+mn-cs"/>
              </a:rPr>
              <a:t>-	Saisie clavier, mouvement souris</a:t>
            </a:r>
          </a:p>
          <a:p>
            <a:r>
              <a:rPr lang="fr-FR" sz="1200" kern="1200" dirty="0" smtClean="0">
                <a:solidFill>
                  <a:schemeClr val="tx1"/>
                </a:solidFill>
                <a:effectLst/>
                <a:latin typeface="+mn-lt"/>
                <a:ea typeface="+mn-ea"/>
                <a:cs typeface="+mn-cs"/>
              </a:rPr>
              <a:t>-	…..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Périphériques de sortie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Ecriture sur le disque </a:t>
            </a:r>
          </a:p>
          <a:p>
            <a:r>
              <a:rPr lang="fr-FR" sz="1200" kern="1200" dirty="0" smtClean="0">
                <a:solidFill>
                  <a:schemeClr val="tx1"/>
                </a:solidFill>
                <a:effectLst/>
                <a:latin typeface="+mn-lt"/>
                <a:ea typeface="+mn-ea"/>
                <a:cs typeface="+mn-cs"/>
              </a:rPr>
              <a:t>-	Un affichage (écran)</a:t>
            </a:r>
          </a:p>
          <a:p>
            <a:r>
              <a:rPr lang="fr-FR" sz="1200" kern="1200" dirty="0" smtClean="0">
                <a:solidFill>
                  <a:schemeClr val="tx1"/>
                </a:solidFill>
                <a:effectLst/>
                <a:latin typeface="+mn-lt"/>
                <a:ea typeface="+mn-ea"/>
                <a:cs typeface="+mn-cs"/>
              </a:rPr>
              <a:t>-	Un son </a:t>
            </a:r>
          </a:p>
          <a:p>
            <a:r>
              <a:rPr lang="fr-FR" sz="1200" kern="1200" dirty="0" smtClean="0">
                <a:solidFill>
                  <a:schemeClr val="tx1"/>
                </a:solidFill>
                <a:effectLst/>
                <a:latin typeface="+mn-lt"/>
                <a:ea typeface="+mn-ea"/>
                <a:cs typeface="+mn-cs"/>
              </a:rPr>
              <a:t>-	Imprimante </a:t>
            </a:r>
          </a:p>
          <a:p>
            <a:r>
              <a:rPr lang="fr-FR" sz="1200" kern="1200" dirty="0" smtClean="0">
                <a:solidFill>
                  <a:schemeClr val="tx1"/>
                </a:solidFill>
                <a:effectLst/>
                <a:latin typeface="+mn-lt"/>
                <a:ea typeface="+mn-ea"/>
                <a:cs typeface="+mn-cs"/>
              </a:rPr>
              <a:t>-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Périphériques d’entrée et de sortie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Carte réseau  </a:t>
            </a:r>
          </a:p>
          <a:p>
            <a:r>
              <a:rPr lang="fr-FR" sz="1200" kern="1200" dirty="0" smtClean="0">
                <a:solidFill>
                  <a:schemeClr val="tx1"/>
                </a:solidFill>
                <a:effectLst/>
                <a:latin typeface="+mn-lt"/>
                <a:ea typeface="+mn-ea"/>
                <a:cs typeface="+mn-cs"/>
              </a:rPr>
              <a:t>-	Disque Dur</a:t>
            </a:r>
          </a:p>
          <a:p>
            <a:r>
              <a:rPr lang="fr-FR" sz="1200" kern="1200" dirty="0" smtClean="0">
                <a:solidFill>
                  <a:schemeClr val="tx1"/>
                </a:solidFill>
                <a:effectLst/>
                <a:latin typeface="+mn-lt"/>
                <a:ea typeface="+mn-ea"/>
                <a:cs typeface="+mn-cs"/>
              </a:rPr>
              <a:t>-	Lecteur DVD</a:t>
            </a:r>
          </a:p>
          <a:p>
            <a:r>
              <a:rPr lang="fr-FR" sz="1200" kern="1200" dirty="0" smtClean="0">
                <a:solidFill>
                  <a:schemeClr val="tx1"/>
                </a:solidFill>
                <a:effectLst/>
                <a:latin typeface="+mn-lt"/>
                <a:ea typeface="+mn-ea"/>
                <a:cs typeface="+mn-cs"/>
              </a:rPr>
              <a:t>-	Clé USB</a:t>
            </a:r>
          </a:p>
          <a:p>
            <a:r>
              <a:rPr lang="fr-FR" sz="1200" kern="1200" dirty="0" smtClean="0">
                <a:solidFill>
                  <a:schemeClr val="tx1"/>
                </a:solidFill>
                <a:effectLst/>
                <a:latin typeface="+mn-lt"/>
                <a:ea typeface="+mn-ea"/>
                <a:cs typeface="+mn-cs"/>
              </a:rPr>
              <a:t>-	Ecran tactile</a:t>
            </a:r>
          </a:p>
          <a:p>
            <a:r>
              <a:rPr lang="fr-FR" sz="1200" kern="1200" dirty="0" smtClean="0">
                <a:solidFill>
                  <a:schemeClr val="tx1"/>
                </a:solidFill>
                <a:effectLst/>
                <a:latin typeface="+mn-lt"/>
                <a:ea typeface="+mn-ea"/>
                <a:cs typeface="+mn-cs"/>
              </a:rPr>
              <a:t>-	…..</a:t>
            </a:r>
          </a:p>
          <a:p>
            <a:endParaRPr lang="fr-FR" dirty="0" smtClean="0"/>
          </a:p>
          <a:p>
            <a:r>
              <a:rPr lang="fr-FR" dirty="0" smtClean="0"/>
              <a:t>Il existe 256 adresses d'interruption différent </a:t>
            </a:r>
          </a:p>
          <a:p>
            <a:r>
              <a:rPr lang="fr-FR" dirty="0" smtClean="0"/>
              <a:t>Une interruption devient une interruption matérielle lorsqu'elle est demandée par un composant matériel de l'ordinateur</a:t>
            </a:r>
          </a:p>
          <a:p>
            <a:r>
              <a:rPr lang="fr-FR" dirty="0" smtClean="0"/>
              <a:t>lorsque ceux-ci ont besoin d'une ressource, ils envoient parfois au système une demande d'interruption pour que ce dernier leur prête son attention</a:t>
            </a:r>
          </a:p>
          <a:p>
            <a:endParaRPr lang="fr-FR" dirty="0" smtClean="0"/>
          </a:p>
          <a:p>
            <a:r>
              <a:rPr lang="fr-FR" dirty="0" smtClean="0"/>
              <a:t>TP</a:t>
            </a:r>
            <a:r>
              <a:rPr lang="fr-FR" baseline="0" dirty="0" smtClean="0"/>
              <a:t> 2</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7</a:t>
            </a:fld>
            <a:endParaRPr lang="fr-FR"/>
          </a:p>
        </p:txBody>
      </p:sp>
    </p:spTree>
    <p:extLst>
      <p:ext uri="{BB962C8B-B14F-4D97-AF65-F5344CB8AC3E}">
        <p14:creationId xmlns:p14="http://schemas.microsoft.com/office/powerpoint/2010/main" val="2294339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programmes sont exécutés sous la forme de </a:t>
            </a:r>
            <a:r>
              <a:rPr lang="fr-FR" dirty="0" smtClean="0">
                <a:hlinkClick r:id="rId3"/>
              </a:rPr>
              <a:t>processus</a:t>
            </a:r>
            <a:endParaRPr lang="fr-FR" dirty="0" smtClean="0"/>
          </a:p>
          <a:p>
            <a:endParaRPr lang="fr-FR" dirty="0" smtClean="0"/>
          </a:p>
          <a:p>
            <a:r>
              <a:rPr lang="fr-FR" dirty="0" smtClean="0"/>
              <a:t>un ensemble d’instructions pour le processeur,</a:t>
            </a:r>
          </a:p>
          <a:p>
            <a:endParaRPr lang="fr-FR" dirty="0" smtClean="0"/>
          </a:p>
          <a:p>
            <a:r>
              <a:rPr lang="fr-FR" dirty="0" smtClean="0"/>
              <a:t>l’</a:t>
            </a:r>
            <a:r>
              <a:rPr lang="fr-FR" b="1" dirty="0" smtClean="0"/>
              <a:t>ordonnanceur</a:t>
            </a:r>
            <a:r>
              <a:rPr lang="fr-FR" dirty="0" smtClean="0"/>
              <a:t> désigne le composant du </a:t>
            </a:r>
            <a:r>
              <a:rPr lang="fr-FR" dirty="0" smtClean="0">
                <a:hlinkClick r:id="rId4" tooltip="Noyau (informatique)"/>
              </a:rPr>
              <a:t>noyau</a:t>
            </a:r>
            <a:r>
              <a:rPr lang="fr-FR" dirty="0" smtClean="0"/>
              <a:t> du </a:t>
            </a:r>
            <a:r>
              <a:rPr lang="fr-FR" dirty="0" smtClean="0">
                <a:hlinkClick r:id="rId5" tooltip="Système d'exploitation"/>
              </a:rPr>
              <a:t>système d'exploitation</a:t>
            </a:r>
            <a:r>
              <a:rPr lang="fr-FR" dirty="0" smtClean="0"/>
              <a:t> choisissant l'ordre d'exécution des </a:t>
            </a:r>
            <a:r>
              <a:rPr lang="fr-FR" dirty="0" smtClean="0">
                <a:hlinkClick r:id="rId6" tooltip="Processus (informatique)"/>
              </a:rPr>
              <a:t>processus</a:t>
            </a:r>
            <a:r>
              <a:rPr lang="fr-FR" dirty="0" smtClean="0"/>
              <a:t> sur les </a:t>
            </a:r>
            <a:r>
              <a:rPr lang="fr-FR" dirty="0" smtClean="0">
                <a:hlinkClick r:id="rId7" tooltip="Processeur"/>
              </a:rPr>
              <a:t>processeurs</a:t>
            </a:r>
            <a:r>
              <a:rPr lang="fr-FR" dirty="0" smtClean="0"/>
              <a:t> d'un </a:t>
            </a:r>
            <a:r>
              <a:rPr lang="fr-FR" dirty="0" smtClean="0">
                <a:hlinkClick r:id="rId8" tooltip="Ordinateur"/>
              </a:rPr>
              <a:t>ordinateur</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8</a:t>
            </a:fld>
            <a:endParaRPr lang="fr-FR"/>
          </a:p>
        </p:txBody>
      </p:sp>
    </p:spTree>
    <p:extLst>
      <p:ext uri="{BB962C8B-B14F-4D97-AF65-F5344CB8AC3E}">
        <p14:creationId xmlns:p14="http://schemas.microsoft.com/office/powerpoint/2010/main" val="3282426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Organisation des informations sous forme d’arborescence sur le disque dur </a:t>
            </a:r>
          </a:p>
          <a:p>
            <a:endParaRPr lang="fr-FR" dirty="0" smtClean="0"/>
          </a:p>
          <a:p>
            <a:r>
              <a:rPr lang="fr-FR" dirty="0" smtClean="0"/>
              <a:t>Ces information sont géré de</a:t>
            </a:r>
            <a:r>
              <a:rPr lang="fr-FR" baseline="0" dirty="0" smtClean="0"/>
              <a:t> 2 maniéré répertoire et fichier (permission, nom, type de fichier ,etc.) avec des attribues </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9</a:t>
            </a:fld>
            <a:endParaRPr lang="fr-FR"/>
          </a:p>
        </p:txBody>
      </p:sp>
    </p:spTree>
    <p:extLst>
      <p:ext uri="{BB962C8B-B14F-4D97-AF65-F5344CB8AC3E}">
        <p14:creationId xmlns:p14="http://schemas.microsoft.com/office/powerpoint/2010/main" val="3440217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2703"/>
            <a:ext cx="12198786" cy="5725297"/>
          </a:xfrm>
          <a:prstGeom prst="rect">
            <a:avLst/>
          </a:prstGeom>
        </p:spPr>
      </p:pic>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Le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4"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6"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7"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8"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9"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Tree>
    <p:extLst>
      <p:ext uri="{BB962C8B-B14F-4D97-AF65-F5344CB8AC3E}">
        <p14:creationId xmlns:p14="http://schemas.microsoft.com/office/powerpoint/2010/main" val="36056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Services aux Applications :</a:t>
            </a:r>
          </a:p>
          <a:p>
            <a:pPr marL="342900" indent="-342900">
              <a:buFontTx/>
              <a:buChar char="-"/>
            </a:pPr>
            <a:r>
              <a:rPr lang="fr-FR" sz="2400" cap="none" dirty="0" smtClean="0">
                <a:solidFill>
                  <a:schemeClr val="bg1"/>
                </a:solidFill>
              </a:rPr>
              <a:t>Une application utilise les service du Système d’Exploitation </a:t>
            </a:r>
          </a:p>
          <a:p>
            <a:pPr marL="342900" indent="-342900">
              <a:buFontTx/>
              <a:buChar char="-"/>
            </a:pPr>
            <a:r>
              <a:rPr lang="fr-FR" sz="2400" cap="none" dirty="0" smtClean="0">
                <a:solidFill>
                  <a:schemeClr val="bg1"/>
                </a:solidFill>
              </a:rPr>
              <a:t>Services pour les applications = API</a:t>
            </a:r>
            <a:endParaRPr lang="fr-FR" sz="2400" cap="none" dirty="0">
              <a:solidFill>
                <a:schemeClr val="bg1"/>
              </a:solidFill>
            </a:endParaRPr>
          </a:p>
          <a:p>
            <a:pPr marL="342900" indent="-342900">
              <a:buFontTx/>
              <a:buChar char="-"/>
            </a:pPr>
            <a:r>
              <a:rPr lang="fr-FR" sz="2400" cap="none" dirty="0" smtClean="0">
                <a:solidFill>
                  <a:schemeClr val="bg1"/>
                </a:solidFill>
              </a:rPr>
              <a:t>Pour les développeurs : utilisation de ces services dans leur application</a:t>
            </a:r>
          </a:p>
          <a:p>
            <a:pPr marL="342900" indent="-342900">
              <a:buFontTx/>
              <a:buChar char="-"/>
            </a:pPr>
            <a:endParaRPr lang="fr-FR" sz="2400" cap="none" dirty="0">
              <a:solidFill>
                <a:schemeClr val="bg1"/>
              </a:solidFill>
            </a:endParaRPr>
          </a:p>
          <a:p>
            <a:pPr marL="342900" indent="-342900">
              <a:buFontTx/>
              <a:buChar char="-"/>
            </a:pPr>
            <a:endParaRPr lang="fr-FR" sz="2400" cap="none" dirty="0" smtClean="0">
              <a:solidFill>
                <a:schemeClr val="bg1"/>
              </a:solidFill>
            </a:endParaRPr>
          </a:p>
        </p:txBody>
      </p:sp>
    </p:spTree>
    <p:extLst>
      <p:ext uri="{BB962C8B-B14F-4D97-AF65-F5344CB8AC3E}">
        <p14:creationId xmlns:p14="http://schemas.microsoft.com/office/powerpoint/2010/main" val="382366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Configuration du Système</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TP - Assisté : Configuration du Système : </a:t>
            </a:r>
            <a:r>
              <a:rPr lang="fr-FR" sz="2400" b="1" u="sng" cap="none" dirty="0" err="1" smtClean="0">
                <a:solidFill>
                  <a:schemeClr val="bg1"/>
                </a:solidFill>
              </a:rPr>
              <a:t>MsConfig</a:t>
            </a:r>
            <a:endParaRPr lang="fr-FR" sz="2400" b="1" u="sng" cap="none" dirty="0" smtClean="0">
              <a:solidFill>
                <a:schemeClr val="bg1"/>
              </a:solidFill>
            </a:endParaRPr>
          </a:p>
          <a:p>
            <a:pPr marL="342900" indent="-342900">
              <a:buFontTx/>
              <a:buChar char="-"/>
            </a:pPr>
            <a:r>
              <a:rPr lang="fr-FR" sz="2400" cap="none" dirty="0" smtClean="0">
                <a:solidFill>
                  <a:schemeClr val="bg1"/>
                </a:solidFill>
              </a:rPr>
              <a:t>Onglet Général </a:t>
            </a:r>
          </a:p>
          <a:p>
            <a:pPr marL="342900" indent="-342900">
              <a:buFontTx/>
              <a:buChar char="-"/>
            </a:pPr>
            <a:r>
              <a:rPr lang="fr-FR" sz="2400" cap="none" dirty="0" smtClean="0">
                <a:solidFill>
                  <a:schemeClr val="bg1"/>
                </a:solidFill>
              </a:rPr>
              <a:t>Onglet Démarrer </a:t>
            </a:r>
          </a:p>
          <a:p>
            <a:pPr marL="342900" indent="-342900">
              <a:buFontTx/>
              <a:buChar char="-"/>
            </a:pPr>
            <a:r>
              <a:rPr lang="fr-FR" sz="2400" cap="none" dirty="0" smtClean="0">
                <a:solidFill>
                  <a:schemeClr val="bg1"/>
                </a:solidFill>
              </a:rPr>
              <a:t>Onglet Services</a:t>
            </a:r>
          </a:p>
          <a:p>
            <a:pPr marL="342900" indent="-342900">
              <a:buFontTx/>
              <a:buChar char="-"/>
            </a:pPr>
            <a:r>
              <a:rPr lang="fr-FR" sz="2400" cap="none" dirty="0" smtClean="0">
                <a:solidFill>
                  <a:schemeClr val="bg1"/>
                </a:solidFill>
              </a:rPr>
              <a:t>Onglet Démarrage</a:t>
            </a:r>
          </a:p>
          <a:p>
            <a:pPr marL="342900" indent="-342900">
              <a:buFontTx/>
              <a:buChar char="-"/>
            </a:pPr>
            <a:r>
              <a:rPr lang="fr-FR" sz="2400" cap="none" dirty="0" smtClean="0">
                <a:solidFill>
                  <a:schemeClr val="bg1"/>
                </a:solidFill>
              </a:rPr>
              <a:t>Onglet Outils</a:t>
            </a:r>
          </a:p>
        </p:txBody>
      </p:sp>
    </p:spTree>
    <p:extLst>
      <p:ext uri="{BB962C8B-B14F-4D97-AF65-F5344CB8AC3E}">
        <p14:creationId xmlns:p14="http://schemas.microsoft.com/office/powerpoint/2010/main" val="2518521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Introduction au Système / </a:t>
            </a:r>
            <a:r>
              <a:rPr lang="fr-FR" dirty="0" smtClean="0">
                <a:ln w="0"/>
                <a:effectLst>
                  <a:outerShdw blurRad="38100" dist="19050" dir="2700000" algn="tl" rotWithShape="0">
                    <a:schemeClr val="dk1">
                      <a:alpha val="40000"/>
                    </a:schemeClr>
                  </a:outerShdw>
                </a:effectLst>
              </a:rPr>
              <a:t>Réseaux</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3" name="Rectangle 12"/>
          <p:cNvSpPr/>
          <p:nvPr/>
        </p:nvSpPr>
        <p:spPr>
          <a:xfrm>
            <a:off x="2497361" y="2368095"/>
            <a:ext cx="7430432" cy="923330"/>
          </a:xfrm>
          <a:prstGeom prst="rect">
            <a:avLst/>
          </a:prstGeom>
          <a:noFill/>
        </p:spPr>
        <p:txBody>
          <a:bodyPr wrap="none" lIns="91440" tIns="45720" rIns="91440" bIns="45720">
            <a:spAutoFit/>
          </a:bodyPr>
          <a:lstStyle/>
          <a:p>
            <a:pPr algn="ctr"/>
            <a:r>
              <a:rPr lang="fr-FR" sz="5400" dirty="0" smtClean="0">
                <a:ln w="0"/>
                <a:solidFill>
                  <a:schemeClr val="bg1"/>
                </a:solidFill>
                <a:effectLst>
                  <a:outerShdw blurRad="38100" dist="19050" dir="2700000" algn="tl" rotWithShape="0">
                    <a:schemeClr val="dk1">
                      <a:alpha val="40000"/>
                    </a:schemeClr>
                  </a:outerShdw>
                </a:effectLst>
              </a:rPr>
              <a:t>Le Système d’exploitation </a:t>
            </a:r>
            <a:endParaRPr lang="fr-FR"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09451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Le Système d’exploitation</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3" name="Espace réservé du contenu 2"/>
          <p:cNvSpPr txBox="1">
            <a:spLocks/>
          </p:cNvSpPr>
          <p:nvPr/>
        </p:nvSpPr>
        <p:spPr>
          <a:xfrm>
            <a:off x="1994739" y="1207551"/>
            <a:ext cx="7946095" cy="521937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fr-FR" sz="900" b="1" dirty="0" smtClean="0">
              <a:solidFill>
                <a:schemeClr val="bg1"/>
              </a:solidFill>
            </a:endParaRPr>
          </a:p>
          <a:p>
            <a:pPr algn="ctr"/>
            <a:r>
              <a:rPr lang="fr-FR" sz="4400" b="1" dirty="0" smtClean="0">
                <a:solidFill>
                  <a:schemeClr val="bg1"/>
                </a:solidFill>
              </a:rPr>
              <a:t>Sommaire </a:t>
            </a:r>
          </a:p>
          <a:p>
            <a:pPr marL="342900" indent="-342900">
              <a:buFont typeface="Arial" panose="020B0604020202020204" pitchFamily="34" charset="0"/>
              <a:buChar char="•"/>
            </a:pPr>
            <a:r>
              <a:rPr lang="fr-FR" sz="2400" b="1" dirty="0" smtClean="0">
                <a:solidFill>
                  <a:schemeClr val="bg1"/>
                </a:solidFill>
              </a:rPr>
              <a:t>ROLE DU SYSTÈME D’EXPLOITATION</a:t>
            </a:r>
          </a:p>
          <a:p>
            <a:pPr marL="171450" indent="-171450">
              <a:buFont typeface="Arial" panose="020B0604020202020204" pitchFamily="34" charset="0"/>
              <a:buChar char="•"/>
            </a:pPr>
            <a:endParaRPr lang="fr-FR" sz="900" b="1" dirty="0" smtClean="0">
              <a:solidFill>
                <a:schemeClr val="bg1"/>
              </a:solidFill>
            </a:endParaRPr>
          </a:p>
          <a:p>
            <a:pPr marL="342900" indent="-342900">
              <a:buFont typeface="Arial" panose="020B0604020202020204" pitchFamily="34" charset="0"/>
              <a:buChar char="•"/>
            </a:pPr>
            <a:r>
              <a:rPr lang="fr-FR" sz="2400" b="1" dirty="0" smtClean="0">
                <a:solidFill>
                  <a:schemeClr val="bg1"/>
                </a:solidFill>
              </a:rPr>
              <a:t>CONFIGURATION DU SYSTÈME</a:t>
            </a:r>
          </a:p>
          <a:p>
            <a:pPr marL="171450" indent="-171450">
              <a:buFont typeface="Arial" panose="020B0604020202020204" pitchFamily="34" charset="0"/>
              <a:buChar char="•"/>
            </a:pPr>
            <a:endParaRPr lang="fr-FR" sz="900" b="1" dirty="0">
              <a:solidFill>
                <a:schemeClr val="bg1"/>
              </a:solidFill>
            </a:endParaRPr>
          </a:p>
          <a:p>
            <a:pPr marL="342900" indent="-342900">
              <a:buFont typeface="Arial" panose="020B0604020202020204" pitchFamily="34" charset="0"/>
              <a:buChar char="•"/>
            </a:pPr>
            <a:r>
              <a:rPr lang="fr-FR" sz="2400" b="1" dirty="0" smtClean="0">
                <a:solidFill>
                  <a:schemeClr val="bg1"/>
                </a:solidFill>
              </a:rPr>
              <a:t>GESTION DE L’ORDINATEUR</a:t>
            </a:r>
          </a:p>
          <a:p>
            <a:pPr marL="171450" indent="-171450">
              <a:buFont typeface="Arial" panose="020B0604020202020204" pitchFamily="34" charset="0"/>
              <a:buChar char="•"/>
            </a:pPr>
            <a:endParaRPr lang="fr-FR" sz="900" b="1" dirty="0" smtClean="0">
              <a:solidFill>
                <a:schemeClr val="bg1"/>
              </a:solidFill>
            </a:endParaRPr>
          </a:p>
          <a:p>
            <a:pPr marL="342900" indent="-342900">
              <a:buFont typeface="Arial" panose="020B0604020202020204" pitchFamily="34" charset="0"/>
              <a:buChar char="•"/>
            </a:pPr>
            <a:r>
              <a:rPr lang="fr-FR" sz="2400" b="1" dirty="0" smtClean="0">
                <a:solidFill>
                  <a:schemeClr val="bg1"/>
                </a:solidFill>
              </a:rPr>
              <a:t>BASE DE REGISTRE</a:t>
            </a:r>
          </a:p>
          <a:p>
            <a:pPr marL="171450" indent="-171450">
              <a:buFont typeface="Arial" panose="020B0604020202020204" pitchFamily="34" charset="0"/>
              <a:buChar char="•"/>
            </a:pPr>
            <a:endParaRPr lang="fr-FR" sz="900" b="1" dirty="0" smtClean="0">
              <a:solidFill>
                <a:schemeClr val="bg1"/>
              </a:solidFill>
            </a:endParaRPr>
          </a:p>
          <a:p>
            <a:pPr marL="342900" indent="-342900">
              <a:buFont typeface="Arial" panose="020B0604020202020204" pitchFamily="34" charset="0"/>
              <a:buChar char="•"/>
            </a:pPr>
            <a:r>
              <a:rPr lang="fr-FR" sz="2400" b="1" dirty="0" smtClean="0">
                <a:solidFill>
                  <a:schemeClr val="bg1"/>
                </a:solidFill>
              </a:rPr>
              <a:t>CONSOLE MMC</a:t>
            </a:r>
          </a:p>
          <a:p>
            <a:endParaRPr lang="fr-FR" dirty="0"/>
          </a:p>
        </p:txBody>
      </p:sp>
    </p:spTree>
    <p:extLst>
      <p:ext uri="{BB962C8B-B14F-4D97-AF65-F5344CB8AC3E}">
        <p14:creationId xmlns:p14="http://schemas.microsoft.com/office/powerpoint/2010/main" val="2832596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Rôles du Système d’exploitation :</a:t>
            </a:r>
          </a:p>
          <a:p>
            <a:pPr marL="342900" indent="-342900">
              <a:buFontTx/>
              <a:buChar char="-"/>
            </a:pPr>
            <a:r>
              <a:rPr lang="fr-FR" sz="2400" cap="none" dirty="0" smtClean="0">
                <a:solidFill>
                  <a:schemeClr val="bg1"/>
                </a:solidFill>
              </a:rPr>
              <a:t>Démarrage de l’ordinateur </a:t>
            </a:r>
          </a:p>
          <a:p>
            <a:pPr marL="342900" indent="-342900">
              <a:buFontTx/>
              <a:buChar char="-"/>
            </a:pPr>
            <a:r>
              <a:rPr lang="fr-FR" sz="2400" cap="none" dirty="0" smtClean="0">
                <a:solidFill>
                  <a:schemeClr val="bg1"/>
                </a:solidFill>
              </a:rPr>
              <a:t>Communication Homme / Machine </a:t>
            </a:r>
          </a:p>
          <a:p>
            <a:pPr marL="342900" indent="-342900">
              <a:buFontTx/>
              <a:buChar char="-"/>
            </a:pPr>
            <a:r>
              <a:rPr lang="fr-FR" sz="2400" cap="none" dirty="0" smtClean="0">
                <a:solidFill>
                  <a:schemeClr val="bg1"/>
                </a:solidFill>
              </a:rPr>
              <a:t>Gestion des ressources matérielles </a:t>
            </a:r>
          </a:p>
          <a:p>
            <a:pPr marL="342900" indent="-342900">
              <a:buFontTx/>
              <a:buChar char="-"/>
            </a:pPr>
            <a:r>
              <a:rPr lang="fr-FR" sz="2400" cap="none" dirty="0" smtClean="0">
                <a:solidFill>
                  <a:schemeClr val="bg1"/>
                </a:solidFill>
              </a:rPr>
              <a:t>Gestion des Fichiers</a:t>
            </a:r>
          </a:p>
          <a:p>
            <a:pPr marL="342900" indent="-342900">
              <a:buFontTx/>
              <a:buChar char="-"/>
            </a:pPr>
            <a:r>
              <a:rPr lang="fr-FR" sz="2400" cap="none" dirty="0" smtClean="0">
                <a:solidFill>
                  <a:schemeClr val="bg1"/>
                </a:solidFill>
              </a:rPr>
              <a:t>Services aux Applications</a:t>
            </a:r>
          </a:p>
        </p:txBody>
      </p:sp>
    </p:spTree>
    <p:extLst>
      <p:ext uri="{BB962C8B-B14F-4D97-AF65-F5344CB8AC3E}">
        <p14:creationId xmlns:p14="http://schemas.microsoft.com/office/powerpoint/2010/main" val="690910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Titre 1"/>
          <p:cNvSpPr txBox="1">
            <a:spLocks/>
          </p:cNvSpPr>
          <p:nvPr/>
        </p:nvSpPr>
        <p:spPr>
          <a:xfrm>
            <a:off x="1141413" y="618518"/>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fr-FR" u="sng" smtClean="0">
                <a:solidFill>
                  <a:schemeClr val="bg1"/>
                </a:solidFill>
              </a:rPr>
              <a:t>Démarrage</a:t>
            </a:r>
            <a:endParaRPr lang="fr-FR" u="sng" dirty="0">
              <a:solidFill>
                <a:schemeClr val="bg1"/>
              </a:solidFill>
            </a:endParaRPr>
          </a:p>
        </p:txBody>
      </p:sp>
      <p:sp>
        <p:nvSpPr>
          <p:cNvPr id="16" name="Espace réservé du contenu 2"/>
          <p:cNvSpPr txBox="1">
            <a:spLocks/>
          </p:cNvSpPr>
          <p:nvPr/>
        </p:nvSpPr>
        <p:spPr>
          <a:xfrm>
            <a:off x="1470393" y="2223982"/>
            <a:ext cx="9905999" cy="354171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b="1" dirty="0" smtClean="0">
                <a:solidFill>
                  <a:schemeClr val="bg1"/>
                </a:solidFill>
              </a:rPr>
              <a:t>1- Le BIOS ou séquence POST</a:t>
            </a:r>
          </a:p>
          <a:p>
            <a:r>
              <a:rPr lang="fr-FR" b="1" dirty="0" smtClean="0">
                <a:solidFill>
                  <a:schemeClr val="bg1"/>
                </a:solidFill>
              </a:rPr>
              <a:t>2- Le MBR et Boot</a:t>
            </a:r>
          </a:p>
          <a:p>
            <a:r>
              <a:rPr lang="fr-FR" b="1" dirty="0" smtClean="0">
                <a:solidFill>
                  <a:schemeClr val="bg1"/>
                </a:solidFill>
              </a:rPr>
              <a:t>3- NTLDR</a:t>
            </a:r>
          </a:p>
          <a:p>
            <a:r>
              <a:rPr lang="fr-FR" b="1" dirty="0" smtClean="0">
                <a:solidFill>
                  <a:schemeClr val="bg1"/>
                </a:solidFill>
              </a:rPr>
              <a:t>4- NTOSKRNL.exe</a:t>
            </a:r>
          </a:p>
          <a:p>
            <a:r>
              <a:rPr lang="fr-FR" dirty="0" smtClean="0">
                <a:solidFill>
                  <a:schemeClr val="bg1"/>
                </a:solidFill>
              </a:rPr>
              <a:t>5- </a:t>
            </a:r>
            <a:r>
              <a:rPr lang="fr-FR" b="1" dirty="0" smtClean="0">
                <a:solidFill>
                  <a:schemeClr val="bg1"/>
                </a:solidFill>
              </a:rPr>
              <a:t>Bips et alertes</a:t>
            </a:r>
          </a:p>
          <a:p>
            <a:endParaRPr lang="fr-FR" dirty="0"/>
          </a:p>
        </p:txBody>
      </p:sp>
    </p:spTree>
    <p:extLst>
      <p:ext uri="{BB962C8B-B14F-4D97-AF65-F5344CB8AC3E}">
        <p14:creationId xmlns:p14="http://schemas.microsoft.com/office/powerpoint/2010/main" val="227950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Communication Homme / Machine :</a:t>
            </a:r>
            <a:endParaRPr lang="fr-FR" sz="2400" cap="none" dirty="0" smtClean="0">
              <a:solidFill>
                <a:schemeClr val="bg1"/>
              </a:solidFill>
            </a:endParaRPr>
          </a:p>
          <a:p>
            <a:pPr marL="342900" indent="-342900">
              <a:buFontTx/>
              <a:buChar char="-"/>
            </a:pPr>
            <a:r>
              <a:rPr lang="fr-FR" sz="2400" cap="none" dirty="0">
                <a:solidFill>
                  <a:schemeClr val="bg1"/>
                </a:solidFill>
              </a:rPr>
              <a:t>Interface graphique Ou </a:t>
            </a:r>
            <a:r>
              <a:rPr lang="fr-FR" sz="2400" cap="none" dirty="0" smtClean="0">
                <a:solidFill>
                  <a:schemeClr val="bg1"/>
                </a:solidFill>
              </a:rPr>
              <a:t>Commandes</a:t>
            </a:r>
          </a:p>
          <a:p>
            <a:pPr marL="342900" indent="-342900">
              <a:buFontTx/>
              <a:buChar char="-"/>
            </a:pPr>
            <a:r>
              <a:rPr lang="fr-FR" sz="2400" cap="none" dirty="0">
                <a:solidFill>
                  <a:schemeClr val="bg1"/>
                </a:solidFill>
              </a:rPr>
              <a:t>Messages Systèmes </a:t>
            </a:r>
          </a:p>
          <a:p>
            <a:pPr marL="342900" indent="-342900">
              <a:buFontTx/>
              <a:buChar char="-"/>
            </a:pPr>
            <a:r>
              <a:rPr lang="fr-FR" sz="2400" cap="none" dirty="0" smtClean="0">
                <a:solidFill>
                  <a:schemeClr val="bg1"/>
                </a:solidFill>
              </a:rPr>
              <a:t>Permet à l’utilisateur l’exécution d’action </a:t>
            </a:r>
          </a:p>
        </p:txBody>
      </p:sp>
    </p:spTree>
    <p:extLst>
      <p:ext uri="{BB962C8B-B14F-4D97-AF65-F5344CB8AC3E}">
        <p14:creationId xmlns:p14="http://schemas.microsoft.com/office/powerpoint/2010/main" val="2523077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Gestion des ressources matérielles – Gestion des E/S :</a:t>
            </a:r>
          </a:p>
          <a:p>
            <a:pPr marL="342900" indent="-342900">
              <a:buFontTx/>
              <a:buChar char="-"/>
            </a:pPr>
            <a:r>
              <a:rPr lang="fr-FR" sz="2400" cap="none" dirty="0" smtClean="0">
                <a:solidFill>
                  <a:schemeClr val="bg1"/>
                </a:solidFill>
              </a:rPr>
              <a:t>Périphériques d’entrée</a:t>
            </a:r>
          </a:p>
          <a:p>
            <a:pPr marL="342900" indent="-342900">
              <a:buFontTx/>
              <a:buChar char="-"/>
            </a:pPr>
            <a:endParaRPr lang="fr-FR" sz="900" cap="none" dirty="0" smtClean="0">
              <a:solidFill>
                <a:schemeClr val="bg1"/>
              </a:solidFill>
            </a:endParaRPr>
          </a:p>
          <a:p>
            <a:pPr marL="342900" indent="-342900">
              <a:buFontTx/>
              <a:buChar char="-"/>
            </a:pPr>
            <a:r>
              <a:rPr lang="fr-FR" sz="2400" cap="none" dirty="0" smtClean="0">
                <a:solidFill>
                  <a:schemeClr val="bg1"/>
                </a:solidFill>
              </a:rPr>
              <a:t>Périphériques de sortie</a:t>
            </a:r>
          </a:p>
          <a:p>
            <a:pPr marL="342900" indent="-342900">
              <a:buFontTx/>
              <a:buChar char="-"/>
            </a:pPr>
            <a:endParaRPr lang="fr-FR" sz="900" cap="none" dirty="0" smtClean="0">
              <a:solidFill>
                <a:schemeClr val="bg1"/>
              </a:solidFill>
            </a:endParaRPr>
          </a:p>
          <a:p>
            <a:pPr marL="342900" indent="-342900">
              <a:buFontTx/>
              <a:buChar char="-"/>
            </a:pPr>
            <a:r>
              <a:rPr lang="fr-FR" sz="2400" cap="none" dirty="0">
                <a:solidFill>
                  <a:schemeClr val="bg1"/>
                </a:solidFill>
              </a:rPr>
              <a:t>Périphériques </a:t>
            </a:r>
            <a:r>
              <a:rPr lang="fr-FR" sz="2400" cap="none" dirty="0" smtClean="0">
                <a:solidFill>
                  <a:schemeClr val="bg1"/>
                </a:solidFill>
              </a:rPr>
              <a:t>d’entrées et de sortie</a:t>
            </a:r>
          </a:p>
          <a:p>
            <a:r>
              <a:rPr lang="fr-FR" sz="900" cap="none" dirty="0" smtClean="0">
                <a:solidFill>
                  <a:schemeClr val="bg1"/>
                </a:solidFill>
              </a:rPr>
              <a:t>  </a:t>
            </a:r>
            <a:endParaRPr lang="fr-FR" sz="900" cap="none" dirty="0">
              <a:solidFill>
                <a:schemeClr val="bg1"/>
              </a:solidFill>
            </a:endParaRPr>
          </a:p>
          <a:p>
            <a:pPr marL="342900" indent="-342900">
              <a:buFontTx/>
              <a:buChar char="-"/>
            </a:pPr>
            <a:r>
              <a:rPr lang="fr-FR" sz="2400" cap="none" dirty="0" smtClean="0">
                <a:solidFill>
                  <a:schemeClr val="bg1"/>
                </a:solidFill>
              </a:rPr>
              <a:t>IRQ : Interruption matérielle</a:t>
            </a:r>
          </a:p>
        </p:txBody>
      </p:sp>
    </p:spTree>
    <p:extLst>
      <p:ext uri="{BB962C8B-B14F-4D97-AF65-F5344CB8AC3E}">
        <p14:creationId xmlns:p14="http://schemas.microsoft.com/office/powerpoint/2010/main" val="1280258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Gestion des ressources matérielles – Processeur et Mémoire :</a:t>
            </a:r>
          </a:p>
          <a:p>
            <a:pPr marL="342900" indent="-342900">
              <a:buFontTx/>
              <a:buChar char="-"/>
            </a:pPr>
            <a:r>
              <a:rPr lang="fr-FR" sz="2400" cap="none" dirty="0" smtClean="0">
                <a:solidFill>
                  <a:schemeClr val="bg1"/>
                </a:solidFill>
              </a:rPr>
              <a:t>Les processus : programme en cours d’exécution </a:t>
            </a:r>
          </a:p>
          <a:p>
            <a:pPr marL="342900" indent="-342900">
              <a:buFontTx/>
              <a:buChar char="-"/>
            </a:pPr>
            <a:endParaRPr lang="fr-FR" sz="2400" cap="none" dirty="0" smtClean="0">
              <a:solidFill>
                <a:schemeClr val="bg1"/>
              </a:solidFill>
            </a:endParaRPr>
          </a:p>
          <a:p>
            <a:pPr marL="342900" indent="-342900">
              <a:buFontTx/>
              <a:buChar char="-"/>
            </a:pPr>
            <a:r>
              <a:rPr lang="fr-FR" sz="2400" cap="none" dirty="0" smtClean="0">
                <a:solidFill>
                  <a:schemeClr val="bg1"/>
                </a:solidFill>
              </a:rPr>
              <a:t>Gestion de l’allocation mémoire</a:t>
            </a:r>
          </a:p>
          <a:p>
            <a:pPr marL="342900" indent="-342900">
              <a:buFontTx/>
              <a:buChar char="-"/>
            </a:pPr>
            <a:endParaRPr lang="fr-FR" sz="2400" cap="none" dirty="0" smtClean="0">
              <a:solidFill>
                <a:schemeClr val="bg1"/>
              </a:solidFill>
            </a:endParaRPr>
          </a:p>
          <a:p>
            <a:pPr marL="342900" indent="-342900">
              <a:buFontTx/>
              <a:buChar char="-"/>
            </a:pPr>
            <a:r>
              <a:rPr lang="fr-FR" sz="2400" cap="none" dirty="0" smtClean="0">
                <a:solidFill>
                  <a:schemeClr val="bg1"/>
                </a:solidFill>
              </a:rPr>
              <a:t>Gestion du partage du processeur </a:t>
            </a:r>
          </a:p>
        </p:txBody>
      </p:sp>
    </p:spTree>
    <p:extLst>
      <p:ext uri="{BB962C8B-B14F-4D97-AF65-F5344CB8AC3E}">
        <p14:creationId xmlns:p14="http://schemas.microsoft.com/office/powerpoint/2010/main" val="2892136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Gestion des Fichiers :</a:t>
            </a:r>
          </a:p>
          <a:p>
            <a:pPr marL="342900" indent="-342900">
              <a:buFontTx/>
              <a:buChar char="-"/>
            </a:pPr>
            <a:r>
              <a:rPr lang="fr-FR" sz="2400" cap="none" dirty="0" smtClean="0">
                <a:solidFill>
                  <a:schemeClr val="bg1"/>
                </a:solidFill>
              </a:rPr>
              <a:t>Gestion de la mémoire permanente</a:t>
            </a:r>
          </a:p>
          <a:p>
            <a:pPr marL="342900" indent="-342900">
              <a:buFontTx/>
              <a:buChar char="-"/>
            </a:pPr>
            <a:endParaRPr lang="fr-FR" sz="2400" cap="none" dirty="0" smtClean="0">
              <a:solidFill>
                <a:schemeClr val="bg1"/>
              </a:solidFill>
            </a:endParaRPr>
          </a:p>
          <a:p>
            <a:pPr marL="342900" indent="-342900">
              <a:buFontTx/>
              <a:buChar char="-"/>
            </a:pPr>
            <a:r>
              <a:rPr lang="fr-FR" sz="2400" cap="none" dirty="0" smtClean="0">
                <a:solidFill>
                  <a:schemeClr val="bg1"/>
                </a:solidFill>
              </a:rPr>
              <a:t>Système de gestion de fichier (fat32 et </a:t>
            </a:r>
            <a:r>
              <a:rPr lang="fr-FR" sz="2400" cap="none" dirty="0" err="1" smtClean="0">
                <a:solidFill>
                  <a:schemeClr val="bg1"/>
                </a:solidFill>
              </a:rPr>
              <a:t>ntfs</a:t>
            </a:r>
            <a:r>
              <a:rPr lang="fr-FR" sz="2400" cap="none" dirty="0" smtClean="0">
                <a:solidFill>
                  <a:schemeClr val="bg1"/>
                </a:solidFill>
              </a:rPr>
              <a:t>)</a:t>
            </a:r>
          </a:p>
        </p:txBody>
      </p:sp>
    </p:spTree>
    <p:extLst>
      <p:ext uri="{BB962C8B-B14F-4D97-AF65-F5344CB8AC3E}">
        <p14:creationId xmlns:p14="http://schemas.microsoft.com/office/powerpoint/2010/main" val="22183596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14204</TotalTime>
  <Words>772</Words>
  <Application>Microsoft Office PowerPoint</Application>
  <PresentationFormat>Grand écran</PresentationFormat>
  <Paragraphs>168</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Trebuchet MS</vt:lpstr>
      <vt:lpstr>Tw Cen MT</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Florence Calmettes</dc:creator>
  <cp:lastModifiedBy>Mathieu MITHRIDATE</cp:lastModifiedBy>
  <cp:revision>87</cp:revision>
  <dcterms:created xsi:type="dcterms:W3CDTF">2017-03-22T10:02:42Z</dcterms:created>
  <dcterms:modified xsi:type="dcterms:W3CDTF">2020-10-16T14:12:15Z</dcterms:modified>
</cp:coreProperties>
</file>