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2" r:id="rId16"/>
    <p:sldId id="273" r:id="rId17"/>
    <p:sldId id="274" r:id="rId18"/>
    <p:sldId id="275" r:id="rId19"/>
    <p:sldId id="276" r:id="rId20"/>
    <p:sldId id="277" r:id="rId21"/>
    <p:sldId id="270" r:id="rId22"/>
    <p:sldId id="278" r:id="rId23"/>
    <p:sldId id="271" r:id="rId24"/>
    <p:sldId id="279" r:id="rId25"/>
    <p:sldId id="2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5" d="100"/>
          <a:sy n="105" d="100"/>
        </p:scale>
        <p:origin x="120"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BD5B4-EC5D-4F41-A942-5B2064C023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4DBB5D-10C6-46DB-BBA5-0B5588F9D1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2B52C6-FC22-405C-85A1-49790B7E9888}"/>
              </a:ext>
            </a:extLst>
          </p:cNvPr>
          <p:cNvSpPr>
            <a:spLocks noGrp="1"/>
          </p:cNvSpPr>
          <p:nvPr>
            <p:ph type="dt" sz="half" idx="10"/>
          </p:nvPr>
        </p:nvSpPr>
        <p:spPr/>
        <p:txBody>
          <a:bodyPr/>
          <a:lstStyle/>
          <a:p>
            <a:fld id="{A2DB54FD-C1AD-4FFF-B0A1-D97D5B2778F0}" type="datetimeFigureOut">
              <a:rPr lang="en-US" smtClean="0"/>
              <a:t>2/28/2020</a:t>
            </a:fld>
            <a:endParaRPr lang="en-US"/>
          </a:p>
        </p:txBody>
      </p:sp>
      <p:sp>
        <p:nvSpPr>
          <p:cNvPr id="5" name="Footer Placeholder 4">
            <a:extLst>
              <a:ext uri="{FF2B5EF4-FFF2-40B4-BE49-F238E27FC236}">
                <a16:creationId xmlns:a16="http://schemas.microsoft.com/office/drawing/2014/main" id="{E7DCF364-CE0A-4906-A594-9772E5255E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467A16-F08F-4E52-AC03-82A7949E9300}"/>
              </a:ext>
            </a:extLst>
          </p:cNvPr>
          <p:cNvSpPr>
            <a:spLocks noGrp="1"/>
          </p:cNvSpPr>
          <p:nvPr>
            <p:ph type="sldNum" sz="quarter" idx="12"/>
          </p:nvPr>
        </p:nvSpPr>
        <p:spPr/>
        <p:txBody>
          <a:bodyPr/>
          <a:lstStyle/>
          <a:p>
            <a:fld id="{4F43643F-36D2-421A-A0E5-3E48D7EF0F94}" type="slidenum">
              <a:rPr lang="en-US" smtClean="0"/>
              <a:t>‹#›</a:t>
            </a:fld>
            <a:endParaRPr lang="en-US"/>
          </a:p>
        </p:txBody>
      </p:sp>
    </p:spTree>
    <p:extLst>
      <p:ext uri="{BB962C8B-B14F-4D97-AF65-F5344CB8AC3E}">
        <p14:creationId xmlns:p14="http://schemas.microsoft.com/office/powerpoint/2010/main" val="4130580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2682A-CAA9-43E1-9B2A-EC4C628ABA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342DB2-9C86-41D8-8DCA-A0AB53850B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120913-8EBD-4E2B-A41A-B61034512C44}"/>
              </a:ext>
            </a:extLst>
          </p:cNvPr>
          <p:cNvSpPr>
            <a:spLocks noGrp="1"/>
          </p:cNvSpPr>
          <p:nvPr>
            <p:ph type="dt" sz="half" idx="10"/>
          </p:nvPr>
        </p:nvSpPr>
        <p:spPr/>
        <p:txBody>
          <a:bodyPr/>
          <a:lstStyle/>
          <a:p>
            <a:fld id="{A2DB54FD-C1AD-4FFF-B0A1-D97D5B2778F0}" type="datetimeFigureOut">
              <a:rPr lang="en-US" smtClean="0"/>
              <a:t>2/28/2020</a:t>
            </a:fld>
            <a:endParaRPr lang="en-US"/>
          </a:p>
        </p:txBody>
      </p:sp>
      <p:sp>
        <p:nvSpPr>
          <p:cNvPr id="5" name="Footer Placeholder 4">
            <a:extLst>
              <a:ext uri="{FF2B5EF4-FFF2-40B4-BE49-F238E27FC236}">
                <a16:creationId xmlns:a16="http://schemas.microsoft.com/office/drawing/2014/main" id="{6D7BE8D8-C251-4D27-A50C-C2D2F433DA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BD733F-CFFB-401E-B441-70AA4E800407}"/>
              </a:ext>
            </a:extLst>
          </p:cNvPr>
          <p:cNvSpPr>
            <a:spLocks noGrp="1"/>
          </p:cNvSpPr>
          <p:nvPr>
            <p:ph type="sldNum" sz="quarter" idx="12"/>
          </p:nvPr>
        </p:nvSpPr>
        <p:spPr/>
        <p:txBody>
          <a:bodyPr/>
          <a:lstStyle/>
          <a:p>
            <a:fld id="{4F43643F-36D2-421A-A0E5-3E48D7EF0F94}" type="slidenum">
              <a:rPr lang="en-US" smtClean="0"/>
              <a:t>‹#›</a:t>
            </a:fld>
            <a:endParaRPr lang="en-US"/>
          </a:p>
        </p:txBody>
      </p:sp>
    </p:spTree>
    <p:extLst>
      <p:ext uri="{BB962C8B-B14F-4D97-AF65-F5344CB8AC3E}">
        <p14:creationId xmlns:p14="http://schemas.microsoft.com/office/powerpoint/2010/main" val="3958519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349169-81B5-4275-BD24-3BB4C96FBDD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E956B5C-CB3D-416A-888D-B51309C9E4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3296D0-25FA-462F-86D0-6F626B7F30BA}"/>
              </a:ext>
            </a:extLst>
          </p:cNvPr>
          <p:cNvSpPr>
            <a:spLocks noGrp="1"/>
          </p:cNvSpPr>
          <p:nvPr>
            <p:ph type="dt" sz="half" idx="10"/>
          </p:nvPr>
        </p:nvSpPr>
        <p:spPr/>
        <p:txBody>
          <a:bodyPr/>
          <a:lstStyle/>
          <a:p>
            <a:fld id="{A2DB54FD-C1AD-4FFF-B0A1-D97D5B2778F0}" type="datetimeFigureOut">
              <a:rPr lang="en-US" smtClean="0"/>
              <a:t>2/28/2020</a:t>
            </a:fld>
            <a:endParaRPr lang="en-US"/>
          </a:p>
        </p:txBody>
      </p:sp>
      <p:sp>
        <p:nvSpPr>
          <p:cNvPr id="5" name="Footer Placeholder 4">
            <a:extLst>
              <a:ext uri="{FF2B5EF4-FFF2-40B4-BE49-F238E27FC236}">
                <a16:creationId xmlns:a16="http://schemas.microsoft.com/office/drawing/2014/main" id="{92D97EB3-3A1B-46EE-94C8-20E9E23072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A61814-3CBB-493B-9F71-83ECAB0C4933}"/>
              </a:ext>
            </a:extLst>
          </p:cNvPr>
          <p:cNvSpPr>
            <a:spLocks noGrp="1"/>
          </p:cNvSpPr>
          <p:nvPr>
            <p:ph type="sldNum" sz="quarter" idx="12"/>
          </p:nvPr>
        </p:nvSpPr>
        <p:spPr/>
        <p:txBody>
          <a:bodyPr/>
          <a:lstStyle/>
          <a:p>
            <a:fld id="{4F43643F-36D2-421A-A0E5-3E48D7EF0F94}" type="slidenum">
              <a:rPr lang="en-US" smtClean="0"/>
              <a:t>‹#›</a:t>
            </a:fld>
            <a:endParaRPr lang="en-US"/>
          </a:p>
        </p:txBody>
      </p:sp>
    </p:spTree>
    <p:extLst>
      <p:ext uri="{BB962C8B-B14F-4D97-AF65-F5344CB8AC3E}">
        <p14:creationId xmlns:p14="http://schemas.microsoft.com/office/powerpoint/2010/main" val="1547360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6FA5F-E2FD-4BC1-958A-3CA181F011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101751-0E87-4EBA-9F7B-03A14A0727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3B4C28-729A-404E-9DDB-65FECF7D6897}"/>
              </a:ext>
            </a:extLst>
          </p:cNvPr>
          <p:cNvSpPr>
            <a:spLocks noGrp="1"/>
          </p:cNvSpPr>
          <p:nvPr>
            <p:ph type="dt" sz="half" idx="10"/>
          </p:nvPr>
        </p:nvSpPr>
        <p:spPr/>
        <p:txBody>
          <a:bodyPr/>
          <a:lstStyle/>
          <a:p>
            <a:fld id="{A2DB54FD-C1AD-4FFF-B0A1-D97D5B2778F0}" type="datetimeFigureOut">
              <a:rPr lang="en-US" smtClean="0"/>
              <a:t>2/28/2020</a:t>
            </a:fld>
            <a:endParaRPr lang="en-US"/>
          </a:p>
        </p:txBody>
      </p:sp>
      <p:sp>
        <p:nvSpPr>
          <p:cNvPr id="5" name="Footer Placeholder 4">
            <a:extLst>
              <a:ext uri="{FF2B5EF4-FFF2-40B4-BE49-F238E27FC236}">
                <a16:creationId xmlns:a16="http://schemas.microsoft.com/office/drawing/2014/main" id="{A22BF4B0-AF80-4C51-9CD0-E2A5C75ED3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C6B5EA-0FD1-40C1-93C7-9E9ABF8B7C95}"/>
              </a:ext>
            </a:extLst>
          </p:cNvPr>
          <p:cNvSpPr>
            <a:spLocks noGrp="1"/>
          </p:cNvSpPr>
          <p:nvPr>
            <p:ph type="sldNum" sz="quarter" idx="12"/>
          </p:nvPr>
        </p:nvSpPr>
        <p:spPr/>
        <p:txBody>
          <a:bodyPr/>
          <a:lstStyle/>
          <a:p>
            <a:fld id="{4F43643F-36D2-421A-A0E5-3E48D7EF0F94}" type="slidenum">
              <a:rPr lang="en-US" smtClean="0"/>
              <a:t>‹#›</a:t>
            </a:fld>
            <a:endParaRPr lang="en-US"/>
          </a:p>
        </p:txBody>
      </p:sp>
    </p:spTree>
    <p:extLst>
      <p:ext uri="{BB962C8B-B14F-4D97-AF65-F5344CB8AC3E}">
        <p14:creationId xmlns:p14="http://schemas.microsoft.com/office/powerpoint/2010/main" val="3656412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E62C5-24F4-4AFD-9146-F30CE32EE7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3FD0D6-FAF0-41DB-9372-F2414C3D25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E3CB46-35CC-46EF-A614-6BC42DD9B5F4}"/>
              </a:ext>
            </a:extLst>
          </p:cNvPr>
          <p:cNvSpPr>
            <a:spLocks noGrp="1"/>
          </p:cNvSpPr>
          <p:nvPr>
            <p:ph type="dt" sz="half" idx="10"/>
          </p:nvPr>
        </p:nvSpPr>
        <p:spPr/>
        <p:txBody>
          <a:bodyPr/>
          <a:lstStyle/>
          <a:p>
            <a:fld id="{A2DB54FD-C1AD-4FFF-B0A1-D97D5B2778F0}" type="datetimeFigureOut">
              <a:rPr lang="en-US" smtClean="0"/>
              <a:t>2/28/2020</a:t>
            </a:fld>
            <a:endParaRPr lang="en-US"/>
          </a:p>
        </p:txBody>
      </p:sp>
      <p:sp>
        <p:nvSpPr>
          <p:cNvPr id="5" name="Footer Placeholder 4">
            <a:extLst>
              <a:ext uri="{FF2B5EF4-FFF2-40B4-BE49-F238E27FC236}">
                <a16:creationId xmlns:a16="http://schemas.microsoft.com/office/drawing/2014/main" id="{A4EA43B8-659A-4D72-9436-E11C0DC91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F144B1-C126-4BDF-B300-39DF12390100}"/>
              </a:ext>
            </a:extLst>
          </p:cNvPr>
          <p:cNvSpPr>
            <a:spLocks noGrp="1"/>
          </p:cNvSpPr>
          <p:nvPr>
            <p:ph type="sldNum" sz="quarter" idx="12"/>
          </p:nvPr>
        </p:nvSpPr>
        <p:spPr/>
        <p:txBody>
          <a:bodyPr/>
          <a:lstStyle/>
          <a:p>
            <a:fld id="{4F43643F-36D2-421A-A0E5-3E48D7EF0F94}" type="slidenum">
              <a:rPr lang="en-US" smtClean="0"/>
              <a:t>‹#›</a:t>
            </a:fld>
            <a:endParaRPr lang="en-US"/>
          </a:p>
        </p:txBody>
      </p:sp>
    </p:spTree>
    <p:extLst>
      <p:ext uri="{BB962C8B-B14F-4D97-AF65-F5344CB8AC3E}">
        <p14:creationId xmlns:p14="http://schemas.microsoft.com/office/powerpoint/2010/main" val="711558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1DB75-B948-43C9-88D1-2C9A6EEB84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B713C3-37C5-4F35-B000-EFD251A75E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B281DF-E13C-44F9-BFF7-A1B65A1C4E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5F16B9-9D56-4842-B026-B16F1242DF36}"/>
              </a:ext>
            </a:extLst>
          </p:cNvPr>
          <p:cNvSpPr>
            <a:spLocks noGrp="1"/>
          </p:cNvSpPr>
          <p:nvPr>
            <p:ph type="dt" sz="half" idx="10"/>
          </p:nvPr>
        </p:nvSpPr>
        <p:spPr/>
        <p:txBody>
          <a:bodyPr/>
          <a:lstStyle/>
          <a:p>
            <a:fld id="{A2DB54FD-C1AD-4FFF-B0A1-D97D5B2778F0}" type="datetimeFigureOut">
              <a:rPr lang="en-US" smtClean="0"/>
              <a:t>2/28/2020</a:t>
            </a:fld>
            <a:endParaRPr lang="en-US"/>
          </a:p>
        </p:txBody>
      </p:sp>
      <p:sp>
        <p:nvSpPr>
          <p:cNvPr id="6" name="Footer Placeholder 5">
            <a:extLst>
              <a:ext uri="{FF2B5EF4-FFF2-40B4-BE49-F238E27FC236}">
                <a16:creationId xmlns:a16="http://schemas.microsoft.com/office/drawing/2014/main" id="{FE01A40C-7695-420B-859A-8449149EF5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3059CA-5F91-478C-A54F-3848642DF261}"/>
              </a:ext>
            </a:extLst>
          </p:cNvPr>
          <p:cNvSpPr>
            <a:spLocks noGrp="1"/>
          </p:cNvSpPr>
          <p:nvPr>
            <p:ph type="sldNum" sz="quarter" idx="12"/>
          </p:nvPr>
        </p:nvSpPr>
        <p:spPr/>
        <p:txBody>
          <a:bodyPr/>
          <a:lstStyle/>
          <a:p>
            <a:fld id="{4F43643F-36D2-421A-A0E5-3E48D7EF0F94}" type="slidenum">
              <a:rPr lang="en-US" smtClean="0"/>
              <a:t>‹#›</a:t>
            </a:fld>
            <a:endParaRPr lang="en-US"/>
          </a:p>
        </p:txBody>
      </p:sp>
    </p:spTree>
    <p:extLst>
      <p:ext uri="{BB962C8B-B14F-4D97-AF65-F5344CB8AC3E}">
        <p14:creationId xmlns:p14="http://schemas.microsoft.com/office/powerpoint/2010/main" val="1424456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906C0-3C84-4C2E-98D6-F956630756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500072-1EE3-4749-AC3D-5A8E8310D4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EE2870-3AF8-4B38-B8AB-42B928B947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006A1E-11AE-4DDA-A65D-894D32EE1E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336B42-B7AD-4007-8805-677E1C6F65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64BFFF-DBEB-437B-B11A-889E3F245156}"/>
              </a:ext>
            </a:extLst>
          </p:cNvPr>
          <p:cNvSpPr>
            <a:spLocks noGrp="1"/>
          </p:cNvSpPr>
          <p:nvPr>
            <p:ph type="dt" sz="half" idx="10"/>
          </p:nvPr>
        </p:nvSpPr>
        <p:spPr/>
        <p:txBody>
          <a:bodyPr/>
          <a:lstStyle/>
          <a:p>
            <a:fld id="{A2DB54FD-C1AD-4FFF-B0A1-D97D5B2778F0}" type="datetimeFigureOut">
              <a:rPr lang="en-US" smtClean="0"/>
              <a:t>2/28/2020</a:t>
            </a:fld>
            <a:endParaRPr lang="en-US"/>
          </a:p>
        </p:txBody>
      </p:sp>
      <p:sp>
        <p:nvSpPr>
          <p:cNvPr id="8" name="Footer Placeholder 7">
            <a:extLst>
              <a:ext uri="{FF2B5EF4-FFF2-40B4-BE49-F238E27FC236}">
                <a16:creationId xmlns:a16="http://schemas.microsoft.com/office/drawing/2014/main" id="{A55FFA7F-161B-48DD-B1B5-B3CD263B0D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15EF9C-BAE9-4E96-81C2-9189596E2913}"/>
              </a:ext>
            </a:extLst>
          </p:cNvPr>
          <p:cNvSpPr>
            <a:spLocks noGrp="1"/>
          </p:cNvSpPr>
          <p:nvPr>
            <p:ph type="sldNum" sz="quarter" idx="12"/>
          </p:nvPr>
        </p:nvSpPr>
        <p:spPr/>
        <p:txBody>
          <a:bodyPr/>
          <a:lstStyle/>
          <a:p>
            <a:fld id="{4F43643F-36D2-421A-A0E5-3E48D7EF0F94}" type="slidenum">
              <a:rPr lang="en-US" smtClean="0"/>
              <a:t>‹#›</a:t>
            </a:fld>
            <a:endParaRPr lang="en-US"/>
          </a:p>
        </p:txBody>
      </p:sp>
    </p:spTree>
    <p:extLst>
      <p:ext uri="{BB962C8B-B14F-4D97-AF65-F5344CB8AC3E}">
        <p14:creationId xmlns:p14="http://schemas.microsoft.com/office/powerpoint/2010/main" val="1001177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2C99A-ED94-4DE9-898A-6089130218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8FBF0C-109C-443F-8D7F-85351E7557DF}"/>
              </a:ext>
            </a:extLst>
          </p:cNvPr>
          <p:cNvSpPr>
            <a:spLocks noGrp="1"/>
          </p:cNvSpPr>
          <p:nvPr>
            <p:ph type="dt" sz="half" idx="10"/>
          </p:nvPr>
        </p:nvSpPr>
        <p:spPr/>
        <p:txBody>
          <a:bodyPr/>
          <a:lstStyle/>
          <a:p>
            <a:fld id="{A2DB54FD-C1AD-4FFF-B0A1-D97D5B2778F0}" type="datetimeFigureOut">
              <a:rPr lang="en-US" smtClean="0"/>
              <a:t>2/28/2020</a:t>
            </a:fld>
            <a:endParaRPr lang="en-US"/>
          </a:p>
        </p:txBody>
      </p:sp>
      <p:sp>
        <p:nvSpPr>
          <p:cNvPr id="4" name="Footer Placeholder 3">
            <a:extLst>
              <a:ext uri="{FF2B5EF4-FFF2-40B4-BE49-F238E27FC236}">
                <a16:creationId xmlns:a16="http://schemas.microsoft.com/office/drawing/2014/main" id="{6B877CFC-1F83-4511-BB84-13D82D2F00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1691CE-74D6-4409-A4C9-45380795E963}"/>
              </a:ext>
            </a:extLst>
          </p:cNvPr>
          <p:cNvSpPr>
            <a:spLocks noGrp="1"/>
          </p:cNvSpPr>
          <p:nvPr>
            <p:ph type="sldNum" sz="quarter" idx="12"/>
          </p:nvPr>
        </p:nvSpPr>
        <p:spPr/>
        <p:txBody>
          <a:bodyPr/>
          <a:lstStyle/>
          <a:p>
            <a:fld id="{4F43643F-36D2-421A-A0E5-3E48D7EF0F94}" type="slidenum">
              <a:rPr lang="en-US" smtClean="0"/>
              <a:t>‹#›</a:t>
            </a:fld>
            <a:endParaRPr lang="en-US"/>
          </a:p>
        </p:txBody>
      </p:sp>
    </p:spTree>
    <p:extLst>
      <p:ext uri="{BB962C8B-B14F-4D97-AF65-F5344CB8AC3E}">
        <p14:creationId xmlns:p14="http://schemas.microsoft.com/office/powerpoint/2010/main" val="1407857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187689-7A38-4C50-924C-1E4B8FAF9F2B}"/>
              </a:ext>
            </a:extLst>
          </p:cNvPr>
          <p:cNvSpPr>
            <a:spLocks noGrp="1"/>
          </p:cNvSpPr>
          <p:nvPr>
            <p:ph type="dt" sz="half" idx="10"/>
          </p:nvPr>
        </p:nvSpPr>
        <p:spPr/>
        <p:txBody>
          <a:bodyPr/>
          <a:lstStyle/>
          <a:p>
            <a:fld id="{A2DB54FD-C1AD-4FFF-B0A1-D97D5B2778F0}" type="datetimeFigureOut">
              <a:rPr lang="en-US" smtClean="0"/>
              <a:t>2/28/2020</a:t>
            </a:fld>
            <a:endParaRPr lang="en-US"/>
          </a:p>
        </p:txBody>
      </p:sp>
      <p:sp>
        <p:nvSpPr>
          <p:cNvPr id="3" name="Footer Placeholder 2">
            <a:extLst>
              <a:ext uri="{FF2B5EF4-FFF2-40B4-BE49-F238E27FC236}">
                <a16:creationId xmlns:a16="http://schemas.microsoft.com/office/drawing/2014/main" id="{ABE1DEDD-D53C-411D-998F-519BECC69B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42B450-6A33-4C44-BB12-BCFB36C099EF}"/>
              </a:ext>
            </a:extLst>
          </p:cNvPr>
          <p:cNvSpPr>
            <a:spLocks noGrp="1"/>
          </p:cNvSpPr>
          <p:nvPr>
            <p:ph type="sldNum" sz="quarter" idx="12"/>
          </p:nvPr>
        </p:nvSpPr>
        <p:spPr/>
        <p:txBody>
          <a:bodyPr/>
          <a:lstStyle/>
          <a:p>
            <a:fld id="{4F43643F-36D2-421A-A0E5-3E48D7EF0F94}" type="slidenum">
              <a:rPr lang="en-US" smtClean="0"/>
              <a:t>‹#›</a:t>
            </a:fld>
            <a:endParaRPr lang="en-US"/>
          </a:p>
        </p:txBody>
      </p:sp>
    </p:spTree>
    <p:extLst>
      <p:ext uri="{BB962C8B-B14F-4D97-AF65-F5344CB8AC3E}">
        <p14:creationId xmlns:p14="http://schemas.microsoft.com/office/powerpoint/2010/main" val="2005634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15BF4-5313-4970-95E8-11F128F951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F5C6E6-0D6B-4E83-A6CE-D0DC9A5CFE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F77EC4-5A5E-4372-8069-7DBBB9FF69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640016-90FD-4EF1-A14F-FD7110ABF242}"/>
              </a:ext>
            </a:extLst>
          </p:cNvPr>
          <p:cNvSpPr>
            <a:spLocks noGrp="1"/>
          </p:cNvSpPr>
          <p:nvPr>
            <p:ph type="dt" sz="half" idx="10"/>
          </p:nvPr>
        </p:nvSpPr>
        <p:spPr/>
        <p:txBody>
          <a:bodyPr/>
          <a:lstStyle/>
          <a:p>
            <a:fld id="{A2DB54FD-C1AD-4FFF-B0A1-D97D5B2778F0}" type="datetimeFigureOut">
              <a:rPr lang="en-US" smtClean="0"/>
              <a:t>2/28/2020</a:t>
            </a:fld>
            <a:endParaRPr lang="en-US"/>
          </a:p>
        </p:txBody>
      </p:sp>
      <p:sp>
        <p:nvSpPr>
          <p:cNvPr id="6" name="Footer Placeholder 5">
            <a:extLst>
              <a:ext uri="{FF2B5EF4-FFF2-40B4-BE49-F238E27FC236}">
                <a16:creationId xmlns:a16="http://schemas.microsoft.com/office/drawing/2014/main" id="{729BE8D1-3441-47DD-A767-0E9F887457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7D1014-FED5-4D0D-8085-0503DBBE7256}"/>
              </a:ext>
            </a:extLst>
          </p:cNvPr>
          <p:cNvSpPr>
            <a:spLocks noGrp="1"/>
          </p:cNvSpPr>
          <p:nvPr>
            <p:ph type="sldNum" sz="quarter" idx="12"/>
          </p:nvPr>
        </p:nvSpPr>
        <p:spPr/>
        <p:txBody>
          <a:bodyPr/>
          <a:lstStyle/>
          <a:p>
            <a:fld id="{4F43643F-36D2-421A-A0E5-3E48D7EF0F94}" type="slidenum">
              <a:rPr lang="en-US" smtClean="0"/>
              <a:t>‹#›</a:t>
            </a:fld>
            <a:endParaRPr lang="en-US"/>
          </a:p>
        </p:txBody>
      </p:sp>
    </p:spTree>
    <p:extLst>
      <p:ext uri="{BB962C8B-B14F-4D97-AF65-F5344CB8AC3E}">
        <p14:creationId xmlns:p14="http://schemas.microsoft.com/office/powerpoint/2010/main" val="3844864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2D1DA-7BAE-4EBD-94D8-99F8863220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4625BA2-E20A-45BC-8C4E-B9151264DA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911977-9D06-4FA4-A081-29E0984004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A738D0-D164-430D-AC4C-0CC738C30660}"/>
              </a:ext>
            </a:extLst>
          </p:cNvPr>
          <p:cNvSpPr>
            <a:spLocks noGrp="1"/>
          </p:cNvSpPr>
          <p:nvPr>
            <p:ph type="dt" sz="half" idx="10"/>
          </p:nvPr>
        </p:nvSpPr>
        <p:spPr/>
        <p:txBody>
          <a:bodyPr/>
          <a:lstStyle/>
          <a:p>
            <a:fld id="{A2DB54FD-C1AD-4FFF-B0A1-D97D5B2778F0}" type="datetimeFigureOut">
              <a:rPr lang="en-US" smtClean="0"/>
              <a:t>2/28/2020</a:t>
            </a:fld>
            <a:endParaRPr lang="en-US"/>
          </a:p>
        </p:txBody>
      </p:sp>
      <p:sp>
        <p:nvSpPr>
          <p:cNvPr id="6" name="Footer Placeholder 5">
            <a:extLst>
              <a:ext uri="{FF2B5EF4-FFF2-40B4-BE49-F238E27FC236}">
                <a16:creationId xmlns:a16="http://schemas.microsoft.com/office/drawing/2014/main" id="{3B8B184F-0C1F-485A-A5F6-54EB17C379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9ECC3C-CC1F-49FF-87BE-DB32A1683105}"/>
              </a:ext>
            </a:extLst>
          </p:cNvPr>
          <p:cNvSpPr>
            <a:spLocks noGrp="1"/>
          </p:cNvSpPr>
          <p:nvPr>
            <p:ph type="sldNum" sz="quarter" idx="12"/>
          </p:nvPr>
        </p:nvSpPr>
        <p:spPr/>
        <p:txBody>
          <a:bodyPr/>
          <a:lstStyle/>
          <a:p>
            <a:fld id="{4F43643F-36D2-421A-A0E5-3E48D7EF0F94}" type="slidenum">
              <a:rPr lang="en-US" smtClean="0"/>
              <a:t>‹#›</a:t>
            </a:fld>
            <a:endParaRPr lang="en-US"/>
          </a:p>
        </p:txBody>
      </p:sp>
    </p:spTree>
    <p:extLst>
      <p:ext uri="{BB962C8B-B14F-4D97-AF65-F5344CB8AC3E}">
        <p14:creationId xmlns:p14="http://schemas.microsoft.com/office/powerpoint/2010/main" val="2109033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3773EF-87FF-4B15-AD01-83C03B3286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CF98397-742F-4CA5-830B-443B70D9C2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C5D3E1-56C6-4A4D-B72F-04E80FA71F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DB54FD-C1AD-4FFF-B0A1-D97D5B2778F0}" type="datetimeFigureOut">
              <a:rPr lang="en-US" smtClean="0"/>
              <a:t>2/28/2020</a:t>
            </a:fld>
            <a:endParaRPr lang="en-US"/>
          </a:p>
        </p:txBody>
      </p:sp>
      <p:sp>
        <p:nvSpPr>
          <p:cNvPr id="5" name="Footer Placeholder 4">
            <a:extLst>
              <a:ext uri="{FF2B5EF4-FFF2-40B4-BE49-F238E27FC236}">
                <a16:creationId xmlns:a16="http://schemas.microsoft.com/office/drawing/2014/main" id="{47DBC186-236E-4E93-8DC5-D2654C0A92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09F65B3-BDD5-4950-9051-8953C19A9F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43643F-36D2-421A-A0E5-3E48D7EF0F94}" type="slidenum">
              <a:rPr lang="en-US" smtClean="0"/>
              <a:t>‹#›</a:t>
            </a:fld>
            <a:endParaRPr lang="en-US"/>
          </a:p>
        </p:txBody>
      </p:sp>
    </p:spTree>
    <p:extLst>
      <p:ext uri="{BB962C8B-B14F-4D97-AF65-F5344CB8AC3E}">
        <p14:creationId xmlns:p14="http://schemas.microsoft.com/office/powerpoint/2010/main" val="19629828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statabs-proquest-com.ezproxy.bellevue.edu/sa/docview.html?table-no=1269&amp;acc-no=C7095-1.26&amp;year=2020&amp;z=187A84E2AB438865E1A89BF8BE7405A9A7BC5F95"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48CC0-8C7B-47FE-A3E5-3E55AA6BE8F8}"/>
              </a:ext>
            </a:extLst>
          </p:cNvPr>
          <p:cNvSpPr>
            <a:spLocks noGrp="1"/>
          </p:cNvSpPr>
          <p:nvPr>
            <p:ph type="ctrTitle"/>
          </p:nvPr>
        </p:nvSpPr>
        <p:spPr/>
        <p:txBody>
          <a:bodyPr/>
          <a:lstStyle/>
          <a:p>
            <a:r>
              <a:rPr lang="en-US" dirty="0">
                <a:latin typeface="Comic Sans MS" panose="030F0702030302020204" pitchFamily="66" charset="0"/>
              </a:rPr>
              <a:t>Leisurely Growth in the United States</a:t>
            </a:r>
          </a:p>
        </p:txBody>
      </p:sp>
      <p:sp>
        <p:nvSpPr>
          <p:cNvPr id="3" name="Subtitle 2">
            <a:extLst>
              <a:ext uri="{FF2B5EF4-FFF2-40B4-BE49-F238E27FC236}">
                <a16:creationId xmlns:a16="http://schemas.microsoft.com/office/drawing/2014/main" id="{8DBECAEA-F1C1-4D4A-AEDF-3F85F3331917}"/>
              </a:ext>
            </a:extLst>
          </p:cNvPr>
          <p:cNvSpPr>
            <a:spLocks noGrp="1"/>
          </p:cNvSpPr>
          <p:nvPr>
            <p:ph type="subTitle" idx="1"/>
          </p:nvPr>
        </p:nvSpPr>
        <p:spPr/>
        <p:txBody>
          <a:bodyPr/>
          <a:lstStyle/>
          <a:p>
            <a:r>
              <a:rPr lang="en-US" dirty="0"/>
              <a:t>An analysis of the participation of adults in the U.S. in specific leisure activities from 2010 to 2018 inclusive</a:t>
            </a:r>
          </a:p>
        </p:txBody>
      </p:sp>
    </p:spTree>
    <p:extLst>
      <p:ext uri="{BB962C8B-B14F-4D97-AF65-F5344CB8AC3E}">
        <p14:creationId xmlns:p14="http://schemas.microsoft.com/office/powerpoint/2010/main" val="1328487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colorful background&#10;&#10;Description automatically generated">
            <a:extLst>
              <a:ext uri="{FF2B5EF4-FFF2-40B4-BE49-F238E27FC236}">
                <a16:creationId xmlns:a16="http://schemas.microsoft.com/office/drawing/2014/main" id="{B309BE04-46CF-4B88-A8FE-12E0B202CB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0025"/>
            <a:ext cx="12192000" cy="6457950"/>
          </a:xfrm>
          <a:prstGeom prst="rect">
            <a:avLst/>
          </a:prstGeom>
        </p:spPr>
      </p:pic>
    </p:spTree>
    <p:extLst>
      <p:ext uri="{BB962C8B-B14F-4D97-AF65-F5344CB8AC3E}">
        <p14:creationId xmlns:p14="http://schemas.microsoft.com/office/powerpoint/2010/main" val="3931848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sitting&#10;&#10;Description automatically generated">
            <a:extLst>
              <a:ext uri="{FF2B5EF4-FFF2-40B4-BE49-F238E27FC236}">
                <a16:creationId xmlns:a16="http://schemas.microsoft.com/office/drawing/2014/main" id="{6A5E5FEE-7F75-4671-BAAB-5F8DF744DF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0025"/>
            <a:ext cx="12192000" cy="6457950"/>
          </a:xfrm>
          <a:prstGeom prst="rect">
            <a:avLst/>
          </a:prstGeom>
        </p:spPr>
      </p:pic>
    </p:spTree>
    <p:extLst>
      <p:ext uri="{BB962C8B-B14F-4D97-AF65-F5344CB8AC3E}">
        <p14:creationId xmlns:p14="http://schemas.microsoft.com/office/powerpoint/2010/main" val="2016823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colorful background&#10;&#10;Description automatically generated">
            <a:extLst>
              <a:ext uri="{FF2B5EF4-FFF2-40B4-BE49-F238E27FC236}">
                <a16:creationId xmlns:a16="http://schemas.microsoft.com/office/drawing/2014/main" id="{196820F4-0624-4491-BC2D-32D9F9CA98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0025"/>
            <a:ext cx="12192000" cy="6457950"/>
          </a:xfrm>
          <a:prstGeom prst="rect">
            <a:avLst/>
          </a:prstGeom>
        </p:spPr>
      </p:pic>
    </p:spTree>
    <p:extLst>
      <p:ext uri="{BB962C8B-B14F-4D97-AF65-F5344CB8AC3E}">
        <p14:creationId xmlns:p14="http://schemas.microsoft.com/office/powerpoint/2010/main" val="1610615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colorful background&#10;&#10;Description automatically generated">
            <a:extLst>
              <a:ext uri="{FF2B5EF4-FFF2-40B4-BE49-F238E27FC236}">
                <a16:creationId xmlns:a16="http://schemas.microsoft.com/office/drawing/2014/main" id="{D1DC3B0A-A668-4DB6-9D20-EB22BE0119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0025"/>
            <a:ext cx="12192000" cy="6457950"/>
          </a:xfrm>
          <a:prstGeom prst="rect">
            <a:avLst/>
          </a:prstGeom>
        </p:spPr>
      </p:pic>
    </p:spTree>
    <p:extLst>
      <p:ext uri="{BB962C8B-B14F-4D97-AF65-F5344CB8AC3E}">
        <p14:creationId xmlns:p14="http://schemas.microsoft.com/office/powerpoint/2010/main" val="2523054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colorful background&#10;&#10;Description automatically generated">
            <a:extLst>
              <a:ext uri="{FF2B5EF4-FFF2-40B4-BE49-F238E27FC236}">
                <a16:creationId xmlns:a16="http://schemas.microsoft.com/office/drawing/2014/main" id="{98509464-7318-46B5-89A0-1FF04CEBC4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0025"/>
            <a:ext cx="12192000" cy="6457950"/>
          </a:xfrm>
          <a:prstGeom prst="rect">
            <a:avLst/>
          </a:prstGeom>
        </p:spPr>
      </p:pic>
    </p:spTree>
    <p:extLst>
      <p:ext uri="{BB962C8B-B14F-4D97-AF65-F5344CB8AC3E}">
        <p14:creationId xmlns:p14="http://schemas.microsoft.com/office/powerpoint/2010/main" val="3072506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45EDB-CB92-4832-8FD2-111B717F44B9}"/>
              </a:ext>
            </a:extLst>
          </p:cNvPr>
          <p:cNvSpPr>
            <a:spLocks noGrp="1"/>
          </p:cNvSpPr>
          <p:nvPr>
            <p:ph type="title"/>
          </p:nvPr>
        </p:nvSpPr>
        <p:spPr/>
        <p:txBody>
          <a:bodyPr/>
          <a:lstStyle/>
          <a:p>
            <a:r>
              <a:rPr lang="en-US" dirty="0">
                <a:latin typeface="Impact" panose="020B0806030902050204" pitchFamily="34" charset="0"/>
              </a:rPr>
              <a:t>Histogram of Locality</a:t>
            </a:r>
          </a:p>
        </p:txBody>
      </p:sp>
      <p:pic>
        <p:nvPicPr>
          <p:cNvPr id="5" name="Content Placeholder 4">
            <a:extLst>
              <a:ext uri="{FF2B5EF4-FFF2-40B4-BE49-F238E27FC236}">
                <a16:creationId xmlns:a16="http://schemas.microsoft.com/office/drawing/2014/main" id="{9AE154A7-8226-4647-90A2-CCE37AA0E9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8542" y="1825625"/>
            <a:ext cx="8214915" cy="4351338"/>
          </a:xfrm>
        </p:spPr>
      </p:pic>
    </p:spTree>
    <p:extLst>
      <p:ext uri="{BB962C8B-B14F-4D97-AF65-F5344CB8AC3E}">
        <p14:creationId xmlns:p14="http://schemas.microsoft.com/office/powerpoint/2010/main" val="2745303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0DB47-B556-4013-B091-785D017E8D80}"/>
              </a:ext>
            </a:extLst>
          </p:cNvPr>
          <p:cNvSpPr>
            <a:spLocks noGrp="1"/>
          </p:cNvSpPr>
          <p:nvPr>
            <p:ph type="title"/>
          </p:nvPr>
        </p:nvSpPr>
        <p:spPr>
          <a:xfrm>
            <a:off x="838200" y="365125"/>
            <a:ext cx="10515600" cy="814451"/>
          </a:xfrm>
        </p:spPr>
        <p:txBody>
          <a:bodyPr/>
          <a:lstStyle/>
          <a:p>
            <a:r>
              <a:rPr lang="en-US" dirty="0">
                <a:latin typeface="Impact" panose="020B0806030902050204" pitchFamily="34" charset="0"/>
              </a:rPr>
              <a:t>Histograms of Percentages by Frequency</a:t>
            </a:r>
          </a:p>
        </p:txBody>
      </p:sp>
      <p:pic>
        <p:nvPicPr>
          <p:cNvPr id="5" name="Content Placeholder 4">
            <a:extLst>
              <a:ext uri="{FF2B5EF4-FFF2-40B4-BE49-F238E27FC236}">
                <a16:creationId xmlns:a16="http://schemas.microsoft.com/office/drawing/2014/main" id="{51466AE0-2E1C-4AC1-A2D5-B85566A98E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1216303"/>
            <a:ext cx="10515598" cy="5569982"/>
          </a:xfrm>
        </p:spPr>
      </p:pic>
    </p:spTree>
    <p:extLst>
      <p:ext uri="{BB962C8B-B14F-4D97-AF65-F5344CB8AC3E}">
        <p14:creationId xmlns:p14="http://schemas.microsoft.com/office/powerpoint/2010/main" val="2508299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photo&#10;&#10;Description automatically generated">
            <a:extLst>
              <a:ext uri="{FF2B5EF4-FFF2-40B4-BE49-F238E27FC236}">
                <a16:creationId xmlns:a16="http://schemas.microsoft.com/office/drawing/2014/main" id="{62176CDB-92CE-4A08-947C-AD0A15B0AD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0025"/>
            <a:ext cx="12192000" cy="6457950"/>
          </a:xfrm>
          <a:prstGeom prst="rect">
            <a:avLst/>
          </a:prstGeom>
        </p:spPr>
      </p:pic>
    </p:spTree>
    <p:extLst>
      <p:ext uri="{BB962C8B-B14F-4D97-AF65-F5344CB8AC3E}">
        <p14:creationId xmlns:p14="http://schemas.microsoft.com/office/powerpoint/2010/main" val="10896107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social media post&#10;&#10;Description automatically generated">
            <a:extLst>
              <a:ext uri="{FF2B5EF4-FFF2-40B4-BE49-F238E27FC236}">
                <a16:creationId xmlns:a16="http://schemas.microsoft.com/office/drawing/2014/main" id="{25249726-3FAD-4D55-91E0-8F67086A08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0025"/>
            <a:ext cx="12192000" cy="6457950"/>
          </a:xfrm>
          <a:prstGeom prst="rect">
            <a:avLst/>
          </a:prstGeom>
        </p:spPr>
      </p:pic>
    </p:spTree>
    <p:extLst>
      <p:ext uri="{BB962C8B-B14F-4D97-AF65-F5344CB8AC3E}">
        <p14:creationId xmlns:p14="http://schemas.microsoft.com/office/powerpoint/2010/main" val="25329372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screenshot&#10;&#10;Description automatically generated">
            <a:extLst>
              <a:ext uri="{FF2B5EF4-FFF2-40B4-BE49-F238E27FC236}">
                <a16:creationId xmlns:a16="http://schemas.microsoft.com/office/drawing/2014/main" id="{6AA27D52-BF82-40DF-9EE3-D588890D3C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0025"/>
            <a:ext cx="12192000" cy="6457950"/>
          </a:xfrm>
          <a:prstGeom prst="rect">
            <a:avLst/>
          </a:prstGeom>
        </p:spPr>
      </p:pic>
    </p:spTree>
    <p:extLst>
      <p:ext uri="{BB962C8B-B14F-4D97-AF65-F5344CB8AC3E}">
        <p14:creationId xmlns:p14="http://schemas.microsoft.com/office/powerpoint/2010/main" val="1235292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49128-C169-44B9-91D9-7E0B346298EB}"/>
              </a:ext>
            </a:extLst>
          </p:cNvPr>
          <p:cNvSpPr>
            <a:spLocks noGrp="1"/>
          </p:cNvSpPr>
          <p:nvPr>
            <p:ph type="title"/>
          </p:nvPr>
        </p:nvSpPr>
        <p:spPr/>
        <p:txBody>
          <a:bodyPr/>
          <a:lstStyle/>
          <a:p>
            <a:r>
              <a:rPr lang="en-US" dirty="0">
                <a:latin typeface="Impact" panose="020B0806030902050204" pitchFamily="34" charset="0"/>
              </a:rPr>
              <a:t>Data Source</a:t>
            </a:r>
          </a:p>
        </p:txBody>
      </p:sp>
      <p:sp>
        <p:nvSpPr>
          <p:cNvPr id="3" name="Content Placeholder 2">
            <a:extLst>
              <a:ext uri="{FF2B5EF4-FFF2-40B4-BE49-F238E27FC236}">
                <a16:creationId xmlns:a16="http://schemas.microsoft.com/office/drawing/2014/main" id="{8A917A4A-E934-4286-AF3A-9597A6976E9F}"/>
              </a:ext>
            </a:extLst>
          </p:cNvPr>
          <p:cNvSpPr>
            <a:spLocks noGrp="1"/>
          </p:cNvSpPr>
          <p:nvPr>
            <p:ph idx="1"/>
          </p:nvPr>
        </p:nvSpPr>
        <p:spPr/>
        <p:txBody>
          <a:bodyPr/>
          <a:lstStyle/>
          <a:p>
            <a:r>
              <a:rPr lang="en-US" dirty="0"/>
              <a:t>“Adult Participation In Selected Leisure Activities By Frequency: 2018 [As Of Fall]”</a:t>
            </a:r>
          </a:p>
          <a:p>
            <a:pPr lvl="1">
              <a:buFont typeface="Wingdings" panose="05000000000000000000" pitchFamily="2" charset="2"/>
              <a:buChar char="Ø"/>
            </a:pPr>
            <a:r>
              <a:rPr lang="en-US" dirty="0"/>
              <a:t>Provided by the ProQuest Statistical Abstract of the U.S. – </a:t>
            </a:r>
            <a:r>
              <a:rPr lang="en-US" dirty="0">
                <a:hlinkClick r:id="rId2"/>
              </a:rPr>
              <a:t>https://statabs-proquest-com.ezproxy.bellevue.edu/sa/docview.html?table-no=1269&amp;acc-no=C7095-1.26&amp;year=2020&amp;z=187A84E2AB438865E1A89BF8BE7405A9A7BC5F95</a:t>
            </a:r>
            <a:r>
              <a:rPr lang="en-US" dirty="0"/>
              <a:t> </a:t>
            </a:r>
          </a:p>
          <a:p>
            <a:pPr lvl="1">
              <a:buFont typeface="Wingdings" panose="05000000000000000000" pitchFamily="2" charset="2"/>
              <a:buChar char="Ø"/>
            </a:pPr>
            <a:r>
              <a:rPr lang="en-US" dirty="0"/>
              <a:t>Due to differences in predicted number of adults in the population, I have chosen to compare the percentage values shown in the data in order to maintain equality between values</a:t>
            </a:r>
          </a:p>
          <a:p>
            <a:pPr lvl="1"/>
            <a:endParaRPr lang="en-US" dirty="0"/>
          </a:p>
        </p:txBody>
      </p:sp>
    </p:spTree>
    <p:extLst>
      <p:ext uri="{BB962C8B-B14F-4D97-AF65-F5344CB8AC3E}">
        <p14:creationId xmlns:p14="http://schemas.microsoft.com/office/powerpoint/2010/main" val="17791124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81BA135F-E850-40A3-8B52-EF3446426B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0025"/>
            <a:ext cx="12192000" cy="6457950"/>
          </a:xfrm>
          <a:prstGeom prst="rect">
            <a:avLst/>
          </a:prstGeom>
        </p:spPr>
      </p:pic>
    </p:spTree>
    <p:extLst>
      <p:ext uri="{BB962C8B-B14F-4D97-AF65-F5344CB8AC3E}">
        <p14:creationId xmlns:p14="http://schemas.microsoft.com/office/powerpoint/2010/main" val="35639739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23B5C-7915-40D4-A9AA-33F5798C26F6}"/>
              </a:ext>
            </a:extLst>
          </p:cNvPr>
          <p:cNvSpPr>
            <a:spLocks noGrp="1"/>
          </p:cNvSpPr>
          <p:nvPr>
            <p:ph type="title"/>
          </p:nvPr>
        </p:nvSpPr>
        <p:spPr/>
        <p:txBody>
          <a:bodyPr/>
          <a:lstStyle/>
          <a:p>
            <a:pPr algn="ctr"/>
            <a:r>
              <a:rPr lang="en-US" dirty="0">
                <a:latin typeface="Impact" panose="020B0806030902050204" pitchFamily="34" charset="0"/>
              </a:rPr>
              <a:t>Total percentage of Local vs. Remote Locality by Frequency and Year (PMF)</a:t>
            </a:r>
          </a:p>
        </p:txBody>
      </p:sp>
      <p:pic>
        <p:nvPicPr>
          <p:cNvPr id="5" name="Content Placeholder 4">
            <a:extLst>
              <a:ext uri="{FF2B5EF4-FFF2-40B4-BE49-F238E27FC236}">
                <a16:creationId xmlns:a16="http://schemas.microsoft.com/office/drawing/2014/main" id="{5F299E77-C60D-43D3-897D-E8F3E452FA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8542" y="1825625"/>
            <a:ext cx="8214915" cy="4351338"/>
          </a:xfrm>
        </p:spPr>
      </p:pic>
    </p:spTree>
    <p:extLst>
      <p:ext uri="{BB962C8B-B14F-4D97-AF65-F5344CB8AC3E}">
        <p14:creationId xmlns:p14="http://schemas.microsoft.com/office/powerpoint/2010/main" val="20558179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804C4-2FC5-45B5-B023-79C3E2A635C4}"/>
              </a:ext>
            </a:extLst>
          </p:cNvPr>
          <p:cNvSpPr>
            <a:spLocks noGrp="1"/>
          </p:cNvSpPr>
          <p:nvPr>
            <p:ph type="title"/>
          </p:nvPr>
        </p:nvSpPr>
        <p:spPr/>
        <p:txBody>
          <a:bodyPr/>
          <a:lstStyle/>
          <a:p>
            <a:pPr algn="ctr"/>
            <a:r>
              <a:rPr lang="en-US" dirty="0">
                <a:latin typeface="Impact" panose="020B0806030902050204" pitchFamily="34" charset="0"/>
              </a:rPr>
              <a:t>CDF of Percentage in Activities Participated in the Last 12 Months</a:t>
            </a:r>
          </a:p>
        </p:txBody>
      </p:sp>
      <p:pic>
        <p:nvPicPr>
          <p:cNvPr id="5" name="Content Placeholder 4">
            <a:extLst>
              <a:ext uri="{FF2B5EF4-FFF2-40B4-BE49-F238E27FC236}">
                <a16:creationId xmlns:a16="http://schemas.microsoft.com/office/drawing/2014/main" id="{92411421-EAFB-4B04-8A32-BBF836A2D5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8542" y="1825625"/>
            <a:ext cx="8214915" cy="4351338"/>
          </a:xfrm>
        </p:spPr>
      </p:pic>
    </p:spTree>
    <p:extLst>
      <p:ext uri="{BB962C8B-B14F-4D97-AF65-F5344CB8AC3E}">
        <p14:creationId xmlns:p14="http://schemas.microsoft.com/office/powerpoint/2010/main" val="23751828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BFB27-A163-4B30-BC05-CBBA98417CA9}"/>
              </a:ext>
            </a:extLst>
          </p:cNvPr>
          <p:cNvSpPr>
            <a:spLocks noGrp="1"/>
          </p:cNvSpPr>
          <p:nvPr>
            <p:ph type="title"/>
          </p:nvPr>
        </p:nvSpPr>
        <p:spPr/>
        <p:txBody>
          <a:bodyPr/>
          <a:lstStyle/>
          <a:p>
            <a:pPr algn="ctr"/>
            <a:r>
              <a:rPr lang="en-US" dirty="0">
                <a:latin typeface="Impact" panose="020B0806030902050204" pitchFamily="34" charset="0"/>
              </a:rPr>
              <a:t>Scatter plot of Local vs. Remote Locality by Frequency and Year</a:t>
            </a:r>
          </a:p>
        </p:txBody>
      </p:sp>
      <p:pic>
        <p:nvPicPr>
          <p:cNvPr id="5" name="Content Placeholder 4">
            <a:extLst>
              <a:ext uri="{FF2B5EF4-FFF2-40B4-BE49-F238E27FC236}">
                <a16:creationId xmlns:a16="http://schemas.microsoft.com/office/drawing/2014/main" id="{4B998218-4D6B-4D99-8C44-AEE7073C4F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8542" y="1825625"/>
            <a:ext cx="8214915" cy="4351338"/>
          </a:xfrm>
        </p:spPr>
      </p:pic>
    </p:spTree>
    <p:extLst>
      <p:ext uri="{BB962C8B-B14F-4D97-AF65-F5344CB8AC3E}">
        <p14:creationId xmlns:p14="http://schemas.microsoft.com/office/powerpoint/2010/main" val="11548662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A59F8-8483-46A1-91E1-913A32216ECA}"/>
              </a:ext>
            </a:extLst>
          </p:cNvPr>
          <p:cNvSpPr>
            <a:spLocks noGrp="1"/>
          </p:cNvSpPr>
          <p:nvPr>
            <p:ph type="title"/>
          </p:nvPr>
        </p:nvSpPr>
        <p:spPr/>
        <p:txBody>
          <a:bodyPr/>
          <a:lstStyle/>
          <a:p>
            <a:pPr algn="ctr"/>
            <a:r>
              <a:rPr lang="en-US" dirty="0">
                <a:latin typeface="Impact" panose="020B0806030902050204" pitchFamily="34" charset="0"/>
              </a:rPr>
              <a:t>R code: Test of </a:t>
            </a:r>
            <a:r>
              <a:rPr lang="en-US" i="1" dirty="0">
                <a:latin typeface="Impact" panose="020B0806030902050204" pitchFamily="34" charset="0"/>
              </a:rPr>
              <a:t>H</a:t>
            </a:r>
            <a:r>
              <a:rPr lang="en-US" baseline="-25000" dirty="0">
                <a:latin typeface="Impact" panose="020B0806030902050204" pitchFamily="34" charset="0"/>
              </a:rPr>
              <a:t>0</a:t>
            </a:r>
          </a:p>
        </p:txBody>
      </p:sp>
      <p:pic>
        <p:nvPicPr>
          <p:cNvPr id="9" name="Content Placeholder 8">
            <a:extLst>
              <a:ext uri="{FF2B5EF4-FFF2-40B4-BE49-F238E27FC236}">
                <a16:creationId xmlns:a16="http://schemas.microsoft.com/office/drawing/2014/main" id="{97188E60-DEC4-4A1C-A744-187B54B5E556}"/>
              </a:ext>
            </a:extLst>
          </p:cNvPr>
          <p:cNvPicPr>
            <a:picLocks noGrp="1" noChangeAspect="1"/>
          </p:cNvPicPr>
          <p:nvPr>
            <p:ph idx="1"/>
          </p:nvPr>
        </p:nvPicPr>
        <p:blipFill>
          <a:blip r:embed="rId2"/>
          <a:stretch>
            <a:fillRect/>
          </a:stretch>
        </p:blipFill>
        <p:spPr>
          <a:xfrm>
            <a:off x="3028950" y="1690688"/>
            <a:ext cx="6134100" cy="2019300"/>
          </a:xfrm>
          <a:prstGeom prst="rect">
            <a:avLst/>
          </a:prstGeom>
        </p:spPr>
      </p:pic>
      <p:sp>
        <p:nvSpPr>
          <p:cNvPr id="10" name="TextBox 9">
            <a:extLst>
              <a:ext uri="{FF2B5EF4-FFF2-40B4-BE49-F238E27FC236}">
                <a16:creationId xmlns:a16="http://schemas.microsoft.com/office/drawing/2014/main" id="{0E1BE83A-BECF-454F-8A0E-67AD48FA8A52}"/>
              </a:ext>
            </a:extLst>
          </p:cNvPr>
          <p:cNvSpPr txBox="1"/>
          <p:nvPr/>
        </p:nvSpPr>
        <p:spPr>
          <a:xfrm>
            <a:off x="838200" y="3709988"/>
            <a:ext cx="10515600" cy="923330"/>
          </a:xfrm>
          <a:prstGeom prst="rect">
            <a:avLst/>
          </a:prstGeom>
          <a:noFill/>
        </p:spPr>
        <p:txBody>
          <a:bodyPr wrap="square" rtlCol="0">
            <a:spAutoFit/>
          </a:bodyPr>
          <a:lstStyle/>
          <a:p>
            <a:r>
              <a:rPr lang="en-US" dirty="0"/>
              <a:t>Result of statistical t-test: failure to reject </a:t>
            </a:r>
            <a:r>
              <a:rPr lang="en-US" i="1" dirty="0"/>
              <a:t>H</a:t>
            </a:r>
            <a:r>
              <a:rPr lang="en-US" baseline="-25000" dirty="0"/>
              <a:t>0</a:t>
            </a:r>
            <a:r>
              <a:rPr lang="en-US" dirty="0"/>
              <a:t> due to </a:t>
            </a:r>
            <a:r>
              <a:rPr lang="en-US" i="1" dirty="0"/>
              <a:t>p</a:t>
            </a:r>
            <a:r>
              <a:rPr lang="en-US" dirty="0"/>
              <a:t>-value not falling within range of </a:t>
            </a:r>
            <a:r>
              <a:rPr lang="el-GR" i="1" dirty="0"/>
              <a:t>α</a:t>
            </a:r>
            <a:r>
              <a:rPr lang="en-US" dirty="0"/>
              <a:t> = 0.05 for a two-tailed test – the mean of the percentage of adults participating in Local activities does not appear to differ in a statistically significant fashion from the means of the percentage of adults participating in Remote activities</a:t>
            </a:r>
          </a:p>
        </p:txBody>
      </p:sp>
    </p:spTree>
    <p:extLst>
      <p:ext uri="{BB962C8B-B14F-4D97-AF65-F5344CB8AC3E}">
        <p14:creationId xmlns:p14="http://schemas.microsoft.com/office/powerpoint/2010/main" val="23275501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414D6-2BDB-45D2-BB4A-59E084FF7A6F}"/>
              </a:ext>
            </a:extLst>
          </p:cNvPr>
          <p:cNvSpPr>
            <a:spLocks noGrp="1"/>
          </p:cNvSpPr>
          <p:nvPr>
            <p:ph type="title"/>
          </p:nvPr>
        </p:nvSpPr>
        <p:spPr>
          <a:xfrm>
            <a:off x="838200" y="365125"/>
            <a:ext cx="10515600" cy="777285"/>
          </a:xfrm>
        </p:spPr>
        <p:txBody>
          <a:bodyPr/>
          <a:lstStyle/>
          <a:p>
            <a:pPr algn="ctr"/>
            <a:r>
              <a:rPr lang="en-US" dirty="0">
                <a:latin typeface="Impact" panose="020B0806030902050204" pitchFamily="34" charset="0"/>
              </a:rPr>
              <a:t>R code: Logistic Regression</a:t>
            </a:r>
          </a:p>
        </p:txBody>
      </p:sp>
      <p:pic>
        <p:nvPicPr>
          <p:cNvPr id="15" name="Content Placeholder 14">
            <a:extLst>
              <a:ext uri="{FF2B5EF4-FFF2-40B4-BE49-F238E27FC236}">
                <a16:creationId xmlns:a16="http://schemas.microsoft.com/office/drawing/2014/main" id="{9BF0D4A6-397C-4C8E-B16D-78D78BB9ADF3}"/>
              </a:ext>
            </a:extLst>
          </p:cNvPr>
          <p:cNvPicPr>
            <a:picLocks noGrp="1" noChangeAspect="1"/>
          </p:cNvPicPr>
          <p:nvPr>
            <p:ph sz="half" idx="1"/>
          </p:nvPr>
        </p:nvPicPr>
        <p:blipFill>
          <a:blip r:embed="rId2"/>
          <a:stretch>
            <a:fillRect/>
          </a:stretch>
        </p:blipFill>
        <p:spPr>
          <a:xfrm>
            <a:off x="914400" y="1142410"/>
            <a:ext cx="5181600" cy="3616499"/>
          </a:xfrm>
          <a:prstGeom prst="rect">
            <a:avLst/>
          </a:prstGeom>
        </p:spPr>
      </p:pic>
      <p:pic>
        <p:nvPicPr>
          <p:cNvPr id="16" name="Content Placeholder 15">
            <a:extLst>
              <a:ext uri="{FF2B5EF4-FFF2-40B4-BE49-F238E27FC236}">
                <a16:creationId xmlns:a16="http://schemas.microsoft.com/office/drawing/2014/main" id="{558A38A1-5F83-413B-8D71-5312A97F72B4}"/>
              </a:ext>
            </a:extLst>
          </p:cNvPr>
          <p:cNvPicPr>
            <a:picLocks noGrp="1" noChangeAspect="1"/>
          </p:cNvPicPr>
          <p:nvPr>
            <p:ph sz="half" idx="2"/>
          </p:nvPr>
        </p:nvPicPr>
        <p:blipFill>
          <a:blip r:embed="rId3"/>
          <a:stretch>
            <a:fillRect/>
          </a:stretch>
        </p:blipFill>
        <p:spPr>
          <a:xfrm>
            <a:off x="6096000" y="1142410"/>
            <a:ext cx="5181600" cy="3534174"/>
          </a:xfrm>
          <a:prstGeom prst="rect">
            <a:avLst/>
          </a:prstGeom>
        </p:spPr>
      </p:pic>
      <p:sp>
        <p:nvSpPr>
          <p:cNvPr id="17" name="TextBox 16">
            <a:extLst>
              <a:ext uri="{FF2B5EF4-FFF2-40B4-BE49-F238E27FC236}">
                <a16:creationId xmlns:a16="http://schemas.microsoft.com/office/drawing/2014/main" id="{BD33E6AD-DC46-4240-AEDE-20557B51308F}"/>
              </a:ext>
            </a:extLst>
          </p:cNvPr>
          <p:cNvSpPr txBox="1"/>
          <p:nvPr/>
        </p:nvSpPr>
        <p:spPr>
          <a:xfrm>
            <a:off x="914400" y="4758909"/>
            <a:ext cx="10363200" cy="1754326"/>
          </a:xfrm>
          <a:prstGeom prst="rect">
            <a:avLst/>
          </a:prstGeom>
          <a:noFill/>
        </p:spPr>
        <p:txBody>
          <a:bodyPr wrap="square" rtlCol="0">
            <a:spAutoFit/>
          </a:bodyPr>
          <a:lstStyle/>
          <a:p>
            <a:r>
              <a:rPr lang="en-US" dirty="0"/>
              <a:t>The R code is treating the year 2010 (the first year in the data) and “Adult education courses” (the first activity in the sample) as the baseline values – the resulting coefficient of determination value (R-squared) is 0.9894, the square root of which is ≈0.9947 which implies a high correlation between the percentages and both activities and years together.  Additionally, it is safe to assume that the activities themselves are producing causation for the percentage values, as are the years in situations where certain activities only appear in certain years</a:t>
            </a:r>
          </a:p>
        </p:txBody>
      </p:sp>
    </p:spTree>
    <p:extLst>
      <p:ext uri="{BB962C8B-B14F-4D97-AF65-F5344CB8AC3E}">
        <p14:creationId xmlns:p14="http://schemas.microsoft.com/office/powerpoint/2010/main" val="511129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6E379-D85E-4466-829E-1FE730B2CDB2}"/>
              </a:ext>
            </a:extLst>
          </p:cNvPr>
          <p:cNvSpPr>
            <a:spLocks noGrp="1"/>
          </p:cNvSpPr>
          <p:nvPr>
            <p:ph type="title"/>
          </p:nvPr>
        </p:nvSpPr>
        <p:spPr/>
        <p:txBody>
          <a:bodyPr/>
          <a:lstStyle/>
          <a:p>
            <a:r>
              <a:rPr lang="en-US" dirty="0">
                <a:latin typeface="Impact" panose="020B0806030902050204" pitchFamily="34" charset="0"/>
              </a:rPr>
              <a:t>Question/Hypothesis</a:t>
            </a:r>
          </a:p>
        </p:txBody>
      </p:sp>
      <p:sp>
        <p:nvSpPr>
          <p:cNvPr id="3" name="Content Placeholder 2">
            <a:extLst>
              <a:ext uri="{FF2B5EF4-FFF2-40B4-BE49-F238E27FC236}">
                <a16:creationId xmlns:a16="http://schemas.microsoft.com/office/drawing/2014/main" id="{2EE1CA35-820D-4BD6-8E52-1B24EEE3E4D5}"/>
              </a:ext>
            </a:extLst>
          </p:cNvPr>
          <p:cNvSpPr>
            <a:spLocks noGrp="1"/>
          </p:cNvSpPr>
          <p:nvPr>
            <p:ph idx="1"/>
          </p:nvPr>
        </p:nvSpPr>
        <p:spPr/>
        <p:txBody>
          <a:bodyPr/>
          <a:lstStyle/>
          <a:p>
            <a:r>
              <a:rPr lang="en-US" dirty="0"/>
              <a:t>Is there a difference between the number of activities in which adults participate that are done in the local area around their residence as opposed to those that require travel to a specific venue?</a:t>
            </a:r>
          </a:p>
          <a:p>
            <a:pPr lvl="1"/>
            <a:r>
              <a:rPr lang="en-US" i="1" dirty="0"/>
              <a:t>H</a:t>
            </a:r>
            <a:r>
              <a:rPr lang="en-US" baseline="-25000" dirty="0"/>
              <a:t>0</a:t>
            </a:r>
            <a:r>
              <a:rPr lang="en-US" dirty="0"/>
              <a:t>: There is no statistically significant difference between the percentage of adults participating in local activities and remote activities</a:t>
            </a:r>
          </a:p>
          <a:p>
            <a:pPr lvl="1"/>
            <a:r>
              <a:rPr lang="en-US" i="1" dirty="0"/>
              <a:t>H</a:t>
            </a:r>
            <a:r>
              <a:rPr lang="en-US" baseline="-25000" dirty="0"/>
              <a:t>a</a:t>
            </a:r>
            <a:r>
              <a:rPr lang="en-US" dirty="0"/>
              <a:t>: There is a statistically significant difference between the percentage of adults participating in local activities and remote activities (</a:t>
            </a:r>
            <a:r>
              <a:rPr lang="el-GR" i="1" dirty="0"/>
              <a:t>α</a:t>
            </a:r>
            <a:r>
              <a:rPr lang="en-US" dirty="0"/>
              <a:t> = 0.05, two-tailed test)</a:t>
            </a:r>
          </a:p>
        </p:txBody>
      </p:sp>
    </p:spTree>
    <p:extLst>
      <p:ext uri="{BB962C8B-B14F-4D97-AF65-F5344CB8AC3E}">
        <p14:creationId xmlns:p14="http://schemas.microsoft.com/office/powerpoint/2010/main" val="2616695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7FD41-7934-4CFA-9367-23C11EB7C1F0}"/>
              </a:ext>
            </a:extLst>
          </p:cNvPr>
          <p:cNvSpPr>
            <a:spLocks noGrp="1"/>
          </p:cNvSpPr>
          <p:nvPr>
            <p:ph type="title"/>
          </p:nvPr>
        </p:nvSpPr>
        <p:spPr/>
        <p:txBody>
          <a:bodyPr/>
          <a:lstStyle/>
          <a:p>
            <a:r>
              <a:rPr lang="en-US" dirty="0">
                <a:latin typeface="Impact" panose="020B0806030902050204" pitchFamily="34" charset="0"/>
              </a:rPr>
              <a:t>Variables</a:t>
            </a:r>
          </a:p>
        </p:txBody>
      </p:sp>
      <p:sp>
        <p:nvSpPr>
          <p:cNvPr id="3" name="Content Placeholder 2">
            <a:extLst>
              <a:ext uri="{FF2B5EF4-FFF2-40B4-BE49-F238E27FC236}">
                <a16:creationId xmlns:a16="http://schemas.microsoft.com/office/drawing/2014/main" id="{BBCCFC42-E3F7-4EBB-A1F8-94A46D303AEB}"/>
              </a:ext>
            </a:extLst>
          </p:cNvPr>
          <p:cNvSpPr>
            <a:spLocks noGrp="1"/>
          </p:cNvSpPr>
          <p:nvPr>
            <p:ph idx="1"/>
          </p:nvPr>
        </p:nvSpPr>
        <p:spPr/>
        <p:txBody>
          <a:bodyPr>
            <a:normAutofit lnSpcReduction="10000"/>
          </a:bodyPr>
          <a:lstStyle/>
          <a:p>
            <a:r>
              <a:rPr lang="en-US" dirty="0"/>
              <a:t>Activity – list of all activities provided by the survey</a:t>
            </a:r>
          </a:p>
          <a:p>
            <a:r>
              <a:rPr lang="en-US" dirty="0"/>
              <a:t>Year – stated years from 2010 to 2018</a:t>
            </a:r>
          </a:p>
          <a:p>
            <a:r>
              <a:rPr lang="en-US" dirty="0"/>
              <a:t> Locality – divided between those activities that can be performed close to home (Local) or those that require travel to a different venue (Remote) [metadata]</a:t>
            </a:r>
          </a:p>
          <a:p>
            <a:r>
              <a:rPr lang="en-US" dirty="0"/>
              <a:t>Frequency – Specifying if the respondents participated at least once in the activity in the last 12 months and how frequently they participated per week/month (if applicable)</a:t>
            </a:r>
          </a:p>
          <a:p>
            <a:r>
              <a:rPr lang="en-US" dirty="0"/>
              <a:t>Percentage – percentage of the adult population that participated in that activity and frequency combination</a:t>
            </a:r>
          </a:p>
        </p:txBody>
      </p:sp>
    </p:spTree>
    <p:extLst>
      <p:ext uri="{BB962C8B-B14F-4D97-AF65-F5344CB8AC3E}">
        <p14:creationId xmlns:p14="http://schemas.microsoft.com/office/powerpoint/2010/main" val="1418565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6BE83-FE02-4380-A37B-49AB04DD1F3F}"/>
              </a:ext>
            </a:extLst>
          </p:cNvPr>
          <p:cNvSpPr>
            <a:spLocks noGrp="1"/>
          </p:cNvSpPr>
          <p:nvPr>
            <p:ph type="title"/>
          </p:nvPr>
        </p:nvSpPr>
        <p:spPr/>
        <p:txBody>
          <a:bodyPr/>
          <a:lstStyle/>
          <a:p>
            <a:r>
              <a:rPr lang="en-US" dirty="0">
                <a:latin typeface="Impact" panose="020B0806030902050204" pitchFamily="34" charset="0"/>
              </a:rPr>
              <a:t>Histogram Legend – Activities</a:t>
            </a:r>
          </a:p>
        </p:txBody>
      </p:sp>
      <p:pic>
        <p:nvPicPr>
          <p:cNvPr id="5" name="Content Placeholder 4">
            <a:extLst>
              <a:ext uri="{FF2B5EF4-FFF2-40B4-BE49-F238E27FC236}">
                <a16:creationId xmlns:a16="http://schemas.microsoft.com/office/drawing/2014/main" id="{3B76A009-E1C1-48A5-A2E3-75A5BC3230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7286" y="1825625"/>
            <a:ext cx="8877428" cy="4351338"/>
          </a:xfrm>
        </p:spPr>
      </p:pic>
    </p:spTree>
    <p:extLst>
      <p:ext uri="{BB962C8B-B14F-4D97-AF65-F5344CB8AC3E}">
        <p14:creationId xmlns:p14="http://schemas.microsoft.com/office/powerpoint/2010/main" val="3841022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2A0776-CF1B-471B-A952-DA81B65A54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0025"/>
            <a:ext cx="12192000" cy="6457950"/>
          </a:xfrm>
          <a:prstGeom prst="rect">
            <a:avLst/>
          </a:prstGeom>
        </p:spPr>
      </p:pic>
    </p:spTree>
    <p:extLst>
      <p:ext uri="{BB962C8B-B14F-4D97-AF65-F5344CB8AC3E}">
        <p14:creationId xmlns:p14="http://schemas.microsoft.com/office/powerpoint/2010/main" val="1185968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EF9D8FD-DC54-443F-A097-250E1619C9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0025"/>
            <a:ext cx="12192000" cy="6457950"/>
          </a:xfrm>
          <a:prstGeom prst="rect">
            <a:avLst/>
          </a:prstGeom>
        </p:spPr>
      </p:pic>
    </p:spTree>
    <p:extLst>
      <p:ext uri="{BB962C8B-B14F-4D97-AF65-F5344CB8AC3E}">
        <p14:creationId xmlns:p14="http://schemas.microsoft.com/office/powerpoint/2010/main" val="1446586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19754D2-6863-41A7-8C6A-AF3411AF07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0025"/>
            <a:ext cx="12192000" cy="6457950"/>
          </a:xfrm>
          <a:prstGeom prst="rect">
            <a:avLst/>
          </a:prstGeom>
        </p:spPr>
      </p:pic>
    </p:spTree>
    <p:extLst>
      <p:ext uri="{BB962C8B-B14F-4D97-AF65-F5344CB8AC3E}">
        <p14:creationId xmlns:p14="http://schemas.microsoft.com/office/powerpoint/2010/main" val="3264964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colorful background&#10;&#10;Description automatically generated">
            <a:extLst>
              <a:ext uri="{FF2B5EF4-FFF2-40B4-BE49-F238E27FC236}">
                <a16:creationId xmlns:a16="http://schemas.microsoft.com/office/drawing/2014/main" id="{F8D8DBFF-1960-4349-9071-3FBDB34D4B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0025"/>
            <a:ext cx="12192000" cy="6457950"/>
          </a:xfrm>
          <a:prstGeom prst="rect">
            <a:avLst/>
          </a:prstGeom>
        </p:spPr>
      </p:pic>
    </p:spTree>
    <p:extLst>
      <p:ext uri="{BB962C8B-B14F-4D97-AF65-F5344CB8AC3E}">
        <p14:creationId xmlns:p14="http://schemas.microsoft.com/office/powerpoint/2010/main" val="12253333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1572</TotalTime>
  <Words>526</Words>
  <Application>Microsoft Office PowerPoint</Application>
  <PresentationFormat>Widescreen</PresentationFormat>
  <Paragraphs>26</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Comic Sans MS</vt:lpstr>
      <vt:lpstr>Impact</vt:lpstr>
      <vt:lpstr>Wingdings</vt:lpstr>
      <vt:lpstr>Office Theme</vt:lpstr>
      <vt:lpstr>Leisurely Growth in the United States</vt:lpstr>
      <vt:lpstr>Data Source</vt:lpstr>
      <vt:lpstr>Question/Hypothesis</vt:lpstr>
      <vt:lpstr>Variables</vt:lpstr>
      <vt:lpstr>Histogram Legend – Activities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Histogram of Locality</vt:lpstr>
      <vt:lpstr>Histograms of Percentages by Frequency</vt:lpstr>
      <vt:lpstr>PowerPoint Presentation</vt:lpstr>
      <vt:lpstr>PowerPoint Presentation</vt:lpstr>
      <vt:lpstr>PowerPoint Presentation</vt:lpstr>
      <vt:lpstr>PowerPoint Presentation</vt:lpstr>
      <vt:lpstr>Total percentage of Local vs. Remote Locality by Frequency and Year (PMF)</vt:lpstr>
      <vt:lpstr>CDF of Percentage in Activities Participated in the Last 12 Months</vt:lpstr>
      <vt:lpstr>Scatter plot of Local vs. Remote Locality by Frequency and Year</vt:lpstr>
      <vt:lpstr>R code: Test of H0</vt:lpstr>
      <vt:lpstr>R code: Logistic Regression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Leisurely Growth in the United States</dc:title>
  <dc:creator>Kendell Davis</dc:creator>
  <cp:lastModifiedBy>Kendell Davis</cp:lastModifiedBy>
  <cp:revision>21</cp:revision>
  <dcterms:created xsi:type="dcterms:W3CDTF">2020-02-28T22:27:01Z</dcterms:created>
  <dcterms:modified xsi:type="dcterms:W3CDTF">2020-03-01T00:39:24Z</dcterms:modified>
</cp:coreProperties>
</file>