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A943-3E00-4EE4-807D-6F0CD4D316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F24BC2-638A-4327-AA19-42BB60A86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7228D-6157-4789-9348-BA9BD8091FDC}"/>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5" name="Footer Placeholder 4">
            <a:extLst>
              <a:ext uri="{FF2B5EF4-FFF2-40B4-BE49-F238E27FC236}">
                <a16:creationId xmlns:a16="http://schemas.microsoft.com/office/drawing/2014/main" id="{F53E260F-10C4-4977-8043-993DD8115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8E464-3FD2-49D3-9937-4136E33D7D32}"/>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46027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8FCE-A16F-4CD6-9868-3967B8FE3D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9D9DCD-2A12-4607-9A0F-9369E924D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F3259-4BE0-493B-9CF7-E5E412D68FC3}"/>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5" name="Footer Placeholder 4">
            <a:extLst>
              <a:ext uri="{FF2B5EF4-FFF2-40B4-BE49-F238E27FC236}">
                <a16:creationId xmlns:a16="http://schemas.microsoft.com/office/drawing/2014/main" id="{59BFC139-9909-406C-9BC2-A5E78369D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3259F-EE5F-48D0-BE46-5EE7C4E44DAF}"/>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97787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5D6BF-3BA3-4B8F-A595-959C65CA0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441DFB-4120-472B-A7B6-613332A17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55C6D-FB62-4308-8C32-2B082195BBA9}"/>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5" name="Footer Placeholder 4">
            <a:extLst>
              <a:ext uri="{FF2B5EF4-FFF2-40B4-BE49-F238E27FC236}">
                <a16:creationId xmlns:a16="http://schemas.microsoft.com/office/drawing/2014/main" id="{AC16F609-B8FA-4BDA-8391-7DDD5A6DD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D922D-AF98-49EB-B3CD-CA3D2AD9E5A8}"/>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381914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913F-5E9D-4ACA-B657-6E9BCA52F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0C21B-64C0-4E70-B6EF-21CD9927A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6B4E6-F4AD-4312-9985-9AA875665077}"/>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5" name="Footer Placeholder 4">
            <a:extLst>
              <a:ext uri="{FF2B5EF4-FFF2-40B4-BE49-F238E27FC236}">
                <a16:creationId xmlns:a16="http://schemas.microsoft.com/office/drawing/2014/main" id="{5E85951B-F118-4A3F-B0F1-06126E3AD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50329-5D5B-4CED-A60A-85FE3D3554D4}"/>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17109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33DD-8C02-4EC1-87B7-F4C18E4B1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6D231-A5D6-4203-B756-C40052223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E3855-E70B-4C86-A8E2-B3358C97BEF5}"/>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5" name="Footer Placeholder 4">
            <a:extLst>
              <a:ext uri="{FF2B5EF4-FFF2-40B4-BE49-F238E27FC236}">
                <a16:creationId xmlns:a16="http://schemas.microsoft.com/office/drawing/2014/main" id="{4E87786F-A62A-49E6-9672-E591D79A1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64972-FD18-480D-9FF6-78E9D378065B}"/>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275002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61EB-AB19-490E-876C-F8BD310A4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5510B6-C23B-4AA2-BABE-2DE9CBD13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267C04-75F6-41FC-8B84-C3687767FA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BB96F3-5C34-42A8-A362-AB5A149BA973}"/>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6" name="Footer Placeholder 5">
            <a:extLst>
              <a:ext uri="{FF2B5EF4-FFF2-40B4-BE49-F238E27FC236}">
                <a16:creationId xmlns:a16="http://schemas.microsoft.com/office/drawing/2014/main" id="{E72B5213-6C3B-4367-B660-34080F355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6CDEE-A3F7-4910-8BEB-935E8DF23A60}"/>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171814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FD4A-A35E-4D99-8C6A-76C364DBC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5733BA-B321-4593-9FE1-05BBFA7B8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1DD34-417A-4501-8E4E-65437EF11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21D7C-8BE4-48CD-9ED0-AC3B4A43D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338EF-F54C-4B5B-A271-2B342B8C1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C3AA6-A2D4-4D7C-8EA1-18C97DBBFA67}"/>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8" name="Footer Placeholder 7">
            <a:extLst>
              <a:ext uri="{FF2B5EF4-FFF2-40B4-BE49-F238E27FC236}">
                <a16:creationId xmlns:a16="http://schemas.microsoft.com/office/drawing/2014/main" id="{D00163D0-6C77-4562-8873-6D4868D6D1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ABDB0-2A39-4554-B01E-0AD82588F868}"/>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279852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9C81-2B6C-48A2-980A-8D568BF28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27801-778F-4578-ADA6-0B076B20F342}"/>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4" name="Footer Placeholder 3">
            <a:extLst>
              <a:ext uri="{FF2B5EF4-FFF2-40B4-BE49-F238E27FC236}">
                <a16:creationId xmlns:a16="http://schemas.microsoft.com/office/drawing/2014/main" id="{76E32051-E793-46D3-863F-244681BD21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10E600-A6C0-4CB6-B23D-FC8B87C71899}"/>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172213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CD14F6-0C63-485A-B733-48A45EE845D2}"/>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3" name="Footer Placeholder 2">
            <a:extLst>
              <a:ext uri="{FF2B5EF4-FFF2-40B4-BE49-F238E27FC236}">
                <a16:creationId xmlns:a16="http://schemas.microsoft.com/office/drawing/2014/main" id="{51AA94DF-32D8-418A-A97A-4F72A24C20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F73B7B-0245-433B-BB90-12123683BB8C}"/>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276483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1B9E-BE51-403B-A694-1910546C1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906C44-5978-42B9-B9AF-A5D4BBF96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EA033A-0A8E-42B2-B44B-4406DD9EF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46E1F-ED4E-4E1F-9263-AB2D6E67E59F}"/>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6" name="Footer Placeholder 5">
            <a:extLst>
              <a:ext uri="{FF2B5EF4-FFF2-40B4-BE49-F238E27FC236}">
                <a16:creationId xmlns:a16="http://schemas.microsoft.com/office/drawing/2014/main" id="{2BA5A2C6-2A3F-4609-BC3F-E8020FE94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D9C67-C26E-460D-9866-35BCEE16E78C}"/>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304306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2338-4211-413C-A1EF-BEB363FA0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3E9D77-0153-416C-8592-98F1C8128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21F30-F62A-415A-B04E-B9BC22B08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C91EC-0D22-49FA-AD08-B996E74DB78F}"/>
              </a:ext>
            </a:extLst>
          </p:cNvPr>
          <p:cNvSpPr>
            <a:spLocks noGrp="1"/>
          </p:cNvSpPr>
          <p:nvPr>
            <p:ph type="dt" sz="half" idx="10"/>
          </p:nvPr>
        </p:nvSpPr>
        <p:spPr/>
        <p:txBody>
          <a:bodyPr/>
          <a:lstStyle/>
          <a:p>
            <a:fld id="{074E8407-B339-4026-BA1C-B0A4A69E7C5F}" type="datetimeFigureOut">
              <a:rPr lang="en-US" smtClean="0"/>
              <a:t>6/27/2020</a:t>
            </a:fld>
            <a:endParaRPr lang="en-US"/>
          </a:p>
        </p:txBody>
      </p:sp>
      <p:sp>
        <p:nvSpPr>
          <p:cNvPr id="6" name="Footer Placeholder 5">
            <a:extLst>
              <a:ext uri="{FF2B5EF4-FFF2-40B4-BE49-F238E27FC236}">
                <a16:creationId xmlns:a16="http://schemas.microsoft.com/office/drawing/2014/main" id="{E2E2BF17-B24C-493A-B034-213FB800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D9628-7C35-420E-A3BD-41F044C5E784}"/>
              </a:ext>
            </a:extLst>
          </p:cNvPr>
          <p:cNvSpPr>
            <a:spLocks noGrp="1"/>
          </p:cNvSpPr>
          <p:nvPr>
            <p:ph type="sldNum" sz="quarter" idx="12"/>
          </p:nvPr>
        </p:nvSpPr>
        <p:spPr/>
        <p:txBody>
          <a:bodyPr/>
          <a:lstStyle/>
          <a:p>
            <a:fld id="{CE8100A8-503F-4448-9726-313CC75ADF8B}" type="slidenum">
              <a:rPr lang="en-US" smtClean="0"/>
              <a:t>‹#›</a:t>
            </a:fld>
            <a:endParaRPr lang="en-US"/>
          </a:p>
        </p:txBody>
      </p:sp>
    </p:spTree>
    <p:extLst>
      <p:ext uri="{BB962C8B-B14F-4D97-AF65-F5344CB8AC3E}">
        <p14:creationId xmlns:p14="http://schemas.microsoft.com/office/powerpoint/2010/main" val="130642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1BBF0D-CA1D-4ECE-8B6B-F361A02FA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750FFA-A5AE-46CE-903C-BC2E53762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1E5C4-C100-419C-A4E2-A21CBFB4F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E8407-B339-4026-BA1C-B0A4A69E7C5F}" type="datetimeFigureOut">
              <a:rPr lang="en-US" smtClean="0"/>
              <a:t>6/27/2020</a:t>
            </a:fld>
            <a:endParaRPr lang="en-US"/>
          </a:p>
        </p:txBody>
      </p:sp>
      <p:sp>
        <p:nvSpPr>
          <p:cNvPr id="5" name="Footer Placeholder 4">
            <a:extLst>
              <a:ext uri="{FF2B5EF4-FFF2-40B4-BE49-F238E27FC236}">
                <a16:creationId xmlns:a16="http://schemas.microsoft.com/office/drawing/2014/main" id="{615D404E-C93A-49D3-BB8C-19ABE547B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064913-462D-4AC3-BB87-C1DD67789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100A8-503F-4448-9726-313CC75ADF8B}" type="slidenum">
              <a:rPr lang="en-US" smtClean="0"/>
              <a:t>‹#›</a:t>
            </a:fld>
            <a:endParaRPr lang="en-US"/>
          </a:p>
        </p:txBody>
      </p:sp>
    </p:spTree>
    <p:extLst>
      <p:ext uri="{BB962C8B-B14F-4D97-AF65-F5344CB8AC3E}">
        <p14:creationId xmlns:p14="http://schemas.microsoft.com/office/powerpoint/2010/main" val="1529248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70A2-2F07-4716-A27E-2230FEDCC6FA}"/>
              </a:ext>
            </a:extLst>
          </p:cNvPr>
          <p:cNvSpPr>
            <a:spLocks noGrp="1"/>
          </p:cNvSpPr>
          <p:nvPr>
            <p:ph type="ctrTitle"/>
          </p:nvPr>
        </p:nvSpPr>
        <p:spPr>
          <a:xfrm>
            <a:off x="1524000" y="1122363"/>
            <a:ext cx="9144000" cy="1371600"/>
          </a:xfrm>
        </p:spPr>
        <p:txBody>
          <a:bodyPr anchor="ctr"/>
          <a:lstStyle/>
          <a:p>
            <a:r>
              <a:rPr lang="en-US" dirty="0">
                <a:latin typeface="Times New Roman" panose="02020603050405020304" pitchFamily="18" charset="0"/>
                <a:cs typeface="Times New Roman" panose="02020603050405020304" pitchFamily="18" charset="0"/>
              </a:rPr>
              <a:t>The Dangers of Flight</a:t>
            </a:r>
          </a:p>
        </p:txBody>
      </p:sp>
      <p:sp>
        <p:nvSpPr>
          <p:cNvPr id="3" name="Subtitle 2">
            <a:extLst>
              <a:ext uri="{FF2B5EF4-FFF2-40B4-BE49-F238E27FC236}">
                <a16:creationId xmlns:a16="http://schemas.microsoft.com/office/drawing/2014/main" id="{61E4CD1D-9E05-402E-BF05-4FBB6A360BA3}"/>
              </a:ext>
            </a:extLst>
          </p:cNvPr>
          <p:cNvSpPr>
            <a:spLocks noGrp="1"/>
          </p:cNvSpPr>
          <p:nvPr>
            <p:ph type="subTitle" idx="1"/>
          </p:nvPr>
        </p:nvSpPr>
        <p:spPr/>
        <p:txBody>
          <a:bodyPr anchor="ctr"/>
          <a:lstStyle/>
          <a:p>
            <a:r>
              <a:rPr lang="en-US" dirty="0">
                <a:latin typeface="Times New Roman" panose="02020603050405020304" pitchFamily="18" charset="0"/>
                <a:cs typeface="Times New Roman" panose="02020603050405020304" pitchFamily="18" charset="0"/>
              </a:rPr>
              <a:t>A review of 30 years of accidents and fatalities (1985 – 2014)</a:t>
            </a:r>
          </a:p>
        </p:txBody>
      </p:sp>
      <p:cxnSp>
        <p:nvCxnSpPr>
          <p:cNvPr id="5" name="Straight Connector 4">
            <a:extLst>
              <a:ext uri="{FF2B5EF4-FFF2-40B4-BE49-F238E27FC236}">
                <a16:creationId xmlns:a16="http://schemas.microsoft.com/office/drawing/2014/main" id="{2CE5402C-47C3-4E74-84C1-68C0F7249C5D}"/>
              </a:ext>
            </a:extLst>
          </p:cNvPr>
          <p:cNvCxnSpPr>
            <a:cxnSpLocks/>
          </p:cNvCxnSpPr>
          <p:nvPr/>
        </p:nvCxnSpPr>
        <p:spPr>
          <a:xfrm>
            <a:off x="3355596" y="3026329"/>
            <a:ext cx="5494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58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2CA0-A7D1-4B86-8594-49C758487F1A}"/>
              </a:ext>
            </a:extLst>
          </p:cNvPr>
          <p:cNvSpPr>
            <a:spLocks noGrp="1"/>
          </p:cNvSpPr>
          <p:nvPr>
            <p:ph type="title"/>
          </p:nvPr>
        </p:nvSpPr>
        <p:spPr/>
        <p:txBody>
          <a:bodyPr/>
          <a:lstStyle/>
          <a:p>
            <a:pPr algn="ctr"/>
            <a:r>
              <a:rPr lang="en-US" b="1" dirty="0">
                <a:solidFill>
                  <a:srgbClr val="0070C0"/>
                </a:solidFill>
                <a:latin typeface="Times New Roman" panose="02020603050405020304" pitchFamily="18" charset="0"/>
                <a:cs typeface="Times New Roman" panose="02020603050405020304" pitchFamily="18" charset="0"/>
              </a:rPr>
              <a:t>Is air travel riskier now than in the past?</a:t>
            </a:r>
          </a:p>
        </p:txBody>
      </p:sp>
      <p:sp>
        <p:nvSpPr>
          <p:cNvPr id="3" name="Content Placeholder 2">
            <a:extLst>
              <a:ext uri="{FF2B5EF4-FFF2-40B4-BE49-F238E27FC236}">
                <a16:creationId xmlns:a16="http://schemas.microsoft.com/office/drawing/2014/main" id="{C028D546-12B1-47BE-B40A-92BA8EBD8F2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Although no perfectly safe form of travel exists which is completely devoid of danger, travel by air has consistently received the distinction that it is the safest way to travel, especially when compared to travel by automobile</a:t>
            </a:r>
          </a:p>
          <a:p>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Recent incidents which have received substantial media attention have caused some to claim that this is no longer the case by showing an increase in fatality totals and accidents</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Our review of the data concerning airline safety presents a counter to these claims</a:t>
            </a:r>
          </a:p>
        </p:txBody>
      </p:sp>
    </p:spTree>
    <p:extLst>
      <p:ext uri="{BB962C8B-B14F-4D97-AF65-F5344CB8AC3E}">
        <p14:creationId xmlns:p14="http://schemas.microsoft.com/office/powerpoint/2010/main" val="78812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9CFE45AC-D5D1-4360-B629-8F7FB352EF9E}"/>
              </a:ext>
            </a:extLst>
          </p:cNvPr>
          <p:cNvPicPr>
            <a:picLocks noGrp="1" noChangeAspect="1"/>
          </p:cNvPicPr>
          <p:nvPr>
            <p:ph idx="1"/>
          </p:nvPr>
        </p:nvPicPr>
        <p:blipFill rotWithShape="1">
          <a:blip r:embed="rId2"/>
          <a:srcRect t="1942"/>
          <a:stretch/>
        </p:blipFill>
        <p:spPr>
          <a:xfrm>
            <a:off x="1458212" y="431701"/>
            <a:ext cx="9275576" cy="4752364"/>
          </a:xfrm>
          <a:prstGeom prst="rect">
            <a:avLst/>
          </a:prstGeom>
        </p:spPr>
      </p:pic>
      <p:sp>
        <p:nvSpPr>
          <p:cNvPr id="6" name="TextBox 5">
            <a:extLst>
              <a:ext uri="{FF2B5EF4-FFF2-40B4-BE49-F238E27FC236}">
                <a16:creationId xmlns:a16="http://schemas.microsoft.com/office/drawing/2014/main" id="{B7315C91-0D2A-4AE9-A113-1AD7E7D1B93F}"/>
              </a:ext>
            </a:extLst>
          </p:cNvPr>
          <p:cNvSpPr txBox="1"/>
          <p:nvPr/>
        </p:nvSpPr>
        <p:spPr>
          <a:xfrm>
            <a:off x="857774" y="5184065"/>
            <a:ext cx="1047645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shown here, there have been numerous fatal accidents and fatalities between 1985 and 2014, but the majority of these accidents have occurred in larger airlines which have more aircraft in their fleets – therefore the proportion of accidents still stays relatively low</a:t>
            </a:r>
          </a:p>
          <a:p>
            <a:r>
              <a:rPr lang="en-US" dirty="0">
                <a:latin typeface="Times New Roman" panose="02020603050405020304" pitchFamily="18" charset="0"/>
                <a:cs typeface="Times New Roman" panose="02020603050405020304" pitchFamily="18" charset="0"/>
              </a:rPr>
              <a:t>	* – </a:t>
            </a:r>
            <a:r>
              <a:rPr lang="en-US" sz="1800" dirty="0">
                <a:solidFill>
                  <a:srgbClr val="000000"/>
                </a:solidFill>
                <a:effectLst/>
                <a:latin typeface="Times New Roman" panose="02020603050405020304" pitchFamily="18" charset="0"/>
              </a:rPr>
              <a:t>includes regional subsidiaries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31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3E2A36-2DC1-4A9E-84AA-B92F61C5F3EE}"/>
              </a:ext>
            </a:extLst>
          </p:cNvPr>
          <p:cNvPicPr>
            <a:picLocks noGrp="1" noChangeAspect="1"/>
          </p:cNvPicPr>
          <p:nvPr>
            <p:ph idx="1"/>
          </p:nvPr>
        </p:nvPicPr>
        <p:blipFill>
          <a:blip r:embed="rId2"/>
          <a:stretch>
            <a:fillRect/>
          </a:stretch>
        </p:blipFill>
        <p:spPr>
          <a:xfrm>
            <a:off x="2085975" y="591635"/>
            <a:ext cx="8020050" cy="4181475"/>
          </a:xfrm>
          <a:prstGeom prst="rect">
            <a:avLst/>
          </a:prstGeom>
        </p:spPr>
      </p:pic>
      <p:sp>
        <p:nvSpPr>
          <p:cNvPr id="5" name="TextBox 4">
            <a:extLst>
              <a:ext uri="{FF2B5EF4-FFF2-40B4-BE49-F238E27FC236}">
                <a16:creationId xmlns:a16="http://schemas.microsoft.com/office/drawing/2014/main" id="{E3CC95D0-3215-460A-968D-56404C2489C1}"/>
              </a:ext>
            </a:extLst>
          </p:cNvPr>
          <p:cNvSpPr txBox="1"/>
          <p:nvPr/>
        </p:nvSpPr>
        <p:spPr>
          <a:xfrm>
            <a:off x="785769" y="4789903"/>
            <a:ext cx="1062046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chart shows the ranking of all accidents that have occurred per year with air travel from 1918 to the present, with the ranking showing those years with the highest number of accidents showing at the top of the chart.  The blue highlighted area is for the years 1985 through 2014 – not only is this time frame showing many of the lower ranked years for accidents, but also a steady downward trend as time moves on; the total number of accidents per year are decreasing</a:t>
            </a:r>
          </a:p>
        </p:txBody>
      </p:sp>
    </p:spTree>
    <p:extLst>
      <p:ext uri="{BB962C8B-B14F-4D97-AF65-F5344CB8AC3E}">
        <p14:creationId xmlns:p14="http://schemas.microsoft.com/office/powerpoint/2010/main" val="197205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33FA3B-0B12-4CC1-9085-97E378601ED1}"/>
              </a:ext>
            </a:extLst>
          </p:cNvPr>
          <p:cNvPicPr>
            <a:picLocks noGrp="1" noChangeAspect="1"/>
          </p:cNvPicPr>
          <p:nvPr>
            <p:ph idx="1"/>
          </p:nvPr>
        </p:nvPicPr>
        <p:blipFill>
          <a:blip r:embed="rId2"/>
          <a:stretch>
            <a:fillRect/>
          </a:stretch>
        </p:blipFill>
        <p:spPr>
          <a:xfrm>
            <a:off x="1425128" y="1557813"/>
            <a:ext cx="9341744" cy="4886962"/>
          </a:xfrm>
          <a:prstGeom prst="rect">
            <a:avLst/>
          </a:prstGeom>
        </p:spPr>
      </p:pic>
      <p:sp>
        <p:nvSpPr>
          <p:cNvPr id="5" name="TextBox 4">
            <a:extLst>
              <a:ext uri="{FF2B5EF4-FFF2-40B4-BE49-F238E27FC236}">
                <a16:creationId xmlns:a16="http://schemas.microsoft.com/office/drawing/2014/main" id="{4E1F1FD2-B542-49BE-96E2-7F05B8560744}"/>
              </a:ext>
            </a:extLst>
          </p:cNvPr>
          <p:cNvSpPr txBox="1"/>
          <p:nvPr/>
        </p:nvSpPr>
        <p:spPr>
          <a:xfrm>
            <a:off x="572277" y="634482"/>
            <a:ext cx="1104744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Further demonstrating this trend is the following chart, which shows a steady trend of declining accidents and fatalities over the course of the referenced 30-year timeframe – although there have been major accidents which have gained worldwide attention, the overall level of dangers in air travel are decreasing</a:t>
            </a:r>
          </a:p>
        </p:txBody>
      </p:sp>
    </p:spTree>
    <p:extLst>
      <p:ext uri="{BB962C8B-B14F-4D97-AF65-F5344CB8AC3E}">
        <p14:creationId xmlns:p14="http://schemas.microsoft.com/office/powerpoint/2010/main" val="211965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9CF727-E1F8-41E1-85B3-CAA86168A80D}"/>
              </a:ext>
            </a:extLst>
          </p:cNvPr>
          <p:cNvPicPr>
            <a:picLocks noGrp="1" noChangeAspect="1"/>
          </p:cNvPicPr>
          <p:nvPr>
            <p:ph idx="1"/>
          </p:nvPr>
        </p:nvPicPr>
        <p:blipFill>
          <a:blip r:embed="rId2"/>
          <a:stretch>
            <a:fillRect/>
          </a:stretch>
        </p:blipFill>
        <p:spPr>
          <a:xfrm>
            <a:off x="1644385" y="578497"/>
            <a:ext cx="8903230" cy="4625878"/>
          </a:xfrm>
          <a:prstGeom prst="rect">
            <a:avLst/>
          </a:prstGeom>
        </p:spPr>
      </p:pic>
      <p:sp>
        <p:nvSpPr>
          <p:cNvPr id="5" name="TextBox 4">
            <a:extLst>
              <a:ext uri="{FF2B5EF4-FFF2-40B4-BE49-F238E27FC236}">
                <a16:creationId xmlns:a16="http://schemas.microsoft.com/office/drawing/2014/main" id="{E78DE796-A58E-4EC7-B973-F1A09D24C5E9}"/>
              </a:ext>
            </a:extLst>
          </p:cNvPr>
          <p:cNvSpPr txBox="1"/>
          <p:nvPr/>
        </p:nvSpPr>
        <p:spPr>
          <a:xfrm>
            <a:off x="656253" y="5204375"/>
            <a:ext cx="1087949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last chart shows that although worldwide air traffic is increasing, the frequency of accidents is not – as we track the proportion of accidents which have occurred compared to the total amount of flights in the world, the odds of an accident occurring continuously get smaller, from 1 accident every 305704 flights in 1985 to 1 accident every 1796667 flights in 2014</a:t>
            </a:r>
          </a:p>
        </p:txBody>
      </p:sp>
    </p:spTree>
    <p:extLst>
      <p:ext uri="{BB962C8B-B14F-4D97-AF65-F5344CB8AC3E}">
        <p14:creationId xmlns:p14="http://schemas.microsoft.com/office/powerpoint/2010/main" val="358125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ABA1-DBDA-41D7-B505-587298C1DB7D}"/>
              </a:ext>
            </a:extLst>
          </p:cNvPr>
          <p:cNvSpPr>
            <a:spLocks noGrp="1"/>
          </p:cNvSpPr>
          <p:nvPr>
            <p:ph type="title"/>
          </p:nvPr>
        </p:nvSpPr>
        <p:spPr/>
        <p:txBody>
          <a:bodyPr/>
          <a:lstStyle/>
          <a:p>
            <a:pPr algn="ctr"/>
            <a:r>
              <a:rPr lang="en-US" b="1" dirty="0">
                <a:solidFill>
                  <a:srgbClr val="0070C0"/>
                </a:solidFill>
                <a:latin typeface="Times New Roman" panose="02020603050405020304" pitchFamily="18" charset="0"/>
                <a:cs typeface="Times New Roman" panose="02020603050405020304" pitchFamily="18" charset="0"/>
              </a:rPr>
              <a:t>Reduced risk </a:t>
            </a:r>
            <a:r>
              <a:rPr lang="en-US" b="1">
                <a:solidFill>
                  <a:srgbClr val="0070C0"/>
                </a:solidFill>
                <a:latin typeface="Times New Roman" panose="02020603050405020304" pitchFamily="18" charset="0"/>
                <a:cs typeface="Times New Roman" panose="02020603050405020304" pitchFamily="18" charset="0"/>
              </a:rPr>
              <a:t>with increasing </a:t>
            </a:r>
            <a:r>
              <a:rPr lang="en-US" b="1" dirty="0">
                <a:solidFill>
                  <a:srgbClr val="0070C0"/>
                </a:solidFill>
                <a:latin typeface="Times New Roman" panose="02020603050405020304" pitchFamily="18" charset="0"/>
                <a:cs typeface="Times New Roman" panose="02020603050405020304" pitchFamily="18" charset="0"/>
              </a:rPr>
              <a:t>travel</a:t>
            </a:r>
          </a:p>
        </p:txBody>
      </p:sp>
      <p:sp>
        <p:nvSpPr>
          <p:cNvPr id="3" name="Content Placeholder 2">
            <a:extLst>
              <a:ext uri="{FF2B5EF4-FFF2-40B4-BE49-F238E27FC236}">
                <a16:creationId xmlns:a16="http://schemas.microsoft.com/office/drawing/2014/main" id="{3A738E0D-75EB-4517-A83A-63895BB80E87}"/>
              </a:ext>
            </a:extLst>
          </p:cNvPr>
          <p:cNvSpPr>
            <a:spLocks noGrp="1"/>
          </p:cNvSpPr>
          <p:nvPr>
            <p:ph idx="1"/>
          </p:nvPr>
        </p:nvSpPr>
        <p:spPr/>
        <p:txBody>
          <a:bodyPr anchor="ctr"/>
          <a:lstStyle/>
          <a:p>
            <a:r>
              <a:rPr lang="en-US" dirty="0">
                <a:latin typeface="Times New Roman" panose="02020603050405020304" pitchFamily="18" charset="0"/>
                <a:cs typeface="Times New Roman" panose="02020603050405020304" pitchFamily="18" charset="0"/>
              </a:rPr>
              <a:t>As our review of the data demonstrates, the number of air travel opportunities (with its corresponding amount of traffic) continues to increase – yet the actual accident and fatality rates continue to decline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Total flights which are completing their journeys without incident for every one accident continue to increase every year</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Fatality and accident totals show a steady decline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Comparisons of the total number of accidents occurring each year compared to previous years show a strong decline in annual incidents as time moves on</a:t>
            </a:r>
          </a:p>
        </p:txBody>
      </p:sp>
    </p:spTree>
    <p:extLst>
      <p:ext uri="{BB962C8B-B14F-4D97-AF65-F5344CB8AC3E}">
        <p14:creationId xmlns:p14="http://schemas.microsoft.com/office/powerpoint/2010/main" val="359112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459</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Times New Roman</vt:lpstr>
      <vt:lpstr>Office Theme</vt:lpstr>
      <vt:lpstr>The Dangers of Flight</vt:lpstr>
      <vt:lpstr>Is air travel riskier now than in the past?</vt:lpstr>
      <vt:lpstr>PowerPoint Presentation</vt:lpstr>
      <vt:lpstr>PowerPoint Presentation</vt:lpstr>
      <vt:lpstr>PowerPoint Presentation</vt:lpstr>
      <vt:lpstr>PowerPoint Presentation</vt:lpstr>
      <vt:lpstr>Reduced risk with increasing travel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Dangers of Flight</dc:title>
  <dc:creator>Kendell Davis</dc:creator>
  <cp:lastModifiedBy>Kendell Davis</cp:lastModifiedBy>
  <cp:revision>10</cp:revision>
  <dcterms:created xsi:type="dcterms:W3CDTF">2020-06-27T22:13:38Z</dcterms:created>
  <dcterms:modified xsi:type="dcterms:W3CDTF">2020-06-28T00:01:04Z</dcterms:modified>
</cp:coreProperties>
</file>