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  <p:sldMasterId id="2147483723" r:id="rId5"/>
  </p:sldMasterIdLst>
  <p:sldIdLst>
    <p:sldId id="256" r:id="rId6"/>
    <p:sldId id="257" r:id="rId7"/>
    <p:sldId id="258" r:id="rId8"/>
    <p:sldId id="259" r:id="rId9"/>
    <p:sldId id="261" r:id="rId10"/>
    <p:sldId id="263" r:id="rId11"/>
    <p:sldId id="271" r:id="rId12"/>
    <p:sldId id="262" r:id="rId13"/>
    <p:sldId id="266" r:id="rId14"/>
    <p:sldId id="267" r:id="rId15"/>
    <p:sldId id="268" r:id="rId16"/>
    <p:sldId id="269" r:id="rId17"/>
    <p:sldId id="260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E1E6-D1C5-4209-BCE9-E84B960C50E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4B04-F2A1-4010-9B58-57E3CE4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1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E1E6-D1C5-4209-BCE9-E84B960C50E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4B04-F2A1-4010-9B58-57E3CE4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3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E1E6-D1C5-4209-BCE9-E84B960C50E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4B04-F2A1-4010-9B58-57E3CE4F11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6505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E1E6-D1C5-4209-BCE9-E84B960C50E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4B04-F2A1-4010-9B58-57E3CE4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E1E6-D1C5-4209-BCE9-E84B960C50E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4B04-F2A1-4010-9B58-57E3CE4F11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3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E1E6-D1C5-4209-BCE9-E84B960C50E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4B04-F2A1-4010-9B58-57E3CE4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87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E1E6-D1C5-4209-BCE9-E84B960C50E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4B04-F2A1-4010-9B58-57E3CE4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66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E1E6-D1C5-4209-BCE9-E84B960C50E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4B04-F2A1-4010-9B58-57E3CE4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5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8BE1E6-D1C5-4209-BCE9-E84B960C50E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A14B04-F2A1-4010-9B58-57E3CE4F11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4749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E1E6-D1C5-4209-BCE9-E84B960C50E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4B04-F2A1-4010-9B58-57E3CE4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65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E1E6-D1C5-4209-BCE9-E84B960C50E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4B04-F2A1-4010-9B58-57E3CE4F11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36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E1E6-D1C5-4209-BCE9-E84B960C50E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4B04-F2A1-4010-9B58-57E3CE4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42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E1E6-D1C5-4209-BCE9-E84B960C50E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4B04-F2A1-4010-9B58-57E3CE4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668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E1E6-D1C5-4209-BCE9-E84B960C50E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4B04-F2A1-4010-9B58-57E3CE4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299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E1E6-D1C5-4209-BCE9-E84B960C50E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4B04-F2A1-4010-9B58-57E3CE4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785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E1E6-D1C5-4209-BCE9-E84B960C50E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4B04-F2A1-4010-9B58-57E3CE4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1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E1E6-D1C5-4209-BCE9-E84B960C50E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4B04-F2A1-4010-9B58-57E3CE4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387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E1E6-D1C5-4209-BCE9-E84B960C50E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4B04-F2A1-4010-9B58-57E3CE4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5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E1E6-D1C5-4209-BCE9-E84B960C50E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4B04-F2A1-4010-9B58-57E3CE4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735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E1E6-D1C5-4209-BCE9-E84B960C50E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4B04-F2A1-4010-9B58-57E3CE4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5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E1E6-D1C5-4209-BCE9-E84B960C50E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4B04-F2A1-4010-9B58-57E3CE4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8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E1E6-D1C5-4209-BCE9-E84B960C50E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4B04-F2A1-4010-9B58-57E3CE4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E1E6-D1C5-4209-BCE9-E84B960C50E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4B04-F2A1-4010-9B58-57E3CE4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4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E1E6-D1C5-4209-BCE9-E84B960C50E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4B04-F2A1-4010-9B58-57E3CE4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8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E1E6-D1C5-4209-BCE9-E84B960C50E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4B04-F2A1-4010-9B58-57E3CE4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2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E1E6-D1C5-4209-BCE9-E84B960C50E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4B04-F2A1-4010-9B58-57E3CE4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1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E1E6-D1C5-4209-BCE9-E84B960C50E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4B04-F2A1-4010-9B58-57E3CE4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6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BE1E6-D1C5-4209-BCE9-E84B960C50E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A14B04-F2A1-4010-9B58-57E3CE4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F8BE1E6-D1C5-4209-BCE9-E84B960C50E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8A14B04-F2A1-4010-9B58-57E3CE4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C2DD-E8B2-42E9-B46F-98E022E2D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7748" y="2962275"/>
            <a:ext cx="6384971" cy="1252154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dirty="0"/>
              <a:t>SMOKER PROPENSITY AND SMOKER LIAR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1FF87B-4731-4DF5-8D9E-349FF2CD5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861" y="245733"/>
            <a:ext cx="6748859" cy="25914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CB714FF-1E14-4E7A-A401-06E9447C82EB}"/>
              </a:ext>
            </a:extLst>
          </p:cNvPr>
          <p:cNvSpPr txBox="1"/>
          <p:nvPr/>
        </p:nvSpPr>
        <p:spPr>
          <a:xfrm>
            <a:off x="2677749" y="4752572"/>
            <a:ext cx="626093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Minh Bui, Jeff Hevrin  </a:t>
            </a:r>
          </a:p>
          <a:p>
            <a:pPr algn="r">
              <a:spcAft>
                <a:spcPts val="6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Brad Zelnio, Matt Hartman</a:t>
            </a:r>
          </a:p>
        </p:txBody>
      </p:sp>
    </p:spTree>
    <p:extLst>
      <p:ext uri="{BB962C8B-B14F-4D97-AF65-F5344CB8AC3E}">
        <p14:creationId xmlns:p14="http://schemas.microsoft.com/office/powerpoint/2010/main" val="441518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9E78B1-CE2F-4DDC-8DEE-07F45E1E1F2A}"/>
              </a:ext>
            </a:extLst>
          </p:cNvPr>
          <p:cNvSpPr txBox="1"/>
          <p:nvPr/>
        </p:nvSpPr>
        <p:spPr>
          <a:xfrm>
            <a:off x="4067175" y="685800"/>
            <a:ext cx="3286125" cy="4616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SMOKER LIAR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B40B9-6F2A-4E38-B06F-D4FE3F02FAF0}"/>
              </a:ext>
            </a:extLst>
          </p:cNvPr>
          <p:cNvSpPr txBox="1"/>
          <p:nvPr/>
        </p:nvSpPr>
        <p:spPr>
          <a:xfrm>
            <a:off x="2327530" y="2001589"/>
            <a:ext cx="4391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AUC score: 0.73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53AC46E-3BB7-43C3-9FA8-E65805E8D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457" y="1147465"/>
            <a:ext cx="3537013" cy="2339145"/>
          </a:xfrm>
          <a:prstGeom prst="rect">
            <a:avLst/>
          </a:prstGeom>
        </p:spPr>
      </p:pic>
      <p:pic>
        <p:nvPicPr>
          <p:cNvPr id="11" name="Picture 10" descr="A picture containing building&#10;&#10;Description automatically generated">
            <a:extLst>
              <a:ext uri="{FF2B5EF4-FFF2-40B4-BE49-F238E27FC236}">
                <a16:creationId xmlns:a16="http://schemas.microsoft.com/office/drawing/2014/main" id="{8C51568F-ED52-4A16-9DA0-4EA6822EA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58" y="3502044"/>
            <a:ext cx="9146084" cy="31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65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9E78B1-CE2F-4DDC-8DEE-07F45E1E1F2A}"/>
              </a:ext>
            </a:extLst>
          </p:cNvPr>
          <p:cNvSpPr txBox="1"/>
          <p:nvPr/>
        </p:nvSpPr>
        <p:spPr>
          <a:xfrm>
            <a:off x="4352926" y="676275"/>
            <a:ext cx="3219450" cy="4616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SMOKER LIAR MODEL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CAB72840-DBE0-407E-9065-11EEBA217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777755"/>
              </p:ext>
            </p:extLst>
          </p:nvPr>
        </p:nvGraphicFramePr>
        <p:xfrm>
          <a:off x="2032000" y="1338791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047413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552451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009596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1784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3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7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749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26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66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81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9337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50AE801-D1B5-4D6A-B530-C275C7ABF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58" y="4059322"/>
            <a:ext cx="3764585" cy="249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67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F4A934-515C-411F-8683-7BB1F76D545F}"/>
              </a:ext>
            </a:extLst>
          </p:cNvPr>
          <p:cNvSpPr txBox="1"/>
          <p:nvPr/>
        </p:nvSpPr>
        <p:spPr>
          <a:xfrm>
            <a:off x="2524125" y="685800"/>
            <a:ext cx="6419850" cy="4616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COUNTRY Financial 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vs.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Verisk 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vs.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MassMutual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1F4B0-6DE8-4E48-BB54-E6288803A871}"/>
              </a:ext>
            </a:extLst>
          </p:cNvPr>
          <p:cNvSpPr txBox="1"/>
          <p:nvPr/>
        </p:nvSpPr>
        <p:spPr>
          <a:xfrm>
            <a:off x="1133475" y="1333560"/>
            <a:ext cx="99250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MassMutual: </a:t>
            </a:r>
          </a:p>
          <a:p>
            <a:endParaRPr lang="en-US" b="1" u="sng" dirty="0"/>
          </a:p>
          <a:p>
            <a:r>
              <a:rPr lang="en-US" i="1" dirty="0"/>
              <a:t>“The preprocessed dataset includes ~232,000 applicants, among whom ~8% are smokers. There are 345 predictors, most of which are categorical variables.”</a:t>
            </a:r>
            <a:endParaRPr lang="en-US" b="1" u="sng" dirty="0"/>
          </a:p>
          <a:p>
            <a:endParaRPr lang="en-US" dirty="0"/>
          </a:p>
          <a:p>
            <a:r>
              <a:rPr lang="en-US" i="1" dirty="0"/>
              <a:t>“Using Multi-Layer Perceptron in H2O, the 10-fold cross-validated </a:t>
            </a:r>
            <a:r>
              <a:rPr lang="en-US" b="1" i="1" dirty="0"/>
              <a:t>AUC is 0.70</a:t>
            </a:r>
            <a:r>
              <a:rPr lang="en-US" i="1" dirty="0"/>
              <a:t>. </a:t>
            </a:r>
          </a:p>
          <a:p>
            <a:endParaRPr lang="en-US" i="1" dirty="0"/>
          </a:p>
          <a:p>
            <a:r>
              <a:rPr lang="en-US" b="1" u="sng" dirty="0"/>
              <a:t>Verisk:</a:t>
            </a:r>
          </a:p>
          <a:p>
            <a:endParaRPr lang="en-US" b="1" u="sng" dirty="0"/>
          </a:p>
          <a:p>
            <a:r>
              <a:rPr lang="en-US" dirty="0"/>
              <a:t>“…10,000 records…”</a:t>
            </a:r>
          </a:p>
          <a:p>
            <a:endParaRPr lang="en-US" b="1" u="sng" dirty="0"/>
          </a:p>
          <a:p>
            <a:r>
              <a:rPr lang="en-US" i="1" dirty="0"/>
              <a:t>“Currently for the tobacco/smoker model we have achieved an </a:t>
            </a:r>
            <a:r>
              <a:rPr lang="en-US" b="1" i="1" dirty="0"/>
              <a:t>80%+ accuracy rate </a:t>
            </a:r>
            <a:r>
              <a:rPr lang="en-US" i="1" dirty="0"/>
              <a:t>in our</a:t>
            </a:r>
          </a:p>
          <a:p>
            <a:r>
              <a:rPr lang="en-US" i="1" dirty="0"/>
              <a:t>test results…”</a:t>
            </a:r>
          </a:p>
          <a:p>
            <a:endParaRPr lang="en-US" b="1" i="1" u="sng" dirty="0"/>
          </a:p>
          <a:p>
            <a:r>
              <a:rPr lang="en-US" b="1" i="1" u="sng" dirty="0"/>
              <a:t>COUNTRY Financial: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~ 72,000 applicants, ~10% are smokers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AUC is 0.74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Accuracy score is 88%+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59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532263-5BF9-436E-94E2-BF0C6E44F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73F9F-1072-44BB-8856-6E02FF04A614}"/>
              </a:ext>
            </a:extLst>
          </p:cNvPr>
          <p:cNvSpPr txBox="1"/>
          <p:nvPr/>
        </p:nvSpPr>
        <p:spPr>
          <a:xfrm>
            <a:off x="6905625" y="218122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AUW</a:t>
            </a:r>
          </a:p>
        </p:txBody>
      </p:sp>
    </p:spTree>
    <p:extLst>
      <p:ext uri="{BB962C8B-B14F-4D97-AF65-F5344CB8AC3E}">
        <p14:creationId xmlns:p14="http://schemas.microsoft.com/office/powerpoint/2010/main" val="1046261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AE1A-5FB7-472F-9987-D0C254C4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A4B7A-83CC-45EF-973D-4E6DC248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409" y="1736263"/>
            <a:ext cx="8596668" cy="3880773"/>
          </a:xfrm>
        </p:spPr>
        <p:txBody>
          <a:bodyPr/>
          <a:lstStyle/>
          <a:p>
            <a:r>
              <a:rPr lang="en-US" dirty="0"/>
              <a:t>Socialize with underwriting and actuarial team for feedback</a:t>
            </a:r>
          </a:p>
          <a:p>
            <a:pPr lvl="1"/>
            <a:r>
              <a:rPr lang="en-US" dirty="0"/>
              <a:t>Generating use cases</a:t>
            </a:r>
          </a:p>
          <a:p>
            <a:pPr lvl="1"/>
            <a:r>
              <a:rPr lang="en-US" dirty="0"/>
              <a:t>Feature engineering brainstorming</a:t>
            </a:r>
          </a:p>
          <a:p>
            <a:pPr lvl="1"/>
            <a:endParaRPr lang="en-US" dirty="0"/>
          </a:p>
          <a:p>
            <a:r>
              <a:rPr lang="en-US" dirty="0"/>
              <a:t>Determine path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367436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3B4AE8-4276-48F0-B2C4-F772D49748DF}"/>
              </a:ext>
            </a:extLst>
          </p:cNvPr>
          <p:cNvSpPr txBox="1"/>
          <p:nvPr/>
        </p:nvSpPr>
        <p:spPr>
          <a:xfrm>
            <a:off x="4412431" y="2931467"/>
            <a:ext cx="273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parajita" panose="020B0502040204020203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4347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D67626-CA82-4FB5-9FE1-D34D5DE23F24}"/>
              </a:ext>
            </a:extLst>
          </p:cNvPr>
          <p:cNvSpPr txBox="1"/>
          <p:nvPr/>
        </p:nvSpPr>
        <p:spPr>
          <a:xfrm>
            <a:off x="735781" y="273992"/>
            <a:ext cx="904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parajita" panose="020B0502040204020203" pitchFamily="18" charset="0"/>
              </a:rPr>
              <a:t>Introduction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F311E3-DA1B-4BEC-ADD4-3AD70A5D07DC}"/>
              </a:ext>
            </a:extLst>
          </p:cNvPr>
          <p:cNvCxnSpPr/>
          <p:nvPr/>
        </p:nvCxnSpPr>
        <p:spPr>
          <a:xfrm>
            <a:off x="514350" y="1076325"/>
            <a:ext cx="32861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73325E8-84B6-4E31-90BE-BAFA7F81093F}"/>
              </a:ext>
            </a:extLst>
          </p:cNvPr>
          <p:cNvSpPr txBox="1"/>
          <p:nvPr/>
        </p:nvSpPr>
        <p:spPr>
          <a:xfrm>
            <a:off x="735781" y="1543050"/>
            <a:ext cx="103322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Smoker Propensity Model</a:t>
            </a:r>
            <a:r>
              <a:rPr lang="en-US" dirty="0"/>
              <a:t>: Predicts which applicant is a smoker</a:t>
            </a:r>
          </a:p>
          <a:p>
            <a:endParaRPr lang="en-US" dirty="0"/>
          </a:p>
          <a:p>
            <a:r>
              <a:rPr lang="en-US" b="1" dirty="0"/>
              <a:t>Smoker Liar Model</a:t>
            </a:r>
            <a:r>
              <a:rPr lang="en-US" dirty="0"/>
              <a:t>: Predicts which applicant is a smoker liar</a:t>
            </a:r>
          </a:p>
          <a:p>
            <a:endParaRPr lang="en-US" dirty="0"/>
          </a:p>
          <a:p>
            <a:r>
              <a:rPr lang="en-US" b="1" dirty="0"/>
              <a:t>Model characteristics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	- Same performance metrics but different distribution and results</a:t>
            </a:r>
          </a:p>
          <a:p>
            <a:endParaRPr lang="en-US" dirty="0"/>
          </a:p>
          <a:p>
            <a:r>
              <a:rPr lang="en-US" dirty="0"/>
              <a:t>	- Follow same procedure: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Problem definition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Data acquisition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Modeling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Evaluation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Features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Experimentation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C0B071-D418-4B2A-A969-B03A41BEB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342" y="1543050"/>
            <a:ext cx="2737578" cy="20243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61F7B2-BE5B-4529-8926-742028534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661" y="3805207"/>
            <a:ext cx="3500939" cy="193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2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20DEA65-2A1B-407C-8BF3-2A9F0EE38D17}"/>
              </a:ext>
            </a:extLst>
          </p:cNvPr>
          <p:cNvSpPr txBox="1"/>
          <p:nvPr/>
        </p:nvSpPr>
        <p:spPr>
          <a:xfrm>
            <a:off x="3990975" y="514350"/>
            <a:ext cx="3895725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1B1B2A-899D-45A8-BD9E-B33F06EB4B3F}"/>
              </a:ext>
            </a:extLst>
          </p:cNvPr>
          <p:cNvSpPr txBox="1"/>
          <p:nvPr/>
        </p:nvSpPr>
        <p:spPr>
          <a:xfrm>
            <a:off x="1157289" y="1235067"/>
            <a:ext cx="9458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An insurance fraud: Applicants giving false information about their tobacco use.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Build two models to support the accelerated underwriting process in flagging applicants who are likely to be smokers and smoker liars.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u="sng" dirty="0"/>
              <a:t>Supervised Machine Learning</a:t>
            </a:r>
            <a:r>
              <a:rPr lang="en-US" dirty="0"/>
              <a:t>: figuring out the patterns based on input-output pairs and then apply the pattern to other inputs to find outputs.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DE95F3-5678-4DFA-9677-1F2FECABE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3543391"/>
            <a:ext cx="3826355" cy="28660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F0E9F0-1DA5-4507-A0C5-7BCB6A828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50" y="3511391"/>
            <a:ext cx="4438650" cy="288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8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3A517-4E99-4801-B415-A5FC089F7407}"/>
              </a:ext>
            </a:extLst>
          </p:cNvPr>
          <p:cNvSpPr txBox="1"/>
          <p:nvPr/>
        </p:nvSpPr>
        <p:spPr>
          <a:xfrm>
            <a:off x="4057651" y="592786"/>
            <a:ext cx="3362324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ACQUISITION</a:t>
            </a:r>
            <a:r>
              <a:rPr lang="en-US" sz="28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8BC3B-401C-464D-9243-2CEBAD3B80AD}"/>
              </a:ext>
            </a:extLst>
          </p:cNvPr>
          <p:cNvSpPr txBox="1"/>
          <p:nvPr/>
        </p:nvSpPr>
        <p:spPr>
          <a:xfrm>
            <a:off x="1152525" y="1447800"/>
            <a:ext cx="100107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Data collected from: Application part A, application part B, lab results, therapeutics, and prescriptions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Gender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Height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Weight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Marital status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Product name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Birth country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Income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Occupation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Range values &amp; Range texts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Therapeutics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Part B application questions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89D51-D257-4010-8203-4C54207AA6B8}"/>
              </a:ext>
            </a:extLst>
          </p:cNvPr>
          <p:cNvSpPr txBox="1"/>
          <p:nvPr/>
        </p:nvSpPr>
        <p:spPr>
          <a:xfrm>
            <a:off x="1323975" y="5572125"/>
            <a:ext cx="1028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The final model has ~72000 rows and 17 columns, 7 of which contain categorical (non-numerical)  values.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5BB280-F6C6-42EF-852F-D66C77620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837" y="2031861"/>
            <a:ext cx="3195638" cy="296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4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E4D29D-B2D7-473E-A59F-3F25E0D2654B}"/>
              </a:ext>
            </a:extLst>
          </p:cNvPr>
          <p:cNvSpPr txBox="1"/>
          <p:nvPr/>
        </p:nvSpPr>
        <p:spPr>
          <a:xfrm>
            <a:off x="4648198" y="667058"/>
            <a:ext cx="2105027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MODELING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5B65E-A02C-4E50-9485-2A1FF9CF951C}"/>
              </a:ext>
            </a:extLst>
          </p:cNvPr>
          <p:cNvSpPr txBox="1"/>
          <p:nvPr/>
        </p:nvSpPr>
        <p:spPr>
          <a:xfrm>
            <a:off x="6851016" y="1799748"/>
            <a:ext cx="926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Extreme Gradient Boosting (</a:t>
            </a:r>
            <a:r>
              <a:rPr lang="en-US" b="1" u="sng" dirty="0" err="1"/>
              <a:t>XGBoost</a:t>
            </a:r>
            <a:r>
              <a:rPr lang="en-US" b="1" u="sng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4416E-8E20-4233-B8FD-087A30EC9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1" y="1674604"/>
            <a:ext cx="6115927" cy="36695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364CBC-0586-4D72-AD6F-B7CC93C91049}"/>
              </a:ext>
            </a:extLst>
          </p:cNvPr>
          <p:cNvSpPr txBox="1"/>
          <p:nvPr/>
        </p:nvSpPr>
        <p:spPr>
          <a:xfrm>
            <a:off x="6242369" y="2343596"/>
            <a:ext cx="553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Fast</a:t>
            </a:r>
            <a:r>
              <a:rPr lang="en-US" dirty="0"/>
              <a:t>:</a:t>
            </a:r>
          </a:p>
          <a:p>
            <a:r>
              <a:rPr lang="en-US" i="1" dirty="0"/>
              <a:t>“I also tried </a:t>
            </a:r>
            <a:r>
              <a:rPr lang="en-US" i="1" dirty="0" err="1"/>
              <a:t>xgboost</a:t>
            </a:r>
            <a:r>
              <a:rPr lang="en-US" i="1" dirty="0"/>
              <a:t>, a popular library for boosting which is capable to build random forests as well. It is fast, memory efficient and of high accuracy”– </a:t>
            </a:r>
            <a:r>
              <a:rPr lang="en-US" dirty="0"/>
              <a:t>Szilard </a:t>
            </a:r>
            <a:r>
              <a:rPr lang="en-US" dirty="0" err="1"/>
              <a:t>Pafka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Popular</a:t>
            </a:r>
            <a:r>
              <a:rPr lang="en-US" dirty="0"/>
              <a:t>: go-to algorithm used for data science competition</a:t>
            </a:r>
          </a:p>
          <a:p>
            <a:r>
              <a:rPr lang="en-US" i="1" dirty="0"/>
              <a:t>“When in doubt, use </a:t>
            </a:r>
            <a:r>
              <a:rPr lang="en-US" i="1" dirty="0" err="1"/>
              <a:t>xgboost</a:t>
            </a:r>
            <a:r>
              <a:rPr lang="en-US" i="1" dirty="0"/>
              <a:t>.” –</a:t>
            </a:r>
            <a:r>
              <a:rPr lang="en-US" dirty="0"/>
              <a:t> Owen Zhang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A4A4B-14C3-49C1-9674-671F830C35F3}"/>
              </a:ext>
            </a:extLst>
          </p:cNvPr>
          <p:cNvSpPr txBox="1"/>
          <p:nvPr/>
        </p:nvSpPr>
        <p:spPr>
          <a:xfrm>
            <a:off x="6851016" y="3218031"/>
            <a:ext cx="364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6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E4D29D-B2D7-473E-A59F-3F25E0D2654B}"/>
              </a:ext>
            </a:extLst>
          </p:cNvPr>
          <p:cNvSpPr txBox="1"/>
          <p:nvPr/>
        </p:nvSpPr>
        <p:spPr>
          <a:xfrm>
            <a:off x="4562476" y="488865"/>
            <a:ext cx="2400299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4E70E5-E596-40E7-84E0-0F7F67E3CEB3}"/>
              </a:ext>
            </a:extLst>
          </p:cNvPr>
          <p:cNvSpPr txBox="1"/>
          <p:nvPr/>
        </p:nvSpPr>
        <p:spPr>
          <a:xfrm>
            <a:off x="1019175" y="1239451"/>
            <a:ext cx="5076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AUC Score</a:t>
            </a:r>
            <a:r>
              <a:rPr lang="en-US" dirty="0"/>
              <a:t>: Area Under the Curve</a:t>
            </a:r>
          </a:p>
          <a:p>
            <a:endParaRPr lang="en-US" u="sng" dirty="0"/>
          </a:p>
          <a:p>
            <a:pPr marL="285750" indent="-285750">
              <a:buFontTx/>
              <a:buChar char="-"/>
            </a:pPr>
            <a:r>
              <a:rPr lang="en-US" dirty="0"/>
              <a:t>Measures how well the model distinguishes between two target variables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Should be 0.5 &lt; AUC &lt; 1, 1 is for 100% accurate prediction while 0 is 100% wrong prediction.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06CA7B-0F65-4A44-ADB0-A6F354481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" y="3240193"/>
            <a:ext cx="4071937" cy="287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3663C5-5154-41A4-A481-DDA9A5C38365}"/>
              </a:ext>
            </a:extLst>
          </p:cNvPr>
          <p:cNvSpPr txBox="1"/>
          <p:nvPr/>
        </p:nvSpPr>
        <p:spPr>
          <a:xfrm>
            <a:off x="6675120" y="1239451"/>
            <a:ext cx="499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Accuracy score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Accuracy =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3309B-E860-4EC7-B696-920F9B73E6BD}"/>
              </a:ext>
            </a:extLst>
          </p:cNvPr>
          <p:cNvSpPr txBox="1"/>
          <p:nvPr/>
        </p:nvSpPr>
        <p:spPr>
          <a:xfrm>
            <a:off x="7887335" y="1625600"/>
            <a:ext cx="349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accurate predictions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1626B-3870-490D-B1EC-8A0A763DCB1C}"/>
              </a:ext>
            </a:extLst>
          </p:cNvPr>
          <p:cNvSpPr txBox="1"/>
          <p:nvPr/>
        </p:nvSpPr>
        <p:spPr>
          <a:xfrm>
            <a:off x="7958455" y="1931948"/>
            <a:ext cx="342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number of predictions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94277F-7F95-4522-BF81-58449618FF5D}"/>
              </a:ext>
            </a:extLst>
          </p:cNvPr>
          <p:cNvCxnSpPr/>
          <p:nvPr/>
        </p:nvCxnSpPr>
        <p:spPr>
          <a:xfrm>
            <a:off x="7887335" y="1955205"/>
            <a:ext cx="3285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C26521-6716-4081-B1B4-42EED1C0A532}"/>
              </a:ext>
            </a:extLst>
          </p:cNvPr>
          <p:cNvSpPr txBox="1"/>
          <p:nvPr/>
        </p:nvSpPr>
        <p:spPr>
          <a:xfrm>
            <a:off x="6675120" y="2505075"/>
            <a:ext cx="44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Doesn’t work for imbalanced datasets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68D8AD-EBA0-443A-B286-8AE99663C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36071"/>
            <a:ext cx="5807065" cy="25733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FF3F0D-D2BA-4A66-A2C8-EDACAB01E300}"/>
              </a:ext>
            </a:extLst>
          </p:cNvPr>
          <p:cNvSpPr txBox="1"/>
          <p:nvPr/>
        </p:nvSpPr>
        <p:spPr>
          <a:xfrm>
            <a:off x="1676400" y="6096217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Example of a AUC curve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4379C-0735-4336-B16B-213B93E8257D}"/>
              </a:ext>
            </a:extLst>
          </p:cNvPr>
          <p:cNvSpPr txBox="1"/>
          <p:nvPr/>
        </p:nvSpPr>
        <p:spPr>
          <a:xfrm>
            <a:off x="6096000" y="6031631"/>
            <a:ext cx="525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Example of accuracy score with imbalanced dataset</a:t>
            </a:r>
          </a:p>
        </p:txBody>
      </p:sp>
    </p:spTree>
    <p:extLst>
      <p:ext uri="{BB962C8B-B14F-4D97-AF65-F5344CB8AC3E}">
        <p14:creationId xmlns:p14="http://schemas.microsoft.com/office/powerpoint/2010/main" val="276447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E4D29D-B2D7-473E-A59F-3F25E0D2654B}"/>
              </a:ext>
            </a:extLst>
          </p:cNvPr>
          <p:cNvSpPr txBox="1"/>
          <p:nvPr/>
        </p:nvSpPr>
        <p:spPr>
          <a:xfrm>
            <a:off x="4562476" y="488865"/>
            <a:ext cx="2400299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4E70E5-E596-40E7-84E0-0F7F67E3CEB3}"/>
              </a:ext>
            </a:extLst>
          </p:cNvPr>
          <p:cNvSpPr txBox="1"/>
          <p:nvPr/>
        </p:nvSpPr>
        <p:spPr>
          <a:xfrm>
            <a:off x="1019175" y="1239451"/>
            <a:ext cx="507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Precision score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663C5-5154-41A4-A481-DDA9A5C38365}"/>
              </a:ext>
            </a:extLst>
          </p:cNvPr>
          <p:cNvSpPr txBox="1"/>
          <p:nvPr/>
        </p:nvSpPr>
        <p:spPr>
          <a:xfrm>
            <a:off x="7265670" y="1239451"/>
            <a:ext cx="499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Recall score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B7E50-570F-43D3-B1BC-898229EDC6F7}"/>
              </a:ext>
            </a:extLst>
          </p:cNvPr>
          <p:cNvSpPr txBox="1"/>
          <p:nvPr/>
        </p:nvSpPr>
        <p:spPr>
          <a:xfrm>
            <a:off x="8607742" y="1608783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Positive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FCF29F-B897-43BC-85D4-5D4E94017527}"/>
              </a:ext>
            </a:extLst>
          </p:cNvPr>
          <p:cNvSpPr txBox="1"/>
          <p:nvPr/>
        </p:nvSpPr>
        <p:spPr>
          <a:xfrm>
            <a:off x="8210550" y="2012581"/>
            <a:ext cx="29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Actual Positive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10A85D-10F4-495B-AFE1-F2E9A164EC07}"/>
              </a:ext>
            </a:extLst>
          </p:cNvPr>
          <p:cNvCxnSpPr/>
          <p:nvPr/>
        </p:nvCxnSpPr>
        <p:spPr>
          <a:xfrm>
            <a:off x="1847850" y="2070448"/>
            <a:ext cx="2819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EBD2C2-A8C9-459D-B9C1-FD6999EC2878}"/>
              </a:ext>
            </a:extLst>
          </p:cNvPr>
          <p:cNvSpPr txBox="1"/>
          <p:nvPr/>
        </p:nvSpPr>
        <p:spPr>
          <a:xfrm>
            <a:off x="579119" y="1864388"/>
            <a:ext cx="243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 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D6046A-00C8-4F1C-B44C-A0ACACCA392B}"/>
              </a:ext>
            </a:extLst>
          </p:cNvPr>
          <p:cNvSpPr txBox="1"/>
          <p:nvPr/>
        </p:nvSpPr>
        <p:spPr>
          <a:xfrm>
            <a:off x="2352675" y="1689415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Positive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78A06C-2326-4A65-8A01-C8426C6DFEAF}"/>
              </a:ext>
            </a:extLst>
          </p:cNvPr>
          <p:cNvSpPr txBox="1"/>
          <p:nvPr/>
        </p:nvSpPr>
        <p:spPr>
          <a:xfrm>
            <a:off x="1975485" y="2058747"/>
            <a:ext cx="281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Predicted Positive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D47FEC-A1E4-4BFB-8E3F-6AE2AAF75E34}"/>
              </a:ext>
            </a:extLst>
          </p:cNvPr>
          <p:cNvCxnSpPr/>
          <p:nvPr/>
        </p:nvCxnSpPr>
        <p:spPr>
          <a:xfrm flipV="1">
            <a:off x="8231028" y="1978114"/>
            <a:ext cx="2105025" cy="1170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8A2CB34-A097-430E-A17F-03DB063A17FE}"/>
              </a:ext>
            </a:extLst>
          </p:cNvPr>
          <p:cNvSpPr txBox="1"/>
          <p:nvPr/>
        </p:nvSpPr>
        <p:spPr>
          <a:xfrm>
            <a:off x="7119936" y="1793448"/>
            <a:ext cx="243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 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9FADC2-66CF-46C2-998C-74D983D0DA55}"/>
              </a:ext>
            </a:extLst>
          </p:cNvPr>
          <p:cNvSpPr txBox="1"/>
          <p:nvPr/>
        </p:nvSpPr>
        <p:spPr>
          <a:xfrm>
            <a:off x="579119" y="2554877"/>
            <a:ext cx="590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What proportion of positive identifications was correct?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7079AF-B1EC-4AAB-9318-518397C343F5}"/>
              </a:ext>
            </a:extLst>
          </p:cNvPr>
          <p:cNvSpPr txBox="1"/>
          <p:nvPr/>
        </p:nvSpPr>
        <p:spPr>
          <a:xfrm>
            <a:off x="6329837" y="2518404"/>
            <a:ext cx="590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What proportion of actual positives was identified correctly?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C9DB73-0859-483F-9BFA-A74E042A1211}"/>
              </a:ext>
            </a:extLst>
          </p:cNvPr>
          <p:cNvCxnSpPr/>
          <p:nvPr/>
        </p:nvCxnSpPr>
        <p:spPr>
          <a:xfrm>
            <a:off x="6096000" y="1152525"/>
            <a:ext cx="0" cy="1771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60E90106-BFBF-4513-9424-E44DF80B1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09" y="3051007"/>
            <a:ext cx="7431403" cy="315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0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9E78B1-CE2F-4DDC-8DEE-07F45E1E1F2A}"/>
              </a:ext>
            </a:extLst>
          </p:cNvPr>
          <p:cNvSpPr txBox="1"/>
          <p:nvPr/>
        </p:nvSpPr>
        <p:spPr>
          <a:xfrm>
            <a:off x="3724275" y="676275"/>
            <a:ext cx="4391025" cy="4616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SMOKER PROPENSITY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B92DE-248F-46C3-802A-34D2C9E98FEB}"/>
              </a:ext>
            </a:extLst>
          </p:cNvPr>
          <p:cNvSpPr txBox="1"/>
          <p:nvPr/>
        </p:nvSpPr>
        <p:spPr>
          <a:xfrm>
            <a:off x="3152140" y="1846569"/>
            <a:ext cx="4391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AUC score: 0.74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2EE966-9A11-4AAA-8306-5F267403A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32" y="1264643"/>
            <a:ext cx="3479437" cy="2301068"/>
          </a:xfrm>
          <a:prstGeom prst="rect">
            <a:avLst/>
          </a:prstGeom>
        </p:spPr>
      </p:pic>
      <p:pic>
        <p:nvPicPr>
          <p:cNvPr id="12" name="Picture 11" descr="A picture containing comb&#10;&#10;Description automatically generated">
            <a:extLst>
              <a:ext uri="{FF2B5EF4-FFF2-40B4-BE49-F238E27FC236}">
                <a16:creationId xmlns:a16="http://schemas.microsoft.com/office/drawing/2014/main" id="{A363D422-A160-48F1-A554-E1CA35B25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45" y="3575236"/>
            <a:ext cx="8267135" cy="290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6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9E78B1-CE2F-4DDC-8DEE-07F45E1E1F2A}"/>
              </a:ext>
            </a:extLst>
          </p:cNvPr>
          <p:cNvSpPr txBox="1"/>
          <p:nvPr/>
        </p:nvSpPr>
        <p:spPr>
          <a:xfrm>
            <a:off x="3724275" y="676275"/>
            <a:ext cx="4391025" cy="4616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SMOKER PROPENSITY MODEL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EB31A2E-AA09-4A27-BA06-597A5BDF6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146370"/>
              </p:ext>
            </p:extLst>
          </p:nvPr>
        </p:nvGraphicFramePr>
        <p:xfrm>
          <a:off x="2251075" y="1338791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047413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552451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009596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3935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3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7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749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26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9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98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27108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49E9F9C-F75B-4649-9059-25B7A45D7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57" y="4026892"/>
            <a:ext cx="3687443" cy="243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980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50554C0B70C418123E35FE5BE1A15" ma:contentTypeVersion="11" ma:contentTypeDescription="Create a new document." ma:contentTypeScope="" ma:versionID="095724b49d602468092773ac66b23257">
  <xsd:schema xmlns:xsd="http://www.w3.org/2001/XMLSchema" xmlns:xs="http://www.w3.org/2001/XMLSchema" xmlns:p="http://schemas.microsoft.com/office/2006/metadata/properties" xmlns:ns3="d5f7d3c0-0a26-4174-8bfa-58d22becf18e" xmlns:ns4="047234ca-2fd5-4ea8-b073-33e1360eb301" targetNamespace="http://schemas.microsoft.com/office/2006/metadata/properties" ma:root="true" ma:fieldsID="6b1607d9937dc5ff901f3fd03675719f" ns3:_="" ns4:_="">
    <xsd:import namespace="d5f7d3c0-0a26-4174-8bfa-58d22becf18e"/>
    <xsd:import namespace="047234ca-2fd5-4ea8-b073-33e1360eb30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7d3c0-0a26-4174-8bfa-58d22becf18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7234ca-2fd5-4ea8-b073-33e1360eb3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812C3D-2CE4-4DEA-B2AC-CE08FC7BE2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f7d3c0-0a26-4174-8bfa-58d22becf18e"/>
    <ds:schemaRef ds:uri="047234ca-2fd5-4ea8-b073-33e1360eb3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CDCB28-55E2-4EF7-9A76-2605206A7020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047234ca-2fd5-4ea8-b073-33e1360eb301"/>
    <ds:schemaRef ds:uri="http://schemas.openxmlformats.org/package/2006/metadata/core-properties"/>
    <ds:schemaRef ds:uri="d5f7d3c0-0a26-4174-8bfa-58d22becf18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A346E40-8C73-4C88-9C7C-5DC2553410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568</Words>
  <Application>Microsoft Macintosh PowerPoint</Application>
  <PresentationFormat>Widescreen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Corbel</vt:lpstr>
      <vt:lpstr>Trebuchet MS</vt:lpstr>
      <vt:lpstr>Wingdings 3</vt:lpstr>
      <vt:lpstr>Facet</vt:lpstr>
      <vt:lpstr>Basis</vt:lpstr>
      <vt:lpstr>SMOKER PROPENSITY AND SMOKER LIAR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Smoker Propensity and Smoker Liar Model</dc:title>
  <dc:creator>Minh Thu Bui</dc:creator>
  <cp:lastModifiedBy>Bui, Minh Thu</cp:lastModifiedBy>
  <cp:revision>7</cp:revision>
  <dcterms:created xsi:type="dcterms:W3CDTF">2020-07-24T19:41:35Z</dcterms:created>
  <dcterms:modified xsi:type="dcterms:W3CDTF">2020-10-24T22:15:18Z</dcterms:modified>
</cp:coreProperties>
</file>