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18" r:id="rId11"/>
    <p:sldId id="322" r:id="rId12"/>
    <p:sldId id="319" r:id="rId13"/>
    <p:sldId id="321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576" y="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764" y="358282"/>
            <a:ext cx="9050472" cy="3751263"/>
          </a:xfrm>
        </p:spPr>
        <p:txBody>
          <a:bodyPr anchor="ctr"/>
          <a:lstStyle/>
          <a:p>
            <a:r>
              <a:rPr lang="en-US" dirty="0"/>
              <a:t>Smart Medical Inventory: </a:t>
            </a:r>
            <a:br>
              <a:rPr lang="en-US" dirty="0"/>
            </a:br>
            <a:r>
              <a:rPr lang="en-US" dirty="0"/>
              <a:t>A Web-Based Solution for Healthcare Supply Chain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6AE73-B845-05CB-3067-83D8CD8CE911}"/>
              </a:ext>
            </a:extLst>
          </p:cNvPr>
          <p:cNvSpPr txBox="1"/>
          <p:nvPr/>
        </p:nvSpPr>
        <p:spPr>
          <a:xfrm>
            <a:off x="3647089" y="5470120"/>
            <a:ext cx="5444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Sithamparam </a:t>
            </a:r>
            <a:r>
              <a:rPr lang="en-US" sz="2800" dirty="0" err="1">
                <a:solidFill>
                  <a:schemeClr val="bg2"/>
                </a:solidFill>
              </a:rPr>
              <a:t>Mirdula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Prashanthy</a:t>
            </a:r>
            <a:endParaRPr lang="en-US" sz="2800" dirty="0">
              <a:solidFill>
                <a:schemeClr val="bg2"/>
              </a:solidFill>
            </a:endParaRP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Dissertation</a:t>
            </a:r>
          </a:p>
          <a:p>
            <a:pPr algn="ctr"/>
            <a:r>
              <a:rPr lang="en-US" sz="2800" dirty="0">
                <a:solidFill>
                  <a:schemeClr val="bg2"/>
                </a:solidFill>
              </a:rPr>
              <a:t>34121543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56546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996226"/>
            <a:ext cx="8340411" cy="4268396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Key sources cited in dissertation:</a:t>
            </a:r>
          </a:p>
          <a:p>
            <a:pPr lvl="1"/>
            <a:r>
              <a:rPr lang="en-US" sz="2400" dirty="0"/>
              <a:t>Smith et al. (2021) – healthcare supply costs</a:t>
            </a:r>
          </a:p>
          <a:p>
            <a:pPr lvl="1"/>
            <a:r>
              <a:rPr lang="en-US" sz="2400" dirty="0"/>
              <a:t>WHO (2020) – hospital resource wastage</a:t>
            </a:r>
          </a:p>
          <a:p>
            <a:pPr lvl="1"/>
            <a:r>
              <a:rPr lang="en-US" sz="2400" dirty="0"/>
              <a:t>Johnson &amp; Williams (2020), Chen et al. (2023), Kumar &amp; Patel (2022), Thompson et al. (2023), Rodriguez &amp; Kim (2022)</a:t>
            </a:r>
          </a:p>
          <a:p>
            <a:pPr lvl="1"/>
            <a:r>
              <a:rPr lang="en-US" sz="2400" dirty="0"/>
              <a:t>Security Healthcare Report (2023)</a:t>
            </a:r>
          </a:p>
          <a:p>
            <a:pPr lvl="1"/>
            <a:r>
              <a:rPr lang="en-US" sz="2400" dirty="0"/>
              <a:t>Davis &amp; Liu (2022), Anderson et al. (2023)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463" y="1030085"/>
            <a:ext cx="5715000" cy="2727709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9960"/>
            <a:ext cx="6583680" cy="5244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01349"/>
            <a:ext cx="6583680" cy="4536691"/>
          </a:xfrm>
        </p:spPr>
        <p:txBody>
          <a:bodyPr>
            <a:noAutofit/>
          </a:bodyPr>
          <a:lstStyle/>
          <a:p>
            <a:r>
              <a:rPr lang="en-US" dirty="0"/>
              <a:t>1. Abstract</a:t>
            </a:r>
          </a:p>
          <a:p>
            <a:r>
              <a:rPr lang="en-US" dirty="0"/>
              <a:t>2. Introduction</a:t>
            </a:r>
          </a:p>
          <a:p>
            <a:r>
              <a:rPr lang="en-US" dirty="0"/>
              <a:t>3. Literature Review</a:t>
            </a:r>
          </a:p>
          <a:p>
            <a:r>
              <a:rPr lang="en-US" dirty="0"/>
              <a:t>4. Research Methodology</a:t>
            </a:r>
          </a:p>
          <a:p>
            <a:r>
              <a:rPr lang="en-US" dirty="0"/>
              <a:t>5. Demonstration</a:t>
            </a:r>
          </a:p>
          <a:p>
            <a:r>
              <a:rPr lang="en-US" dirty="0"/>
              <a:t>6. Results &amp; Discussion</a:t>
            </a:r>
          </a:p>
          <a:p>
            <a:r>
              <a:rPr lang="en-US" dirty="0"/>
              <a:t>7. Conclusion</a:t>
            </a:r>
          </a:p>
          <a:p>
            <a:r>
              <a:rPr lang="en-US" dirty="0"/>
              <a:t>8. 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95861"/>
            <a:ext cx="7965461" cy="994164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4655" y="1708311"/>
            <a:ext cx="7965460" cy="4715957"/>
          </a:xfrm>
        </p:spPr>
        <p:txBody>
          <a:bodyPr>
            <a:noAutofit/>
          </a:bodyPr>
          <a:lstStyle/>
          <a:p>
            <a:r>
              <a:rPr lang="en-US" sz="2400" dirty="0"/>
              <a:t>Developed a comprehensive web-based inventory system for healthcare</a:t>
            </a:r>
          </a:p>
          <a:p>
            <a:r>
              <a:rPr lang="en-US" sz="2400" dirty="0"/>
              <a:t>Built using </a:t>
            </a:r>
            <a:r>
              <a:rPr lang="en-US" sz="2400" b="1" dirty="0"/>
              <a:t>React (frontend), Node.js/Express (backend), PostgreSQL (database)</a:t>
            </a:r>
          </a:p>
          <a:p>
            <a:r>
              <a:rPr lang="en-US" sz="2400" dirty="0"/>
              <a:t>Features: real-time tracking, automated alerts, prescription management, multi-user roles, dashboards</a:t>
            </a:r>
          </a:p>
          <a:p>
            <a:r>
              <a:rPr lang="en-US" sz="2400" dirty="0"/>
              <a:t>Outcomes:</a:t>
            </a:r>
          </a:p>
          <a:p>
            <a:pPr marL="0" indent="0">
              <a:buNone/>
            </a:pPr>
            <a:r>
              <a:rPr lang="en-US" sz="2400" b="1" dirty="0"/>
              <a:t>      60% reduction</a:t>
            </a:r>
            <a:r>
              <a:rPr lang="en-US" sz="2400" dirty="0"/>
              <a:t> in manual tasks</a:t>
            </a:r>
          </a:p>
          <a:p>
            <a:pPr marL="0" indent="0">
              <a:buNone/>
            </a:pPr>
            <a:r>
              <a:rPr lang="en-US" sz="2400" b="1" dirty="0"/>
              <a:t>     70% faster</a:t>
            </a:r>
            <a:r>
              <a:rPr lang="en-US" sz="2400" dirty="0"/>
              <a:t> order processing</a:t>
            </a:r>
          </a:p>
          <a:p>
            <a:pPr marL="0" indent="0">
              <a:buNone/>
            </a:pPr>
            <a:r>
              <a:rPr lang="en-US" sz="2400" b="1" dirty="0"/>
              <a:t>     95% reduction</a:t>
            </a:r>
            <a:r>
              <a:rPr lang="en-US" sz="2400" dirty="0"/>
              <a:t> in stock-outs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505" y="582376"/>
            <a:ext cx="7043617" cy="6926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584102"/>
            <a:ext cx="7043618" cy="4691522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Problem: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Traditional manual inventory → errors, stock-outs, expired drugs, costs, patient safety risks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COVID-19 impact: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exposed weaknesses in supply chains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Research Question:</a:t>
            </a:r>
            <a:endParaRPr lang="en-US" dirty="0"/>
          </a:p>
          <a:p>
            <a:r>
              <a:rPr lang="en-US" dirty="0"/>
              <a:t>How can modern web technologies be leveraged to design a scalable, secure, and efficient Smart Medical Inventory for healthcare?</a:t>
            </a:r>
          </a:p>
          <a:p>
            <a:endParaRPr lang="en-US" dirty="0"/>
          </a:p>
          <a:p>
            <a:pPr lvl="0"/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Scalable, secure web app</a:t>
            </a:r>
          </a:p>
          <a:p>
            <a:pPr lvl="1"/>
            <a:r>
              <a:rPr lang="en-US" dirty="0"/>
              <a:t>Real-time inventory + alerts</a:t>
            </a:r>
          </a:p>
          <a:p>
            <a:pPr lvl="1"/>
            <a:r>
              <a:rPr lang="en-US" dirty="0"/>
              <a:t>Multi-role user system</a:t>
            </a:r>
          </a:p>
          <a:p>
            <a:pPr lvl="1"/>
            <a:r>
              <a:rPr lang="en-US" dirty="0"/>
              <a:t>Comprehensive reporting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85650"/>
            <a:ext cx="7796464" cy="614586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416676"/>
            <a:ext cx="7070501" cy="4906851"/>
          </a:xfrm>
        </p:spPr>
        <p:txBody>
          <a:bodyPr>
            <a:normAutofit fontScale="85000" lnSpcReduction="20000"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/>
              <a:t>Healthcare inventory consumes </a:t>
            </a:r>
            <a:r>
              <a:rPr lang="en-US" sz="2600" b="1" dirty="0"/>
              <a:t>25–30% budgets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sz="2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Challenges: manual systems, lack of integration, compliance burdens.</a:t>
            </a:r>
          </a:p>
          <a:p>
            <a:pPr lvl="0"/>
            <a:endParaRPr lang="en-US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/>
              <a:t>Tech adoption:</a:t>
            </a:r>
          </a:p>
          <a:p>
            <a:pPr marL="0" lvl="4" indent="0">
              <a:buNone/>
            </a:pPr>
            <a:r>
              <a:rPr lang="en-US" sz="2600" dirty="0"/>
              <a:t>         Web-based apps = cost-effective, scalable.</a:t>
            </a:r>
          </a:p>
          <a:p>
            <a:pPr marL="0" lvl="4" indent="0">
              <a:buNone/>
            </a:pPr>
            <a:r>
              <a:rPr lang="en-US" sz="2600" dirty="0"/>
              <a:t>         React &amp; Node.js outperform legacy solutions.</a:t>
            </a:r>
          </a:p>
          <a:p>
            <a:pPr marL="0" lvl="4" indent="0">
              <a:buNone/>
            </a:pPr>
            <a:r>
              <a:rPr lang="en-US" sz="2600" dirty="0"/>
              <a:t>         PostgreSQL better for compliance/security</a:t>
            </a:r>
          </a:p>
          <a:p>
            <a:endParaRPr lang="en-US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600" dirty="0"/>
              <a:t>Research gaps:</a:t>
            </a:r>
          </a:p>
          <a:p>
            <a:pPr marL="0" lvl="1" indent="0">
              <a:buNone/>
            </a:pPr>
            <a:r>
              <a:rPr lang="en-US" sz="2600" dirty="0"/>
              <a:t>        Few open-source healthcare inventory tools</a:t>
            </a:r>
          </a:p>
          <a:p>
            <a:pPr marL="0" lvl="1" indent="0">
              <a:buNone/>
            </a:pPr>
            <a:r>
              <a:rPr lang="en-US" sz="2600" dirty="0"/>
              <a:t>        Limited UX focus &amp; scalability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8688"/>
            <a:ext cx="7631709" cy="451283"/>
          </a:xfrm>
        </p:spPr>
        <p:txBody>
          <a:bodyPr/>
          <a:lstStyle/>
          <a:p>
            <a:r>
              <a:rPr lang="en-US" dirty="0"/>
              <a:t>Research Methodology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1777285"/>
            <a:ext cx="7379594" cy="466955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Design Science Research (DSR)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    building an artifact to solve real-world issues.</a:t>
            </a:r>
          </a:p>
          <a:p>
            <a:pPr lvl="0">
              <a:buAutoNum type="arabicPeriod" startAt="2"/>
            </a:pPr>
            <a:r>
              <a:rPr lang="en-US" b="1" dirty="0"/>
              <a:t>Agile + Scrum</a:t>
            </a:r>
            <a:r>
              <a:rPr lang="en-US" dirty="0"/>
              <a:t> </a:t>
            </a:r>
          </a:p>
          <a:p>
            <a:pPr marL="0" lvl="0" indent="0">
              <a:buNone/>
            </a:pPr>
            <a:r>
              <a:rPr lang="en-US" dirty="0"/>
              <a:t>        iterative sprints, feedback-driven.</a:t>
            </a:r>
          </a:p>
          <a:p>
            <a:pPr>
              <a:buAutoNum type="arabicPeriod" startAt="3"/>
            </a:pPr>
            <a:r>
              <a:rPr lang="en-US" b="1" dirty="0"/>
              <a:t>Framework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Tech layer (React, Node.js, PostgreSQL)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Operations layer (tracking, prescription, compliance)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experience layer (admins, pharmacists, doctors, patients)</a:t>
            </a:r>
          </a:p>
          <a:p>
            <a:pPr>
              <a:buAutoNum type="arabicPeriod" startAt="3"/>
            </a:pP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609859"/>
            <a:ext cx="6903076" cy="4443749"/>
          </a:xfrm>
        </p:spPr>
        <p:txBody>
          <a:bodyPr/>
          <a:lstStyle/>
          <a:p>
            <a:pPr lvl="0"/>
            <a:r>
              <a:rPr lang="en-US" dirty="0"/>
              <a:t>Architecture: </a:t>
            </a:r>
            <a:r>
              <a:rPr lang="en-US" b="1" dirty="0"/>
              <a:t>Three-tier MVC</a:t>
            </a:r>
            <a:r>
              <a:rPr lang="en-US" dirty="0"/>
              <a:t> (frontend, business logic, database).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Features:</a:t>
            </a:r>
          </a:p>
          <a:p>
            <a:pPr lvl="1"/>
            <a:r>
              <a:rPr lang="en-US" dirty="0"/>
              <a:t>Role-based access (Admin, Doctor, Pharmacist, Patient)</a:t>
            </a:r>
          </a:p>
          <a:p>
            <a:pPr lvl="1"/>
            <a:r>
              <a:rPr lang="en-US" dirty="0"/>
              <a:t>Secure JWT authentication</a:t>
            </a:r>
          </a:p>
          <a:p>
            <a:pPr lvl="1"/>
            <a:r>
              <a:rPr lang="en-US" dirty="0"/>
              <a:t>Prescription 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BC0-2356-F7B6-5FFF-54B3FC9F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2786"/>
            <a:ext cx="7843837" cy="1012782"/>
          </a:xfrm>
        </p:spPr>
        <p:txBody>
          <a:bodyPr/>
          <a:lstStyle/>
          <a:p>
            <a:r>
              <a:rPr lang="en-US" dirty="0"/>
              <a:t>Results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20D8E-2E2D-3F9D-BDC3-CA3388E387E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572777" cy="3991736"/>
          </a:xfrm>
        </p:spPr>
        <p:txBody>
          <a:bodyPr/>
          <a:lstStyle/>
          <a:p>
            <a:pPr lvl="0"/>
            <a:r>
              <a:rPr lang="en-US" dirty="0"/>
              <a:t>Performance:</a:t>
            </a:r>
          </a:p>
          <a:p>
            <a:pPr lvl="1"/>
            <a:r>
              <a:rPr lang="en-US" dirty="0"/>
              <a:t>Fast response (&lt;2 sec)</a:t>
            </a:r>
          </a:p>
          <a:p>
            <a:pPr lvl="1"/>
            <a:r>
              <a:rPr lang="en-US" dirty="0"/>
              <a:t>100+ concurrent users supported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Effectiveness:</a:t>
            </a:r>
          </a:p>
          <a:p>
            <a:pPr lvl="1"/>
            <a:r>
              <a:rPr lang="en-US" dirty="0"/>
              <a:t>Higher accuracy, reduced costs</a:t>
            </a:r>
          </a:p>
          <a:p>
            <a:pPr lvl="1"/>
            <a:r>
              <a:rPr lang="en-US" dirty="0"/>
              <a:t>Stronger compliance (HIPAA, GDPR standards)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Demonstrates feasibility of modern open-source web apps for healthcare inventory.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D155B-2512-8192-5D17-76AA6AFF3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5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539576"/>
            <a:ext cx="9879437" cy="77822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1712890"/>
            <a:ext cx="8958597" cy="4605533"/>
          </a:xfrm>
        </p:spPr>
        <p:txBody>
          <a:bodyPr/>
          <a:lstStyle/>
          <a:p>
            <a:pPr lvl="0"/>
            <a:r>
              <a:rPr lang="en-US" sz="2400" dirty="0"/>
              <a:t>Developed a </a:t>
            </a:r>
            <a:r>
              <a:rPr lang="en-US" sz="2400" b="1" dirty="0"/>
              <a:t>scalable, secure, user-friendly Smart Medical Inventory system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Contribution:</a:t>
            </a:r>
          </a:p>
          <a:p>
            <a:pPr lvl="1"/>
            <a:r>
              <a:rPr lang="en-US" dirty="0"/>
              <a:t>Practical tool for healthcare operations</a:t>
            </a:r>
          </a:p>
          <a:p>
            <a:pPr lvl="1"/>
            <a:r>
              <a:rPr lang="en-US" dirty="0"/>
              <a:t>Technical demonstration of modern stack</a:t>
            </a:r>
          </a:p>
          <a:p>
            <a:pPr lvl="1"/>
            <a:r>
              <a:rPr lang="en-US" dirty="0"/>
              <a:t>Open-source for adaptability</a:t>
            </a:r>
          </a:p>
          <a:p>
            <a:pPr lvl="0"/>
            <a:r>
              <a:rPr lang="en-US" sz="2400" dirty="0"/>
              <a:t>Future Work:</a:t>
            </a:r>
          </a:p>
          <a:p>
            <a:pPr lvl="1"/>
            <a:r>
              <a:rPr lang="en-US" dirty="0"/>
              <a:t>Mobile app development</a:t>
            </a:r>
          </a:p>
          <a:p>
            <a:pPr lvl="1"/>
            <a:r>
              <a:rPr lang="en-US" dirty="0"/>
              <a:t>AI/ML for demand prediction &amp; decision support</a:t>
            </a:r>
          </a:p>
          <a:p>
            <a:br>
              <a:rPr lang="en-US" dirty="0"/>
            </a:br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{9C3AB9C1-01C9-4866-B1E6-EDBC1E97A349}TF8a9b5915-b8c7-461e-8cdd-693d48b5e32371f7b7e2_win32-4bf0b9a2ea37</Template>
  <TotalTime>28</TotalTime>
  <Words>506</Words>
  <Application>Microsoft Office PowerPoint</Application>
  <PresentationFormat>Widescreen</PresentationFormat>
  <Paragraphs>102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Wingdings</vt:lpstr>
      <vt:lpstr>Custom</vt:lpstr>
      <vt:lpstr>Smart Medical Inventory:  A Web-Based Solution for Healthcare Supply Chain Management</vt:lpstr>
      <vt:lpstr>agenda</vt:lpstr>
      <vt:lpstr>Abstract</vt:lpstr>
      <vt:lpstr>Introduction</vt:lpstr>
      <vt:lpstr>Literature Review</vt:lpstr>
      <vt:lpstr>Research Methodology</vt:lpstr>
      <vt:lpstr>Demonstration</vt:lpstr>
      <vt:lpstr>Results &amp; Discussion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lastModifiedBy>acer</cp:lastModifiedBy>
  <cp:revision>8</cp:revision>
  <dcterms:created xsi:type="dcterms:W3CDTF">2025-09-20T10:05:27Z</dcterms:created>
  <dcterms:modified xsi:type="dcterms:W3CDTF">2025-09-20T10:33:48Z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