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7"/>
  </p:notesMasterIdLst>
  <p:sldIdLst>
    <p:sldId id="439" r:id="rId2"/>
    <p:sldId id="440" r:id="rId3"/>
    <p:sldId id="442" r:id="rId4"/>
    <p:sldId id="443" r:id="rId5"/>
    <p:sldId id="444" r:id="rId6"/>
    <p:sldId id="447" r:id="rId7"/>
    <p:sldId id="448" r:id="rId8"/>
    <p:sldId id="449" r:id="rId9"/>
    <p:sldId id="450" r:id="rId10"/>
    <p:sldId id="451" r:id="rId11"/>
    <p:sldId id="452" r:id="rId12"/>
    <p:sldId id="466" r:id="rId13"/>
    <p:sldId id="467" r:id="rId14"/>
    <p:sldId id="468" r:id="rId15"/>
    <p:sldId id="469" r:id="rId16"/>
  </p:sldIdLst>
  <p:sldSz cx="9144000" cy="6858000" type="screen4x3"/>
  <p:notesSz cx="6858000" cy="9144000"/>
  <p:defaultTextStyle>
    <a:defPPr>
      <a:defRPr lang="en-US"/>
    </a:defPPr>
    <a:lvl1pPr marL="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1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1CF88-0D77-C94A-9D0B-F00174B2484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04675-06BE-BE4B-970F-B60D2F9D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1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153" indent="0" algn="ctr">
              <a:buNone/>
            </a:lvl2pPr>
            <a:lvl3pPr marL="914305" indent="0" algn="ctr">
              <a:buNone/>
            </a:lvl3pPr>
            <a:lvl4pPr marL="1371458" indent="0" algn="ctr">
              <a:buNone/>
            </a:lvl4pPr>
            <a:lvl5pPr marL="1828610" indent="0" algn="ctr">
              <a:buNone/>
            </a:lvl5pPr>
            <a:lvl6pPr marL="2285763" indent="0" algn="ctr">
              <a:buNone/>
            </a:lvl6pPr>
            <a:lvl7pPr marL="2742915" indent="0" algn="ctr">
              <a:buNone/>
            </a:lvl7pPr>
            <a:lvl8pPr marL="3200068" indent="0" algn="ctr">
              <a:buNone/>
            </a:lvl8pPr>
            <a:lvl9pPr marL="365722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FA4B6F8-2E87-EA40-98A1-D2C045D823B5}" type="datetimeFigureOut">
              <a:rPr lang="en-US" smtClean="0"/>
              <a:t>1/12/17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1" y="609601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1" y="6248403"/>
            <a:ext cx="2209800" cy="365125"/>
          </a:xfrm>
        </p:spPr>
        <p:txBody>
          <a:bodyPr/>
          <a:lstStyle/>
          <a:p>
            <a:fld id="{9FA4B6F8-2E87-EA40-98A1-D2C045D823B5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1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2"/>
            <a:ext cx="533400" cy="244476"/>
          </a:xfrm>
        </p:spPr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1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1/12/17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1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A4B6F8-2E87-EA40-98A1-D2C045D823B5}" type="datetimeFigureOut">
              <a:rPr lang="en-US" smtClean="0"/>
              <a:t>1/12/17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A4B6F8-2E87-EA40-98A1-D2C045D823B5}" type="datetimeFigureOut">
              <a:rPr lang="en-US" smtClean="0"/>
              <a:t>1/12/17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45" tIns="182861" rIns="137145" bIns="9143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1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7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1" y="1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9FA4B6F8-2E87-EA40-98A1-D2C045D823B5}" type="datetimeFigureOut">
              <a:rPr lang="en-US" smtClean="0"/>
              <a:t>1/12/17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1" y="228600"/>
            <a:ext cx="8153400" cy="990600"/>
          </a:xfrm>
          <a:prstGeom prst="rect">
            <a:avLst/>
          </a:prstGeom>
        </p:spPr>
        <p:txBody>
          <a:bodyPr vert="horz" lIns="91430" tIns="45715" rIns="91430" bIns="45715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 lIns="91430" tIns="45715" rIns="91430" bIns="45715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lIns="91430" tIns="45715" rIns="91430" bIns="45715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A4B6F8-2E87-EA40-98A1-D2C045D823B5}" type="datetimeFigureOut">
              <a:rPr lang="en-US" smtClean="0"/>
              <a:t>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lIns="91430" tIns="45715" rIns="91430" bIns="45715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lIns="91430" tIns="45715" rIns="91430" bIns="45715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07" indent="-320007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13" indent="-274292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indent="-228577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indent="-228577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indent="-228577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2902" indent="-228577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193" indent="-228577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485" indent="-228577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5777" indent="-228577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Praneeth.kumar@iiitb.org" TargetMode="External"/><Relationship Id="rId4" Type="http://schemas.openxmlformats.org/officeDocument/2006/relationships/hyperlink" Target="mailto:Chinchu.Thomas@iiitb.org" TargetMode="External"/><Relationship Id="rId5" Type="http://schemas.openxmlformats.org/officeDocument/2006/relationships/hyperlink" Target="mailto:annapurna.sharma@iiitb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Neha.Tarigopula@iiitb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61" y="3355619"/>
            <a:ext cx="88392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Assignment 1(LMS)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15 marks (weightage 0 to 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</a:t>
            </a:r>
            <a:r>
              <a:rPr lang="en-US" dirty="0"/>
              <a:t>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49428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rgbClr val="000000"/>
                </a:solidFill>
              </a:rPr>
              <a:t>What filter will you use to detect a strip of 45 degrees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9485" y="152607"/>
            <a:ext cx="109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starters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1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49428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rgbClr val="000000"/>
                </a:solidFill>
              </a:rPr>
              <a:t>Take an image and observe the effect of </a:t>
            </a:r>
            <a:r>
              <a:rPr lang="en-US" dirty="0" err="1">
                <a:solidFill>
                  <a:srgbClr val="000000"/>
                </a:solidFill>
              </a:rPr>
              <a:t>L</a:t>
            </a:r>
            <a:r>
              <a:rPr lang="en-US" dirty="0" err="1" smtClean="0">
                <a:solidFill>
                  <a:srgbClr val="000000"/>
                </a:solidFill>
              </a:rPr>
              <a:t>aplacian</a:t>
            </a:r>
            <a:r>
              <a:rPr lang="en-US" dirty="0" smtClean="0">
                <a:solidFill>
                  <a:srgbClr val="000000"/>
                </a:solidFill>
              </a:rPr>
              <a:t> filtering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Can you show edge sharpening using </a:t>
            </a:r>
            <a:r>
              <a:rPr lang="en-US" dirty="0" err="1" smtClean="0">
                <a:solidFill>
                  <a:srgbClr val="000000"/>
                </a:solidFill>
              </a:rPr>
              <a:t>Laplacian</a:t>
            </a:r>
            <a:r>
              <a:rPr lang="en-US" dirty="0" smtClean="0">
                <a:solidFill>
                  <a:srgbClr val="000000"/>
                </a:solidFill>
              </a:rPr>
              <a:t> edges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422650"/>
            <a:ext cx="6921500" cy="3035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59485" y="152607"/>
            <a:ext cx="109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starters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481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0078"/>
            <a:ext cx="9144000" cy="45627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697" y="1554408"/>
            <a:ext cx="3900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Detect Road land markers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31057" y="119134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 smtClean="0">
                <a:solidFill>
                  <a:srgbClr val="FF0000"/>
                </a:solidFill>
              </a:rPr>
              <a:t>ain course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093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162" y="1481805"/>
            <a:ext cx="360935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800000"/>
                </a:solidFill>
              </a:rPr>
              <a:t>Classify modes:</a:t>
            </a:r>
          </a:p>
          <a:p>
            <a:r>
              <a:rPr lang="en-US" sz="2800" dirty="0" smtClean="0">
                <a:solidFill>
                  <a:srgbClr val="800000"/>
                </a:solidFill>
              </a:rPr>
              <a:t>Night; Portrait; </a:t>
            </a:r>
          </a:p>
          <a:p>
            <a:r>
              <a:rPr lang="en-US" sz="2800" dirty="0" smtClean="0">
                <a:solidFill>
                  <a:srgbClr val="800000"/>
                </a:solidFill>
              </a:rPr>
              <a:t>Landscape</a:t>
            </a:r>
          </a:p>
          <a:p>
            <a:r>
              <a:rPr lang="en-US" sz="2800" dirty="0" smtClean="0">
                <a:solidFill>
                  <a:srgbClr val="800000"/>
                </a:solidFill>
              </a:rPr>
              <a:t>Design features, use NN</a:t>
            </a:r>
            <a:endParaRPr lang="en-US" sz="2800" dirty="0">
              <a:solidFill>
                <a:srgbClr val="800000"/>
              </a:solidFill>
            </a:endParaRPr>
          </a:p>
        </p:txBody>
      </p:sp>
      <p:pic>
        <p:nvPicPr>
          <p:cNvPr id="3" name="Picture 2" descr="Landscap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274" y="3466908"/>
            <a:ext cx="5177726" cy="3391091"/>
          </a:xfrm>
          <a:prstGeom prst="rect">
            <a:avLst/>
          </a:prstGeom>
        </p:spPr>
      </p:pic>
      <p:pic>
        <p:nvPicPr>
          <p:cNvPr id="6" name="Picture 5" descr="NIGH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46" y="669689"/>
            <a:ext cx="5466853" cy="2678758"/>
          </a:xfrm>
          <a:prstGeom prst="rect">
            <a:avLst/>
          </a:prstGeom>
        </p:spPr>
      </p:pic>
      <p:pic>
        <p:nvPicPr>
          <p:cNvPr id="7" name="Picture 6" descr="Portrait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15"/>
          <a:stretch/>
        </p:blipFill>
        <p:spPr>
          <a:xfrm>
            <a:off x="0" y="3467100"/>
            <a:ext cx="3677146" cy="3390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31057" y="119134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 smtClean="0">
                <a:solidFill>
                  <a:srgbClr val="FF0000"/>
                </a:solidFill>
              </a:rPr>
              <a:t>ain course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4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49428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/>
              <a:t>Write clear </a:t>
            </a:r>
            <a:r>
              <a:rPr lang="en-US" dirty="0" smtClean="0"/>
              <a:t>comments and </a:t>
            </a:r>
            <a:r>
              <a:rPr lang="en-US" dirty="0"/>
              <a:t>observations</a:t>
            </a:r>
            <a:br>
              <a:rPr lang="en-US" dirty="0"/>
            </a:br>
            <a:r>
              <a:rPr lang="en-US" dirty="0"/>
              <a:t>		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ubmit </a:t>
            </a:r>
            <a:r>
              <a:rPr lang="en-US" dirty="0"/>
              <a:t>a zip file with PDF, </a:t>
            </a:r>
            <a:r>
              <a:rPr lang="en-US" dirty="0" err="1" smtClean="0"/>
              <a:t>OpenCV</a:t>
            </a:r>
            <a:r>
              <a:rPr lang="en-US" dirty="0" smtClean="0"/>
              <a:t> </a:t>
            </a:r>
            <a:r>
              <a:rPr lang="en-US" dirty="0"/>
              <a:t>code as </a:t>
            </a:r>
            <a:r>
              <a:rPr lang="en-US" dirty="0" smtClean="0"/>
              <a:t>well</a:t>
            </a:r>
          </a:p>
          <a:p>
            <a:pPr lvl="2"/>
            <a:r>
              <a:rPr lang="en-US" dirty="0" smtClean="0"/>
              <a:t>Who submits? Team lead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Terminologies (</a:t>
            </a:r>
            <a:r>
              <a:rPr lang="en-US" dirty="0" smtClean="0">
                <a:solidFill>
                  <a:srgbClr val="FF0000"/>
                </a:solidFill>
              </a:rPr>
              <a:t>Group = Team1, Team2</a:t>
            </a:r>
            <a:r>
              <a:rPr lang="en-US" dirty="0" smtClean="0"/>
              <a:t>); Group Lead, Team Lead (Team - Reporter; Coder)</a:t>
            </a:r>
            <a:endParaRPr lang="en-US" dirty="0"/>
          </a:p>
          <a:p>
            <a:pPr lvl="1"/>
            <a:r>
              <a:rPr lang="en-US" dirty="0" smtClean="0"/>
              <a:t>Jan 26: Deadline for Team1 to submit to Team2 and LMS</a:t>
            </a:r>
            <a:endParaRPr lang="en-US" dirty="0"/>
          </a:p>
          <a:p>
            <a:pPr lvl="1"/>
            <a:r>
              <a:rPr lang="en-US" dirty="0" smtClean="0"/>
              <a:t>Jan 29: Review Comments (report, code) to the partner pair and LMS (Write it better - what is not clear; Code it better)</a:t>
            </a:r>
          </a:p>
          <a:p>
            <a:pPr lvl="1"/>
            <a:r>
              <a:rPr lang="en-US" dirty="0" smtClean="0"/>
              <a:t>Feb 1: Final submission on LMS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12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Few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4638" y="1600200"/>
            <a:ext cx="8859362" cy="4495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Jan 19 class: 3:45 to 5:15 pm</a:t>
            </a:r>
          </a:p>
          <a:p>
            <a:r>
              <a:rPr lang="en-US" dirty="0" smtClean="0"/>
              <a:t>Extra class: Jan 25 (Wed: 1:30 – 3:30)</a:t>
            </a:r>
          </a:p>
          <a:p>
            <a:endParaRPr lang="en-US" dirty="0"/>
          </a:p>
          <a:p>
            <a:r>
              <a:rPr lang="en-US" dirty="0" smtClean="0"/>
              <a:t>Assignment 2 – Feb 2 class; ML starts Feb 2 class</a:t>
            </a:r>
          </a:p>
          <a:p>
            <a:r>
              <a:rPr lang="en-US" dirty="0" smtClean="0"/>
              <a:t>Feb 2, 9, 16 classes =&gt; Mid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 smtClean="0"/>
              <a:t>OpenCV</a:t>
            </a:r>
            <a:r>
              <a:rPr lang="en-US" dirty="0" smtClean="0"/>
              <a:t> related queries</a:t>
            </a:r>
          </a:p>
          <a:p>
            <a:pPr lvl="1"/>
            <a:r>
              <a:rPr lang="en-US" dirty="0" smtClean="0">
                <a:hlinkClick r:id="rId2"/>
              </a:rPr>
              <a:t>Neha.Tarigopula@iiitb.org</a:t>
            </a:r>
            <a:r>
              <a:rPr lang="en-US" dirty="0" smtClean="0"/>
              <a:t>; </a:t>
            </a:r>
            <a:r>
              <a:rPr lang="en-US" dirty="0" smtClean="0">
                <a:hlinkClick r:id="rId3"/>
              </a:rPr>
              <a:t>Praneeth.kumar@iiitb.org</a:t>
            </a:r>
            <a:r>
              <a:rPr lang="en-US" dirty="0" smtClean="0"/>
              <a:t>; (Python)</a:t>
            </a:r>
          </a:p>
          <a:p>
            <a:pPr lvl="1"/>
            <a:r>
              <a:rPr lang="en-US" dirty="0" smtClean="0">
                <a:hlinkClick r:id="rId4"/>
              </a:rPr>
              <a:t>Chinchu.Thomas@iiitb.org</a:t>
            </a:r>
            <a:r>
              <a:rPr lang="en-US" dirty="0" smtClean="0"/>
              <a:t>; </a:t>
            </a:r>
            <a:r>
              <a:rPr lang="en-US" dirty="0" smtClean="0">
                <a:hlinkClick r:id="rId5"/>
              </a:rPr>
              <a:t>annapurna.sharma@iiitb.org</a:t>
            </a:r>
            <a:r>
              <a:rPr lang="en-US" dirty="0" smtClean="0"/>
              <a:t>; (C++)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4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49428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Choose</a:t>
            </a:r>
            <a:r>
              <a:rPr lang="en-US" dirty="0" smtClean="0">
                <a:solidFill>
                  <a:srgbClr val="000000"/>
                </a:solidFill>
              </a:rPr>
              <a:t> an RGB image (Image1); Plot R, G, and B separately (</a:t>
            </a:r>
            <a:r>
              <a:rPr lang="en-US" dirty="0"/>
              <a:t>Write clear </a:t>
            </a:r>
            <a:r>
              <a:rPr lang="en-US" dirty="0" smtClean="0"/>
              <a:t>comments and observations)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33" y="2789224"/>
            <a:ext cx="5219700" cy="410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59485" y="152607"/>
            <a:ext cx="109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starters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802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49428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Convert Image 1 into HSL and HSV. Write the expressions for computing H, S and V/I.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/>
              <a:t>Write clear comments and observations)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950" y="3113715"/>
            <a:ext cx="4414798" cy="36399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59485" y="152607"/>
            <a:ext cx="109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starters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08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49428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Convert Image 1 into L*a*b* and plot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9485" y="152607"/>
            <a:ext cx="109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starters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109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49428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Convert Image 1 into </a:t>
            </a:r>
            <a:r>
              <a:rPr lang="en-US" dirty="0" err="1" smtClean="0"/>
              <a:t>Grayscale</a:t>
            </a:r>
            <a:r>
              <a:rPr lang="en-US" dirty="0"/>
              <a:t> </a:t>
            </a:r>
            <a:r>
              <a:rPr lang="en-US" dirty="0" smtClean="0"/>
              <a:t>using the default </a:t>
            </a:r>
            <a:r>
              <a:rPr lang="en-US" dirty="0" err="1" smtClean="0"/>
              <a:t>OpenCV</a:t>
            </a:r>
            <a:r>
              <a:rPr lang="en-US" dirty="0" smtClean="0"/>
              <a:t> function. </a:t>
            </a:r>
            <a:r>
              <a:rPr lang="en-US" dirty="0"/>
              <a:t>W</a:t>
            </a:r>
            <a:r>
              <a:rPr lang="en-US" dirty="0" smtClean="0"/>
              <a:t>rite the expressions used for the conversion.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2929091"/>
            <a:ext cx="7277100" cy="360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59485" y="152607"/>
            <a:ext cx="109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starters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0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49428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Take a </a:t>
            </a:r>
            <a:r>
              <a:rPr lang="en-US" dirty="0" err="1" smtClean="0"/>
              <a:t>grayscale</a:t>
            </a:r>
            <a:r>
              <a:rPr lang="en-US" dirty="0" smtClean="0"/>
              <a:t> image (Image 3) and illustrate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Whitening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Histogram equalization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9485" y="152607"/>
            <a:ext cx="109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starters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902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</a:t>
            </a:r>
            <a:r>
              <a:rPr lang="en-US" dirty="0"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49428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rgbClr val="000000"/>
                </a:solidFill>
              </a:rPr>
              <a:t>Take a low illumination noisy image (Image 4), and perform </a:t>
            </a:r>
            <a:r>
              <a:rPr lang="en-US" dirty="0">
                <a:solidFill>
                  <a:srgbClr val="000000"/>
                </a:solidFill>
              </a:rPr>
              <a:t>G</a:t>
            </a:r>
            <a:r>
              <a:rPr lang="en-US" dirty="0" smtClean="0">
                <a:solidFill>
                  <a:srgbClr val="000000"/>
                </a:solidFill>
              </a:rPr>
              <a:t>aussian smoothing at different scales. What do you observe </a:t>
            </a:r>
            <a:r>
              <a:rPr lang="en-US" dirty="0" err="1" smtClean="0">
                <a:solidFill>
                  <a:srgbClr val="000000"/>
                </a:solidFill>
              </a:rPr>
              <a:t>w.r.t</a:t>
            </a:r>
            <a:r>
              <a:rPr lang="en-US" dirty="0" smtClean="0">
                <a:solidFill>
                  <a:srgbClr val="000000"/>
                </a:solidFill>
              </a:rPr>
              <a:t> scale variation?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9485" y="152607"/>
            <a:ext cx="109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starters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278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</a:t>
            </a:r>
            <a:r>
              <a:rPr lang="en-US" dirty="0"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49428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rgbClr val="000000"/>
                </a:solidFill>
              </a:rPr>
              <a:t>Take an image (Image 5) and add salt-and-pepper noise. Then perform median filtering to remove this noise. 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23" y="2899440"/>
            <a:ext cx="7137400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59485" y="152607"/>
            <a:ext cx="109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starters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712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49428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rgbClr val="000000"/>
                </a:solidFill>
              </a:rPr>
              <a:t>Create binary synthetic images to illustrate the effect of Prewitt (both vertical and horizontal) plus </a:t>
            </a:r>
            <a:r>
              <a:rPr lang="en-US" dirty="0" err="1" smtClean="0">
                <a:solidFill>
                  <a:srgbClr val="000000"/>
                </a:solidFill>
              </a:rPr>
              <a:t>sobel</a:t>
            </a:r>
            <a:r>
              <a:rPr lang="en-US" dirty="0">
                <a:solidFill>
                  <a:srgbClr val="000000"/>
                </a:solidFill>
              </a:rPr>
              <a:t> operators </a:t>
            </a:r>
            <a:r>
              <a:rPr lang="en-US" dirty="0" smtClean="0">
                <a:solidFill>
                  <a:srgbClr val="000000"/>
                </a:solidFill>
              </a:rPr>
              <a:t>(both </a:t>
            </a:r>
            <a:r>
              <a:rPr lang="en-US" dirty="0">
                <a:solidFill>
                  <a:srgbClr val="000000"/>
                </a:solidFill>
              </a:rPr>
              <a:t>vertical and horizontal) </a:t>
            </a:r>
            <a:endParaRPr lang="en-US" dirty="0" smtClean="0">
              <a:solidFill>
                <a:srgbClr val="000000"/>
              </a:solidFill>
            </a:endParaRP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Clue: check when you have a vertical/horizontal strip of white pixels – vary width of the strip from 1 pixel to 5 pixels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What do you observe?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9485" y="152607"/>
            <a:ext cx="109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starters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18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29104</TotalTime>
  <Words>383</Words>
  <Application>Microsoft Macintosh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    Assignment 1(LMS)    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Question 11</vt:lpstr>
      <vt:lpstr>Question 12</vt:lpstr>
      <vt:lpstr>Instructions</vt:lpstr>
      <vt:lpstr>Next Few classes</vt:lpstr>
    </vt:vector>
  </TitlesOfParts>
  <Company>StudIndia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Basic electronics</dc:title>
  <dc:creator>DeeBaaboo</dc:creator>
  <cp:lastModifiedBy>DeeBaaboo</cp:lastModifiedBy>
  <cp:revision>205</cp:revision>
  <dcterms:created xsi:type="dcterms:W3CDTF">2013-12-17T05:40:41Z</dcterms:created>
  <dcterms:modified xsi:type="dcterms:W3CDTF">2017-01-12T09:27:57Z</dcterms:modified>
</cp:coreProperties>
</file>