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8" r:id="rId2"/>
  </p:sldMasterIdLst>
  <p:notesMasterIdLst>
    <p:notesMasterId r:id="rId11"/>
  </p:notesMasterIdLst>
  <p:sldIdLst>
    <p:sldId id="501" r:id="rId3"/>
    <p:sldId id="494" r:id="rId4"/>
    <p:sldId id="495" r:id="rId5"/>
    <p:sldId id="502" r:id="rId6"/>
    <p:sldId id="503" r:id="rId7"/>
    <p:sldId id="504" r:id="rId8"/>
    <p:sldId id="505" r:id="rId9"/>
    <p:sldId id="506" r:id="rId10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 snapToObjects="1">
      <p:cViewPr varScale="1">
        <p:scale>
          <a:sx n="67" d="100"/>
          <a:sy n="6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4571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461D-67D8-854D-AB72-5BFF12EBB53F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4CEA-C812-BA44-8BC2-9ABFFAA555DE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9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EE226-EAC0-CE49-B926-1B1813097656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3EEAB-D725-9F48-A1E7-F98D95CB6602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8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2B14-65F8-5640-B141-A0B2AA972900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6D136-7C5A-F643-867E-2A01CE8DCDB1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0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B493E-143D-FE4F-94E1-7E6115438CAA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84E09-24C4-A244-B0F5-6A2595223C10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9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9896-5ED6-CC4C-98A0-FA0EAA84FAA9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70DC4-DE39-3D4F-8425-6BECF35596E6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F66C0-AB8D-E44C-A4F0-841D911AD681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CEE4B-A599-1E44-AA43-100A8D3277BD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65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A1103-0D81-AC44-AEFE-8E6EF47E8E51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83A00-31CF-1B4C-A83C-2C2F84D0167B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2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D24FA-A3F3-8E4A-A1A3-F680225A2319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456DF-E76C-F947-9F3A-8D4A4C1510DC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F07E8-4ADB-B042-9BC8-ACEF50BE8B47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E33F6-DA30-3448-9619-CDFD742BB3F1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27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7A4DC-350D-0E4D-9A08-39312BD7509F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6EABC-329D-A243-AE5A-31BE914ED6A0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53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5476C-242E-D746-A0EA-99958FA69E97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14-D284-CF4D-8FDA-98769E628779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94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9AFFB-FE15-004B-B5D7-D252B98AB9CC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A8CC7-75C4-2F4B-A3EB-4769E1C17648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A4B6F8-2E87-EA40-98A1-D2C045D823B5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fld id="{848B6449-9E91-7B40-9AD4-8B8AF1683FA0}" type="datetime1">
              <a:rPr lang="en-US">
                <a:solidFill>
                  <a:prstClr val="white">
                    <a:tint val="75000"/>
                  </a:prstClr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t>2/4/17</a:t>
            </a:fld>
            <a:endParaRPr lang="en-US">
              <a:solidFill>
                <a:prstClr val="white">
                  <a:tint val="75000"/>
                </a:prst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>
                  <a:tint val="75000"/>
                </a:prst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fld id="{8C5A74F6-2192-304B-A41B-2AEC1DB8ABAC}" type="slidenum">
              <a:rPr lang="en-US">
                <a:solidFill>
                  <a:prstClr val="white">
                    <a:tint val="75000"/>
                  </a:prstClr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51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CC1DA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CCC1DA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CCC1DA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CCC1DA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CCC1DA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amsrigoutham.com/tag/ransa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/>
              <a:t>Segmentation</a:t>
            </a:r>
            <a:endParaRPr lang="en-US" dirty="0"/>
          </a:p>
          <a:p>
            <a:pPr lvl="1"/>
            <a:r>
              <a:rPr lang="en-US" dirty="0"/>
              <a:t>Pick 5 images from Berkeley Segmentation dataset</a:t>
            </a:r>
          </a:p>
          <a:p>
            <a:pPr lvl="1"/>
            <a:r>
              <a:rPr lang="en-US" dirty="0"/>
              <a:t>Run </a:t>
            </a:r>
            <a:r>
              <a:rPr lang="en-US" dirty="0" err="1" smtClean="0"/>
              <a:t>Kmeans</a:t>
            </a:r>
            <a:r>
              <a:rPr lang="en-US" dirty="0" smtClean="0"/>
              <a:t> and </a:t>
            </a:r>
            <a:r>
              <a:rPr lang="en-US" dirty="0" err="1" smtClean="0"/>
              <a:t>Meanshift</a:t>
            </a:r>
            <a:endParaRPr lang="en-US" dirty="0"/>
          </a:p>
          <a:p>
            <a:pPr lvl="1"/>
            <a:r>
              <a:rPr lang="en-US" dirty="0"/>
              <a:t>Show results along with the ground-truth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7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 with Panorama </a:t>
            </a:r>
          </a:p>
          <a:p>
            <a:r>
              <a:rPr lang="en-US" dirty="0" smtClean="0"/>
              <a:t>Use this code</a:t>
            </a:r>
          </a:p>
          <a:p>
            <a:r>
              <a:rPr lang="en-US" u="sng" dirty="0">
                <a:hlinkClick r:id="rId2"/>
              </a:rPr>
              <a:t>http://ramsrigoutham.com/tag/ransac/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nd stitch together a </a:t>
            </a:r>
            <a:r>
              <a:rPr lang="en-US" dirty="0" err="1" smtClean="0"/>
              <a:t>panaroma</a:t>
            </a:r>
            <a:endParaRPr lang="en-US" dirty="0" smtClean="0"/>
          </a:p>
          <a:p>
            <a:r>
              <a:rPr lang="en-US" dirty="0" smtClean="0"/>
              <a:t>Explain how SURF is different from SIFT (10 sentences)</a:t>
            </a:r>
          </a:p>
          <a:p>
            <a:r>
              <a:rPr lang="en-US" dirty="0" smtClean="0"/>
              <a:t>Briefly explain the main principles of FLANN matching (5 sentences)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1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 Bike </a:t>
            </a:r>
            <a:r>
              <a:rPr lang="en-US" dirty="0" err="1" smtClean="0"/>
              <a:t>vs</a:t>
            </a:r>
            <a:r>
              <a:rPr lang="en-US" dirty="0" smtClean="0"/>
              <a:t> Horse Classification</a:t>
            </a:r>
          </a:p>
          <a:p>
            <a:r>
              <a:rPr lang="en-US" dirty="0" smtClean="0"/>
              <a:t>Dataset is available on LMS</a:t>
            </a:r>
          </a:p>
          <a:p>
            <a:r>
              <a:rPr lang="en-US" dirty="0" smtClean="0"/>
              <a:t>Use Bag-of-visual words approach (SIFT/SURF + K-means + Logistic Regression/KNN)</a:t>
            </a:r>
          </a:p>
          <a:p>
            <a:r>
              <a:rPr lang="en-US" dirty="0" smtClean="0"/>
              <a:t>Explain the procedure and your approach and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3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Recognition - summary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4" y="1547130"/>
            <a:ext cx="8230436" cy="526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156"/>
            <a:ext cx="9144000" cy="4807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 interest points and descriptors for every image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10" y="1583002"/>
            <a:ext cx="9144000" cy="21764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92875" y="3255818"/>
            <a:ext cx="344055" cy="946727"/>
            <a:chOff x="533400" y="3255818"/>
            <a:chExt cx="344055" cy="946727"/>
          </a:xfrm>
        </p:grpSpPr>
        <p:sp>
          <p:nvSpPr>
            <p:cNvPr id="3" name="Left Bracket 2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Bracket 3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5800" y="3261656"/>
            <a:ext cx="344055" cy="946727"/>
            <a:chOff x="533400" y="3255818"/>
            <a:chExt cx="344055" cy="946727"/>
          </a:xfrm>
        </p:grpSpPr>
        <p:sp>
          <p:nvSpPr>
            <p:cNvPr id="11" name="Left Bracket 10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68650" y="3243067"/>
            <a:ext cx="344055" cy="946727"/>
            <a:chOff x="533400" y="3255818"/>
            <a:chExt cx="344055" cy="946727"/>
          </a:xfrm>
        </p:grpSpPr>
        <p:sp>
          <p:nvSpPr>
            <p:cNvPr id="14" name="Left Bracket 13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37500" y="3261656"/>
            <a:ext cx="344055" cy="946727"/>
            <a:chOff x="533400" y="3255818"/>
            <a:chExt cx="344055" cy="946727"/>
          </a:xfrm>
        </p:grpSpPr>
        <p:sp>
          <p:nvSpPr>
            <p:cNvPr id="17" name="Left Bracket 16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ket 17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30425" y="3267494"/>
            <a:ext cx="344055" cy="946727"/>
            <a:chOff x="533400" y="3255818"/>
            <a:chExt cx="344055" cy="946727"/>
          </a:xfrm>
        </p:grpSpPr>
        <p:sp>
          <p:nvSpPr>
            <p:cNvPr id="20" name="Left Bracket 19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ket 20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275" y="3248905"/>
            <a:ext cx="344055" cy="946727"/>
            <a:chOff x="533400" y="3255818"/>
            <a:chExt cx="344055" cy="946727"/>
          </a:xfrm>
        </p:grpSpPr>
        <p:sp>
          <p:nvSpPr>
            <p:cNvPr id="23" name="Left Bracket 22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ket 23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20487" y="3261656"/>
            <a:ext cx="344055" cy="946727"/>
            <a:chOff x="533400" y="3255818"/>
            <a:chExt cx="344055" cy="946727"/>
          </a:xfrm>
        </p:grpSpPr>
        <p:sp>
          <p:nvSpPr>
            <p:cNvPr id="26" name="Left Bracket 25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Bracket 26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13412" y="3267494"/>
            <a:ext cx="344055" cy="946727"/>
            <a:chOff x="533400" y="3255818"/>
            <a:chExt cx="344055" cy="946727"/>
          </a:xfrm>
        </p:grpSpPr>
        <p:sp>
          <p:nvSpPr>
            <p:cNvPr id="29" name="Left Bracket 28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96262" y="3248905"/>
            <a:ext cx="344055" cy="946727"/>
            <a:chOff x="533400" y="3255818"/>
            <a:chExt cx="344055" cy="946727"/>
          </a:xfrm>
        </p:grpSpPr>
        <p:sp>
          <p:nvSpPr>
            <p:cNvPr id="32" name="Left Bracket 31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ket 32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7915" y="3237229"/>
            <a:ext cx="344055" cy="946727"/>
            <a:chOff x="533400" y="3255818"/>
            <a:chExt cx="344055" cy="946727"/>
          </a:xfrm>
        </p:grpSpPr>
        <p:sp>
          <p:nvSpPr>
            <p:cNvPr id="44" name="Left Bracket 43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Bracket 44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20840" y="3243067"/>
            <a:ext cx="344055" cy="946727"/>
            <a:chOff x="533400" y="3255818"/>
            <a:chExt cx="344055" cy="946727"/>
          </a:xfrm>
        </p:grpSpPr>
        <p:sp>
          <p:nvSpPr>
            <p:cNvPr id="47" name="Left Bracket 46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Bracket 47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03690" y="3224478"/>
            <a:ext cx="344055" cy="946727"/>
            <a:chOff x="533400" y="3255818"/>
            <a:chExt cx="344055" cy="946727"/>
          </a:xfrm>
        </p:grpSpPr>
        <p:sp>
          <p:nvSpPr>
            <p:cNvPr id="50" name="Left Bracket 49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Bracket 50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179536" y="3206914"/>
            <a:ext cx="344055" cy="946727"/>
            <a:chOff x="533400" y="3255818"/>
            <a:chExt cx="344055" cy="946727"/>
          </a:xfrm>
        </p:grpSpPr>
        <p:sp>
          <p:nvSpPr>
            <p:cNvPr id="53" name="Left Bracket 52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Bracket 53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72461" y="3212752"/>
            <a:ext cx="344055" cy="946727"/>
            <a:chOff x="533400" y="3255818"/>
            <a:chExt cx="344055" cy="946727"/>
          </a:xfrm>
        </p:grpSpPr>
        <p:sp>
          <p:nvSpPr>
            <p:cNvPr id="56" name="Left Bracket 55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ket 56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655311" y="3194163"/>
            <a:ext cx="344055" cy="946727"/>
            <a:chOff x="533400" y="3255818"/>
            <a:chExt cx="344055" cy="946727"/>
          </a:xfrm>
        </p:grpSpPr>
        <p:sp>
          <p:nvSpPr>
            <p:cNvPr id="59" name="Left Bracket 58"/>
            <p:cNvSpPr/>
            <p:nvPr/>
          </p:nvSpPr>
          <p:spPr>
            <a:xfrm>
              <a:off x="533400" y="3255818"/>
              <a:ext cx="79248" cy="946727"/>
            </a:xfrm>
            <a:prstGeom prst="lef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ket 59"/>
            <p:cNvSpPr/>
            <p:nvPr/>
          </p:nvSpPr>
          <p:spPr>
            <a:xfrm>
              <a:off x="831273" y="3255818"/>
              <a:ext cx="46182" cy="946727"/>
            </a:xfrm>
            <a:prstGeom prst="rightBracket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574480" y="2320606"/>
            <a:ext cx="3544233" cy="6106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K- Means Clustering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95201" y="1516698"/>
            <a:ext cx="194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centers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8" idx="0"/>
            <a:endCxn id="61" idx="2"/>
          </p:cNvCxnSpPr>
          <p:nvPr/>
        </p:nvCxnSpPr>
        <p:spPr>
          <a:xfrm flipV="1">
            <a:off x="4346597" y="1978363"/>
            <a:ext cx="223315" cy="342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4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3"/>
            <a:ext cx="9144000" cy="67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45"/>
            <a:ext cx="9144000" cy="4833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4432300"/>
            <a:ext cx="1574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Machine Perception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sz="3200" dirty="0" smtClean="0">
                <a:solidFill>
                  <a:srgbClr val="FFFFFF"/>
                </a:solidFill>
              </a:rPr>
              <a:t>Hierarchy of </a:t>
            </a:r>
            <a:r>
              <a:rPr lang="en-US" sz="3200" dirty="0" smtClean="0">
                <a:solidFill>
                  <a:srgbClr val="FFFFFF"/>
                </a:solidFill>
              </a:rPr>
              <a:t>concepts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endParaRPr lang="en-US" dirty="0" smtClean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 smtClean="0">
                <a:solidFill>
                  <a:srgbClr val="FFFFFF"/>
                </a:solidFill>
              </a:rPr>
              <a:t>Application/System (Surveillance)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MP Module (</a:t>
            </a:r>
            <a:r>
              <a:rPr lang="en-US" dirty="0" err="1" smtClean="0">
                <a:solidFill>
                  <a:srgbClr val="FFFFFF"/>
                </a:solidFill>
              </a:rPr>
              <a:t>e.g</a:t>
            </a:r>
            <a:r>
              <a:rPr lang="en-US" dirty="0" smtClean="0">
                <a:solidFill>
                  <a:srgbClr val="FFFFFF"/>
                </a:solidFill>
              </a:rPr>
              <a:t> Face Recognition)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ML task (</a:t>
            </a:r>
            <a:r>
              <a:rPr lang="en-US" dirty="0" err="1" smtClean="0">
                <a:solidFill>
                  <a:srgbClr val="FFFFFF"/>
                </a:solidFill>
              </a:rPr>
              <a:t>e.g</a:t>
            </a:r>
            <a:r>
              <a:rPr lang="en-US" dirty="0" smtClean="0">
                <a:solidFill>
                  <a:srgbClr val="FFFFFF"/>
                </a:solidFill>
              </a:rPr>
              <a:t> Multiclass Classification)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</a:t>
            </a:r>
            <a:r>
              <a:rPr lang="en-US" dirty="0" smtClean="0">
                <a:solidFill>
                  <a:srgbClr val="FFFFFF"/>
                </a:solidFill>
              </a:rPr>
              <a:t>Features, Models 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e.g</a:t>
            </a:r>
            <a:r>
              <a:rPr lang="en-US" dirty="0" smtClean="0">
                <a:solidFill>
                  <a:srgbClr val="FFFFFF"/>
                </a:solidFill>
              </a:rPr>
              <a:t> Logistic Regression)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		Optimization algorithm (</a:t>
            </a:r>
            <a:r>
              <a:rPr lang="en-US" dirty="0" err="1" smtClean="0">
                <a:solidFill>
                  <a:srgbClr val="FFFFFF"/>
                </a:solidFill>
              </a:rPr>
              <a:t>e.g</a:t>
            </a:r>
            <a:r>
              <a:rPr lang="en-US" dirty="0" smtClean="0">
                <a:solidFill>
                  <a:srgbClr val="FFFFFF"/>
                </a:solidFill>
              </a:rPr>
              <a:t> gradient descent)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 smtClean="0">
                <a:solidFill>
                  <a:srgbClr val="FFFFFF"/>
                </a:solidFill>
              </a:rPr>
              <a:t>	</a:t>
            </a: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BBC45-25AC-C940-AA24-DD12476998A4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01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27274</TotalTime>
  <Words>148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Module</vt:lpstr>
      <vt:lpstr>Office Theme</vt:lpstr>
      <vt:lpstr>Assignment 2a</vt:lpstr>
      <vt:lpstr>Assignment 2b</vt:lpstr>
      <vt:lpstr>Assignment 2c</vt:lpstr>
      <vt:lpstr>Object Recognition - summary</vt:lpstr>
      <vt:lpstr>Extract interest points and descriptors for every image</vt:lpstr>
      <vt:lpstr>Face recognition</vt:lpstr>
      <vt:lpstr>Object recognition</vt:lpstr>
      <vt:lpstr>Machine Perception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204</cp:revision>
  <dcterms:created xsi:type="dcterms:W3CDTF">2013-12-17T05:40:41Z</dcterms:created>
  <dcterms:modified xsi:type="dcterms:W3CDTF">2017-02-04T06:08:52Z</dcterms:modified>
</cp:coreProperties>
</file>