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302" r:id="rId3"/>
    <p:sldId id="292" r:id="rId4"/>
    <p:sldId id="303" r:id="rId5"/>
    <p:sldId id="304" r:id="rId6"/>
    <p:sldId id="315" r:id="rId7"/>
    <p:sldId id="305" r:id="rId8"/>
    <p:sldId id="316" r:id="rId9"/>
    <p:sldId id="317" r:id="rId10"/>
    <p:sldId id="318" r:id="rId11"/>
    <p:sldId id="319" r:id="rId12"/>
    <p:sldId id="320" r:id="rId13"/>
    <p:sldId id="321" r:id="rId14"/>
    <p:sldId id="306" r:id="rId15"/>
    <p:sldId id="322" r:id="rId16"/>
    <p:sldId id="323" r:id="rId17"/>
    <p:sldId id="324" r:id="rId18"/>
    <p:sldId id="326" r:id="rId19"/>
    <p:sldId id="327" r:id="rId20"/>
    <p:sldId id="328" r:id="rId21"/>
    <p:sldId id="329" r:id="rId22"/>
    <p:sldId id="325" r:id="rId23"/>
    <p:sldId id="330"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B1FC"/>
    <a:srgbClr val="FFE79B"/>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5" name="Slide Number Placeholder 5"/>
          <p:cNvSpPr>
            <a:spLocks noGrp="1"/>
          </p:cNvSpPr>
          <p:nvPr>
            <p:ph type="sldNum" sz="quarter" idx="11"/>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396466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5"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350510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5"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291763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5" name="Slide Number Placeholder 5"/>
          <p:cNvSpPr>
            <a:spLocks noGrp="1"/>
          </p:cNvSpPr>
          <p:nvPr>
            <p:ph type="sldNum" sz="quarter" idx="11"/>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198283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5"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140632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6"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179089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8"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9"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374860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4"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5"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153487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3"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4"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190903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6"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220144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55D6ADA-321D-4085-91D2-6554C8D3299D}" type="datetimeFigureOut">
              <a:rPr lang="en-US" smtClean="0"/>
              <a:t>1/15/2018</a:t>
            </a:fld>
            <a:endParaRPr lang="en-US" dirty="0"/>
          </a:p>
        </p:txBody>
      </p:sp>
      <p:sp>
        <p:nvSpPr>
          <p:cNvPr id="6" name="Footer Placeholder 4"/>
          <p:cNvSpPr>
            <a:spLocks noGrp="1"/>
          </p:cNvSpPr>
          <p:nvPr>
            <p:ph type="ftr" sz="quarter" idx="11"/>
          </p:nvPr>
        </p:nvSpPr>
        <p:spPr>
          <a:xfrm>
            <a:off x="4165600" y="6400801"/>
            <a:ext cx="3860800" cy="365125"/>
          </a:xfrm>
          <a:prstGeom prst="rect">
            <a:avLst/>
          </a:prstGeom>
        </p:spPr>
        <p:txBody>
          <a:bodyPr/>
          <a:lstStyle>
            <a:lvl1pPr eaLnBrk="1" hangingPunct="1">
              <a:defRPr>
                <a:latin typeface="Calibri" charset="0"/>
                <a:ea typeface="ＭＳ Ｐゴシック" charset="0"/>
                <a:cs typeface="Arial" charset="0"/>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6200751D-3A62-407A-943D-CF74DE31E400}" type="slidenum">
              <a:rPr lang="en-US" smtClean="0"/>
              <a:t>‹#›</a:t>
            </a:fld>
            <a:endParaRPr lang="en-US" dirty="0"/>
          </a:p>
        </p:txBody>
      </p:sp>
    </p:spTree>
    <p:extLst>
      <p:ext uri="{BB962C8B-B14F-4D97-AF65-F5344CB8AC3E}">
        <p14:creationId xmlns:p14="http://schemas.microsoft.com/office/powerpoint/2010/main" val="50261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667500"/>
            <a:ext cx="12192000" cy="1905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12" name="Rectangle 11"/>
          <p:cNvSpPr/>
          <p:nvPr/>
        </p:nvSpPr>
        <p:spPr>
          <a:xfrm>
            <a:off x="0" y="6477000"/>
            <a:ext cx="12192000" cy="1905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1028"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400801"/>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a:solidFill>
                  <a:srgbClr val="595959"/>
                </a:solidFill>
                <a:latin typeface="Candara" pitchFamily="34" charset="0"/>
                <a:cs typeface="Arial" pitchFamily="34" charset="0"/>
              </a:defRPr>
            </a:lvl1pPr>
          </a:lstStyle>
          <a:p>
            <a:fld id="{B55D6ADA-321D-4085-91D2-6554C8D3299D}" type="datetimeFigureOut">
              <a:rPr lang="en-US" smtClean="0"/>
              <a:t>1/15/2018</a:t>
            </a:fld>
            <a:endParaRPr lang="en-US" dirty="0"/>
          </a:p>
        </p:txBody>
      </p:sp>
      <p:sp>
        <p:nvSpPr>
          <p:cNvPr id="6" name="Slide Number Placeholder 5"/>
          <p:cNvSpPr>
            <a:spLocks noGrp="1"/>
          </p:cNvSpPr>
          <p:nvPr>
            <p:ph type="sldNum" sz="quarter" idx="4"/>
          </p:nvPr>
        </p:nvSpPr>
        <p:spPr>
          <a:xfrm>
            <a:off x="8737600" y="6400801"/>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a:solidFill>
                  <a:srgbClr val="595959"/>
                </a:solidFill>
                <a:latin typeface="Candara" panose="020E0502030303020204" pitchFamily="34" charset="0"/>
                <a:cs typeface="Arial" panose="020B0604020202020204" pitchFamily="34" charset="0"/>
              </a:defRPr>
            </a:lvl1pPr>
          </a:lstStyle>
          <a:p>
            <a:fld id="{6200751D-3A62-407A-943D-CF74DE31E400}" type="slidenum">
              <a:rPr lang="en-US" smtClean="0"/>
              <a:t>‹#›</a:t>
            </a:fld>
            <a:endParaRPr lang="en-US" dirty="0"/>
          </a:p>
        </p:txBody>
      </p:sp>
      <p:sp>
        <p:nvSpPr>
          <p:cNvPr id="8" name="Rectangle 7"/>
          <p:cNvSpPr/>
          <p:nvPr/>
        </p:nvSpPr>
        <p:spPr>
          <a:xfrm>
            <a:off x="0" y="0"/>
            <a:ext cx="508000" cy="685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10" name="Rectangle 9"/>
          <p:cNvSpPr/>
          <p:nvPr/>
        </p:nvSpPr>
        <p:spPr>
          <a:xfrm>
            <a:off x="0" y="685800"/>
            <a:ext cx="508000" cy="685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pic>
        <p:nvPicPr>
          <p:cNvPr id="5" name="Picture 4"/>
          <p:cNvPicPr>
            <a:picLocks noChangeAspect="1"/>
          </p:cNvPicPr>
          <p:nvPr userDrawn="1"/>
        </p:nvPicPr>
        <p:blipFill rotWithShape="1">
          <a:blip r:embed="rId13"/>
          <a:srcRect t="11705" b="24498"/>
          <a:stretch/>
        </p:blipFill>
        <p:spPr>
          <a:xfrm>
            <a:off x="9305925" y="92075"/>
            <a:ext cx="2886075" cy="1008733"/>
          </a:xfrm>
          <a:prstGeom prst="rect">
            <a:avLst/>
          </a:prstGeom>
        </p:spPr>
      </p:pic>
    </p:spTree>
    <p:extLst>
      <p:ext uri="{BB962C8B-B14F-4D97-AF65-F5344CB8AC3E}">
        <p14:creationId xmlns:p14="http://schemas.microsoft.com/office/powerpoint/2010/main" val="1502279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1"/>
          </a:solidFill>
          <a:latin typeface="Corbel" pitchFamily="34" charset="0"/>
          <a:ea typeface="MS PGothic" pitchFamily="34" charset="-128"/>
          <a:cs typeface="ＭＳ Ｐゴシック" charset="0"/>
        </a:defRPr>
      </a:lvl1pPr>
      <a:lvl2pPr algn="l" rtl="0" eaLnBrk="1" fontAlgn="base" hangingPunct="1">
        <a:spcBef>
          <a:spcPct val="0"/>
        </a:spcBef>
        <a:spcAft>
          <a:spcPct val="0"/>
        </a:spcAft>
        <a:defRPr sz="4400">
          <a:solidFill>
            <a:schemeClr val="tx1"/>
          </a:solidFill>
          <a:latin typeface="Corbel" pitchFamily="34" charset="0"/>
          <a:ea typeface="MS PGothic" pitchFamily="34" charset="-128"/>
          <a:cs typeface="ＭＳ Ｐゴシック" charset="0"/>
        </a:defRPr>
      </a:lvl2pPr>
      <a:lvl3pPr algn="l" rtl="0" eaLnBrk="1" fontAlgn="base" hangingPunct="1">
        <a:spcBef>
          <a:spcPct val="0"/>
        </a:spcBef>
        <a:spcAft>
          <a:spcPct val="0"/>
        </a:spcAft>
        <a:defRPr sz="4400">
          <a:solidFill>
            <a:schemeClr val="tx1"/>
          </a:solidFill>
          <a:latin typeface="Corbel" pitchFamily="34" charset="0"/>
          <a:ea typeface="MS PGothic" pitchFamily="34" charset="-128"/>
          <a:cs typeface="ＭＳ Ｐゴシック" charset="0"/>
        </a:defRPr>
      </a:lvl3pPr>
      <a:lvl4pPr algn="l" rtl="0" eaLnBrk="1" fontAlgn="base" hangingPunct="1">
        <a:spcBef>
          <a:spcPct val="0"/>
        </a:spcBef>
        <a:spcAft>
          <a:spcPct val="0"/>
        </a:spcAft>
        <a:defRPr sz="4400">
          <a:solidFill>
            <a:schemeClr val="tx1"/>
          </a:solidFill>
          <a:latin typeface="Corbel" pitchFamily="34" charset="0"/>
          <a:ea typeface="MS PGothic" pitchFamily="34" charset="-128"/>
          <a:cs typeface="ＭＳ Ｐゴシック" charset="0"/>
        </a:defRPr>
      </a:lvl4pPr>
      <a:lvl5pPr algn="l" rtl="0" eaLnBrk="1" fontAlgn="base" hangingPunct="1">
        <a:spcBef>
          <a:spcPct val="0"/>
        </a:spcBef>
        <a:spcAft>
          <a:spcPct val="0"/>
        </a:spcAft>
        <a:defRPr sz="4400">
          <a:solidFill>
            <a:schemeClr val="tx1"/>
          </a:solidFill>
          <a:latin typeface="Corbel" pitchFamily="34" charset="0"/>
          <a:ea typeface="MS PGothic" pitchFamily="34" charset="-128"/>
          <a:cs typeface="ＭＳ Ｐゴシック" charset="0"/>
        </a:defRPr>
      </a:lvl5pPr>
      <a:lvl6pPr marL="457200" algn="l" rtl="0" eaLnBrk="1" fontAlgn="base" hangingPunct="1">
        <a:spcBef>
          <a:spcPct val="0"/>
        </a:spcBef>
        <a:spcAft>
          <a:spcPct val="0"/>
        </a:spcAft>
        <a:defRPr sz="4400">
          <a:solidFill>
            <a:schemeClr val="tx1"/>
          </a:solidFill>
          <a:latin typeface="Corbel" pitchFamily="34" charset="0"/>
        </a:defRPr>
      </a:lvl6pPr>
      <a:lvl7pPr marL="914400" algn="l" rtl="0" eaLnBrk="1" fontAlgn="base" hangingPunct="1">
        <a:spcBef>
          <a:spcPct val="0"/>
        </a:spcBef>
        <a:spcAft>
          <a:spcPct val="0"/>
        </a:spcAft>
        <a:defRPr sz="4400">
          <a:solidFill>
            <a:schemeClr val="tx1"/>
          </a:solidFill>
          <a:latin typeface="Corbel" pitchFamily="34" charset="0"/>
        </a:defRPr>
      </a:lvl7pPr>
      <a:lvl8pPr marL="1371600" algn="l" rtl="0" eaLnBrk="1" fontAlgn="base" hangingPunct="1">
        <a:spcBef>
          <a:spcPct val="0"/>
        </a:spcBef>
        <a:spcAft>
          <a:spcPct val="0"/>
        </a:spcAft>
        <a:defRPr sz="4400">
          <a:solidFill>
            <a:schemeClr val="tx1"/>
          </a:solidFill>
          <a:latin typeface="Corbel" pitchFamily="34" charset="0"/>
        </a:defRPr>
      </a:lvl8pPr>
      <a:lvl9pPr marL="1828800" algn="l" rtl="0" eaLnBrk="1" fontAlgn="base" hangingPunct="1">
        <a:spcBef>
          <a:spcPct val="0"/>
        </a:spcBef>
        <a:spcAft>
          <a:spcPct val="0"/>
        </a:spcAft>
        <a:defRPr sz="4400">
          <a:solidFill>
            <a:schemeClr val="tx1"/>
          </a:solidFill>
          <a:latin typeface="Corbel"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MS PGothic" pitchFamily="34" charset="-128"/>
          <a:cs typeface="ＭＳ Ｐゴシック"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MS PGothic" pitchFamily="3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MS PGothic" pitchFamily="3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MS PGothic" pitchFamily="3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4844" y="1293046"/>
            <a:ext cx="11426758" cy="837391"/>
          </a:xfrm>
        </p:spPr>
        <p:txBody>
          <a:bodyPr/>
          <a:lstStyle/>
          <a:p>
            <a:r>
              <a:rPr lang="en-IN" sz="4000" dirty="0"/>
              <a:t>Loan Default Prediction model (Classification Model)</a:t>
            </a:r>
          </a:p>
        </p:txBody>
      </p:sp>
      <p:sp>
        <p:nvSpPr>
          <p:cNvPr id="7" name="Rectangle 6"/>
          <p:cNvSpPr/>
          <p:nvPr/>
        </p:nvSpPr>
        <p:spPr>
          <a:xfrm>
            <a:off x="621104" y="5410382"/>
            <a:ext cx="1937069" cy="307777"/>
          </a:xfrm>
          <a:prstGeom prst="rect">
            <a:avLst/>
          </a:prstGeom>
        </p:spPr>
        <p:txBody>
          <a:bodyPr wrap="none">
            <a:spAutoFit/>
          </a:bodyPr>
          <a:lstStyle/>
          <a:p>
            <a:r>
              <a:rPr lang="en-IN" sz="1400" b="1" dirty="0"/>
              <a:t>PGP-BABI, Hyderabad, :</a:t>
            </a:r>
          </a:p>
        </p:txBody>
      </p:sp>
      <p:sp>
        <p:nvSpPr>
          <p:cNvPr id="10" name="Subtitle 4"/>
          <p:cNvSpPr txBox="1">
            <a:spLocks/>
          </p:cNvSpPr>
          <p:nvPr/>
        </p:nvSpPr>
        <p:spPr bwMode="auto">
          <a:xfrm>
            <a:off x="621104" y="5786973"/>
            <a:ext cx="7897254" cy="46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3" anchor="t" anchorCtr="0" compatLnSpc="1">
            <a:prstTxWarp prst="textNoShape">
              <a:avLst/>
            </a:prstTxWarp>
          </a:bodyPr>
          <a:lstStyle>
            <a:lvl1pPr marL="0" indent="0" algn="ctr" rtl="0" eaLnBrk="1" fontAlgn="base" hangingPunct="1">
              <a:spcBef>
                <a:spcPct val="20000"/>
              </a:spcBef>
              <a:spcAft>
                <a:spcPct val="0"/>
              </a:spcAft>
              <a:buFont typeface="Arial" panose="020B0604020202020204" pitchFamily="34" charset="0"/>
              <a:buNone/>
              <a:defRPr sz="3200" kern="1200">
                <a:solidFill>
                  <a:schemeClr val="tx1">
                    <a:tint val="75000"/>
                  </a:schemeClr>
                </a:solidFill>
                <a:latin typeface="Candara" pitchFamily="34" charset="0"/>
                <a:ea typeface="MS PGothic" pitchFamily="34" charset="-128"/>
                <a:cs typeface="ＭＳ Ｐゴシック" charset="0"/>
              </a:defRPr>
            </a:lvl1pPr>
            <a:lvl2pPr marL="457200" indent="0" algn="ctr" rtl="0" eaLnBrk="1" fontAlgn="base" hangingPunct="1">
              <a:spcBef>
                <a:spcPct val="20000"/>
              </a:spcBef>
              <a:spcAft>
                <a:spcPct val="0"/>
              </a:spcAft>
              <a:buFont typeface="Arial" panose="020B0604020202020204" pitchFamily="34" charset="0"/>
              <a:buNone/>
              <a:defRPr sz="2800" kern="1200">
                <a:solidFill>
                  <a:schemeClr val="tx1">
                    <a:tint val="75000"/>
                  </a:schemeClr>
                </a:solidFill>
                <a:latin typeface="Candara" pitchFamily="34" charset="0"/>
                <a:ea typeface="MS PGothic" pitchFamily="34" charset="-128"/>
                <a:cs typeface="+mn-cs"/>
              </a:defRPr>
            </a:lvl2pPr>
            <a:lvl3pPr marL="914400" indent="0" algn="ctr" rtl="0" eaLnBrk="1" fontAlgn="base" hangingPunct="1">
              <a:spcBef>
                <a:spcPct val="20000"/>
              </a:spcBef>
              <a:spcAft>
                <a:spcPct val="0"/>
              </a:spcAft>
              <a:buFont typeface="Arial" panose="020B0604020202020204" pitchFamily="34" charset="0"/>
              <a:buNone/>
              <a:defRPr sz="2400" kern="1200">
                <a:solidFill>
                  <a:schemeClr val="tx1">
                    <a:tint val="75000"/>
                  </a:schemeClr>
                </a:solidFill>
                <a:latin typeface="Candara" pitchFamily="34" charset="0"/>
                <a:ea typeface="MS PGothic" pitchFamily="34" charset="-128"/>
                <a:cs typeface="+mn-cs"/>
              </a:defRPr>
            </a:lvl3pPr>
            <a:lvl4pPr marL="13716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Candara" pitchFamily="34" charset="0"/>
                <a:ea typeface="MS PGothic" pitchFamily="34" charset="-128"/>
                <a:cs typeface="+mn-cs"/>
              </a:defRPr>
            </a:lvl4pPr>
            <a:lvl5pPr marL="18288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Candara" pitchFamily="34" charset="0"/>
                <a:ea typeface="MS PGothic" pitchFamily="34"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1400" i="1" dirty="0"/>
              <a:t>Mithun Radhakrishnan </a:t>
            </a:r>
          </a:p>
          <a:p>
            <a:pPr algn="l"/>
            <a:endParaRPr lang="en-IN" sz="1400" i="1" dirty="0"/>
          </a:p>
        </p:txBody>
      </p:sp>
      <p:sp>
        <p:nvSpPr>
          <p:cNvPr id="6" name="Title 3"/>
          <p:cNvSpPr txBox="1">
            <a:spLocks/>
          </p:cNvSpPr>
          <p:nvPr/>
        </p:nvSpPr>
        <p:spPr bwMode="auto">
          <a:xfrm>
            <a:off x="524844" y="2922922"/>
            <a:ext cx="5784516" cy="169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kern="1200">
                <a:solidFill>
                  <a:schemeClr val="tx1"/>
                </a:solidFill>
                <a:latin typeface="Corbel" pitchFamily="34" charset="0"/>
                <a:ea typeface="MS PGothic" pitchFamily="34" charset="-128"/>
                <a:cs typeface="ＭＳ Ｐゴシック" charset="0"/>
              </a:defRPr>
            </a:lvl1pPr>
            <a:lvl2pPr algn="l" rtl="0" eaLnBrk="1" fontAlgn="base" hangingPunct="1">
              <a:spcBef>
                <a:spcPct val="0"/>
              </a:spcBef>
              <a:spcAft>
                <a:spcPct val="0"/>
              </a:spcAft>
              <a:defRPr sz="4400">
                <a:solidFill>
                  <a:schemeClr val="tx1"/>
                </a:solidFill>
                <a:latin typeface="Corbel" pitchFamily="34" charset="0"/>
                <a:ea typeface="MS PGothic" pitchFamily="34" charset="-128"/>
                <a:cs typeface="ＭＳ Ｐゴシック" charset="0"/>
              </a:defRPr>
            </a:lvl2pPr>
            <a:lvl3pPr algn="l" rtl="0" eaLnBrk="1" fontAlgn="base" hangingPunct="1">
              <a:spcBef>
                <a:spcPct val="0"/>
              </a:spcBef>
              <a:spcAft>
                <a:spcPct val="0"/>
              </a:spcAft>
              <a:defRPr sz="4400">
                <a:solidFill>
                  <a:schemeClr val="tx1"/>
                </a:solidFill>
                <a:latin typeface="Corbel" pitchFamily="34" charset="0"/>
                <a:ea typeface="MS PGothic" pitchFamily="34" charset="-128"/>
                <a:cs typeface="ＭＳ Ｐゴシック" charset="0"/>
              </a:defRPr>
            </a:lvl3pPr>
            <a:lvl4pPr algn="l" rtl="0" eaLnBrk="1" fontAlgn="base" hangingPunct="1">
              <a:spcBef>
                <a:spcPct val="0"/>
              </a:spcBef>
              <a:spcAft>
                <a:spcPct val="0"/>
              </a:spcAft>
              <a:defRPr sz="4400">
                <a:solidFill>
                  <a:schemeClr val="tx1"/>
                </a:solidFill>
                <a:latin typeface="Corbel" pitchFamily="34" charset="0"/>
                <a:ea typeface="MS PGothic" pitchFamily="34" charset="-128"/>
                <a:cs typeface="ＭＳ Ｐゴシック" charset="0"/>
              </a:defRPr>
            </a:lvl4pPr>
            <a:lvl5pPr algn="l" rtl="0" eaLnBrk="1" fontAlgn="base" hangingPunct="1">
              <a:spcBef>
                <a:spcPct val="0"/>
              </a:spcBef>
              <a:spcAft>
                <a:spcPct val="0"/>
              </a:spcAft>
              <a:defRPr sz="4400">
                <a:solidFill>
                  <a:schemeClr val="tx1"/>
                </a:solidFill>
                <a:latin typeface="Corbel" pitchFamily="34" charset="0"/>
                <a:ea typeface="MS PGothic" pitchFamily="34" charset="-128"/>
                <a:cs typeface="ＭＳ Ｐゴシック" charset="0"/>
              </a:defRPr>
            </a:lvl5pPr>
            <a:lvl6pPr marL="457200" algn="l" rtl="0" eaLnBrk="1" fontAlgn="base" hangingPunct="1">
              <a:spcBef>
                <a:spcPct val="0"/>
              </a:spcBef>
              <a:spcAft>
                <a:spcPct val="0"/>
              </a:spcAft>
              <a:defRPr sz="4400">
                <a:solidFill>
                  <a:schemeClr val="tx1"/>
                </a:solidFill>
                <a:latin typeface="Corbel" pitchFamily="34" charset="0"/>
              </a:defRPr>
            </a:lvl6pPr>
            <a:lvl7pPr marL="914400" algn="l" rtl="0" eaLnBrk="1" fontAlgn="base" hangingPunct="1">
              <a:spcBef>
                <a:spcPct val="0"/>
              </a:spcBef>
              <a:spcAft>
                <a:spcPct val="0"/>
              </a:spcAft>
              <a:defRPr sz="4400">
                <a:solidFill>
                  <a:schemeClr val="tx1"/>
                </a:solidFill>
                <a:latin typeface="Corbel" pitchFamily="34" charset="0"/>
              </a:defRPr>
            </a:lvl7pPr>
            <a:lvl8pPr marL="1371600" algn="l" rtl="0" eaLnBrk="1" fontAlgn="base" hangingPunct="1">
              <a:spcBef>
                <a:spcPct val="0"/>
              </a:spcBef>
              <a:spcAft>
                <a:spcPct val="0"/>
              </a:spcAft>
              <a:defRPr sz="4400">
                <a:solidFill>
                  <a:schemeClr val="tx1"/>
                </a:solidFill>
                <a:latin typeface="Corbel" pitchFamily="34" charset="0"/>
              </a:defRPr>
            </a:lvl8pPr>
            <a:lvl9pPr marL="1828800" algn="l" rtl="0" eaLnBrk="1" fontAlgn="base" hangingPunct="1">
              <a:spcBef>
                <a:spcPct val="0"/>
              </a:spcBef>
              <a:spcAft>
                <a:spcPct val="0"/>
              </a:spcAft>
              <a:defRPr sz="4400">
                <a:solidFill>
                  <a:schemeClr val="tx1"/>
                </a:solidFill>
                <a:latin typeface="Corbel" pitchFamily="34" charset="0"/>
              </a:defRPr>
            </a:lvl9pPr>
          </a:lstStyle>
          <a:p>
            <a:r>
              <a:rPr lang="en-IN" sz="2400" dirty="0"/>
              <a:t>Using:</a:t>
            </a:r>
          </a:p>
          <a:p>
            <a:pPr marL="457200" indent="-457200">
              <a:buFont typeface="Wingdings" panose="05000000000000000000" pitchFamily="2" charset="2"/>
              <a:buChar char="ü"/>
            </a:pPr>
            <a:r>
              <a:rPr lang="en-IN" sz="2400" dirty="0"/>
              <a:t>Classification &amp; Regression Tree (CART)</a:t>
            </a:r>
          </a:p>
          <a:p>
            <a:pPr marL="457200" indent="-457200">
              <a:buFont typeface="Wingdings" panose="05000000000000000000" pitchFamily="2" charset="2"/>
              <a:buChar char="ü"/>
            </a:pPr>
            <a:r>
              <a:rPr lang="en-IN" sz="2400" dirty="0"/>
              <a:t>Random Forrest Technique of Classification</a:t>
            </a:r>
          </a:p>
          <a:p>
            <a:pPr marL="457200" indent="-457200">
              <a:buFont typeface="Wingdings" panose="05000000000000000000" pitchFamily="2" charset="2"/>
              <a:buChar char="ü"/>
            </a:pPr>
            <a:r>
              <a:rPr lang="en-IN" sz="2400" dirty="0"/>
              <a:t>Gradient Boosting Method &amp; </a:t>
            </a:r>
          </a:p>
          <a:p>
            <a:pPr marL="457200" indent="-457200">
              <a:buFont typeface="Wingdings" panose="05000000000000000000" pitchFamily="2" charset="2"/>
              <a:buChar char="ü"/>
            </a:pPr>
            <a:r>
              <a:rPr lang="en-IN" sz="2400" dirty="0"/>
              <a:t>Generalized linear Method (Logistic Regression)</a:t>
            </a:r>
            <a:endParaRPr lang="en-IN"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372" y="2798518"/>
            <a:ext cx="2376827" cy="23452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55814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Unbalanced data </a:t>
            </a:r>
          </a:p>
        </p:txBody>
      </p:sp>
      <p:sp>
        <p:nvSpPr>
          <p:cNvPr id="5" name="Text Placeholder 4"/>
          <p:cNvSpPr>
            <a:spLocks noGrp="1"/>
          </p:cNvSpPr>
          <p:nvPr>
            <p:ph type="body" idx="1"/>
          </p:nvPr>
        </p:nvSpPr>
        <p:spPr/>
        <p:txBody>
          <a:bodyPr/>
          <a:lstStyle/>
          <a:p>
            <a:r>
              <a:rPr lang="en-IN" dirty="0"/>
              <a:t>Loan Default Prediction (Classification problem) </a:t>
            </a:r>
          </a:p>
        </p:txBody>
      </p:sp>
    </p:spTree>
    <p:extLst>
      <p:ext uri="{BB962C8B-B14F-4D97-AF65-F5344CB8AC3E}">
        <p14:creationId xmlns:p14="http://schemas.microsoft.com/office/powerpoint/2010/main" val="233756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28" y="1629041"/>
            <a:ext cx="4496427" cy="2762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960" y="1629041"/>
            <a:ext cx="4410691" cy="2572109"/>
          </a:xfrm>
          <a:prstGeom prst="rect">
            <a:avLst/>
          </a:prstGeom>
        </p:spPr>
      </p:pic>
      <p:sp>
        <p:nvSpPr>
          <p:cNvPr id="6" name="TextBox 5"/>
          <p:cNvSpPr txBox="1"/>
          <p:nvPr/>
        </p:nvSpPr>
        <p:spPr>
          <a:xfrm>
            <a:off x="914400" y="4748270"/>
            <a:ext cx="4256955" cy="646331"/>
          </a:xfrm>
          <a:prstGeom prst="rect">
            <a:avLst/>
          </a:prstGeom>
          <a:noFill/>
        </p:spPr>
        <p:txBody>
          <a:bodyPr wrap="square" rtlCol="0">
            <a:spAutoFit/>
          </a:bodyPr>
          <a:lstStyle/>
          <a:p>
            <a:r>
              <a:rPr lang="en-US" dirty="0"/>
              <a:t>We lost 40 delinquent cases while cleaning and pre-processing the raw data. </a:t>
            </a:r>
          </a:p>
        </p:txBody>
      </p:sp>
      <p:sp>
        <p:nvSpPr>
          <p:cNvPr id="7" name="TextBox 6"/>
          <p:cNvSpPr txBox="1"/>
          <p:nvPr/>
        </p:nvSpPr>
        <p:spPr>
          <a:xfrm>
            <a:off x="6477918" y="4748270"/>
            <a:ext cx="3982733" cy="1477328"/>
          </a:xfrm>
          <a:prstGeom prst="rect">
            <a:avLst/>
          </a:prstGeom>
          <a:noFill/>
        </p:spPr>
        <p:txBody>
          <a:bodyPr wrap="square" rtlCol="0">
            <a:spAutoFit/>
          </a:bodyPr>
          <a:lstStyle/>
          <a:p>
            <a:r>
              <a:rPr lang="en-US" dirty="0"/>
              <a:t>Only 5.87 % cases in the clean pre-processed data is of class 1 – delinquent. </a:t>
            </a:r>
          </a:p>
          <a:p>
            <a:r>
              <a:rPr lang="en-US" dirty="0"/>
              <a:t>We need to resort to some method of oversampling for the algorithms to learn. </a:t>
            </a:r>
          </a:p>
        </p:txBody>
      </p:sp>
      <p:sp>
        <p:nvSpPr>
          <p:cNvPr id="9" name="Text Placeholder 2"/>
          <p:cNvSpPr>
            <a:spLocks noGrp="1"/>
          </p:cNvSpPr>
          <p:nvPr>
            <p:ph type="body" idx="1"/>
          </p:nvPr>
        </p:nvSpPr>
        <p:spPr>
          <a:xfrm>
            <a:off x="674928" y="800991"/>
            <a:ext cx="10363200" cy="561860"/>
          </a:xfrm>
        </p:spPr>
        <p:txBody>
          <a:bodyPr/>
          <a:lstStyle/>
          <a:p>
            <a:r>
              <a:rPr lang="en-US" dirty="0"/>
              <a:t>Data Dimension (pre-post cleaning) </a:t>
            </a:r>
          </a:p>
        </p:txBody>
      </p:sp>
    </p:spTree>
    <p:extLst>
      <p:ext uri="{BB962C8B-B14F-4D97-AF65-F5344CB8AC3E}">
        <p14:creationId xmlns:p14="http://schemas.microsoft.com/office/powerpoint/2010/main" val="23048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906" y="1629041"/>
            <a:ext cx="4352799" cy="2572109"/>
          </a:xfrm>
          <a:prstGeom prst="rect">
            <a:avLst/>
          </a:prstGeom>
        </p:spPr>
      </p:pic>
      <p:sp>
        <p:nvSpPr>
          <p:cNvPr id="7" name="TextBox 6"/>
          <p:cNvSpPr txBox="1"/>
          <p:nvPr/>
        </p:nvSpPr>
        <p:spPr>
          <a:xfrm>
            <a:off x="6477918" y="4748270"/>
            <a:ext cx="3982733" cy="1200329"/>
          </a:xfrm>
          <a:prstGeom prst="rect">
            <a:avLst/>
          </a:prstGeom>
          <a:noFill/>
        </p:spPr>
        <p:txBody>
          <a:bodyPr wrap="square" rtlCol="0">
            <a:spAutoFit/>
          </a:bodyPr>
          <a:lstStyle/>
          <a:p>
            <a:r>
              <a:rPr lang="en-US" dirty="0"/>
              <a:t>We achieved a class weightage  very close to 2:1 </a:t>
            </a:r>
          </a:p>
          <a:p>
            <a:r>
              <a:rPr lang="en-US" dirty="0"/>
              <a:t>Minority class is now 29.4% of the whole.  </a:t>
            </a:r>
          </a:p>
        </p:txBody>
      </p:sp>
      <p:sp>
        <p:nvSpPr>
          <p:cNvPr id="8" name="Text Placeholder 2"/>
          <p:cNvSpPr>
            <a:spLocks noGrp="1"/>
          </p:cNvSpPr>
          <p:nvPr>
            <p:ph type="body" idx="1"/>
          </p:nvPr>
        </p:nvSpPr>
        <p:spPr>
          <a:xfrm>
            <a:off x="599526" y="800991"/>
            <a:ext cx="10363200" cy="561860"/>
          </a:xfrm>
        </p:spPr>
        <p:txBody>
          <a:bodyPr/>
          <a:lstStyle/>
          <a:p>
            <a:r>
              <a:rPr lang="en-US" dirty="0"/>
              <a:t>Resorted to SMOTE function to correct the balance: </a:t>
            </a:r>
          </a:p>
        </p:txBody>
      </p:sp>
      <p:sp>
        <p:nvSpPr>
          <p:cNvPr id="2" name="TextBox 1"/>
          <p:cNvSpPr txBox="1"/>
          <p:nvPr/>
        </p:nvSpPr>
        <p:spPr>
          <a:xfrm>
            <a:off x="517793" y="1961002"/>
            <a:ext cx="5266062" cy="3416320"/>
          </a:xfrm>
          <a:prstGeom prst="rect">
            <a:avLst/>
          </a:prstGeom>
          <a:noFill/>
        </p:spPr>
        <p:txBody>
          <a:bodyPr wrap="square" rtlCol="0">
            <a:spAutoFit/>
          </a:bodyPr>
          <a:lstStyle/>
          <a:p>
            <a:r>
              <a:rPr lang="en-US" dirty="0"/>
              <a:t>We intended to achieve a minimum class weightage of 3:1. </a:t>
            </a:r>
          </a:p>
          <a:p>
            <a:r>
              <a:rPr lang="en-US" dirty="0"/>
              <a:t>We over sampled the minority event (265) 4.5 times. </a:t>
            </a:r>
          </a:p>
          <a:p>
            <a:r>
              <a:rPr lang="en-US" dirty="0"/>
              <a:t>To compensate for the excess data points that will generated by SMOTE function we resorted to a under sampling of Majority event and maintained at 3 times of majority. </a:t>
            </a:r>
          </a:p>
          <a:p>
            <a:endParaRPr lang="en-US" dirty="0"/>
          </a:p>
          <a:p>
            <a:r>
              <a:rPr lang="en-US" dirty="0"/>
              <a:t>Formula: </a:t>
            </a:r>
          </a:p>
          <a:p>
            <a:endParaRPr lang="en-US" dirty="0"/>
          </a:p>
          <a:p>
            <a:r>
              <a:rPr lang="en-US" dirty="0" err="1"/>
              <a:t>frasmotedata</a:t>
            </a:r>
            <a:r>
              <a:rPr lang="en-US" dirty="0"/>
              <a:t>&lt;- SMOTE(SeriousDlqin2yrs~.,data = </a:t>
            </a:r>
            <a:r>
              <a:rPr lang="en-US" dirty="0" err="1"/>
              <a:t>traindata,perc.over</a:t>
            </a:r>
            <a:r>
              <a:rPr lang="en-US" dirty="0"/>
              <a:t> = 450,k=5,perc.under = 300)</a:t>
            </a:r>
          </a:p>
        </p:txBody>
      </p:sp>
    </p:spTree>
    <p:extLst>
      <p:ext uri="{BB962C8B-B14F-4D97-AF65-F5344CB8AC3E}">
        <p14:creationId xmlns:p14="http://schemas.microsoft.com/office/powerpoint/2010/main" val="280093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Predictive Models</a:t>
            </a:r>
          </a:p>
        </p:txBody>
      </p:sp>
      <p:sp>
        <p:nvSpPr>
          <p:cNvPr id="5" name="Text Placeholder 4"/>
          <p:cNvSpPr>
            <a:spLocks noGrp="1"/>
          </p:cNvSpPr>
          <p:nvPr>
            <p:ph type="body" idx="1"/>
          </p:nvPr>
        </p:nvSpPr>
        <p:spPr/>
        <p:txBody>
          <a:bodyPr/>
          <a:lstStyle/>
          <a:p>
            <a:r>
              <a:rPr lang="en-IN" dirty="0"/>
              <a:t>Loan Default Prediction (Classification problem) </a:t>
            </a:r>
          </a:p>
        </p:txBody>
      </p:sp>
    </p:spTree>
    <p:extLst>
      <p:ext uri="{BB962C8B-B14F-4D97-AF65-F5344CB8AC3E}">
        <p14:creationId xmlns:p14="http://schemas.microsoft.com/office/powerpoint/2010/main" val="264166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3595" y="1002535"/>
            <a:ext cx="10363200" cy="473725"/>
          </a:xfrm>
        </p:spPr>
        <p:txBody>
          <a:bodyPr/>
          <a:lstStyle/>
          <a:p>
            <a:r>
              <a:rPr lang="en-US" dirty="0"/>
              <a:t>Model No. 1 CART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17" y="1961003"/>
            <a:ext cx="5295900" cy="345929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49234206"/>
              </p:ext>
            </p:extLst>
          </p:nvPr>
        </p:nvGraphicFramePr>
        <p:xfrm>
          <a:off x="7182997" y="2327272"/>
          <a:ext cx="3095740" cy="3110396"/>
        </p:xfrm>
        <a:graphic>
          <a:graphicData uri="http://schemas.openxmlformats.org/drawingml/2006/table">
            <a:tbl>
              <a:tblPr firstRow="1" bandRow="1">
                <a:tableStyleId>{5C22544A-7EE6-4342-B048-85BDC9FD1C3A}</a:tableStyleId>
              </a:tblPr>
              <a:tblGrid>
                <a:gridCol w="980502">
                  <a:extLst>
                    <a:ext uri="{9D8B030D-6E8A-4147-A177-3AD203B41FA5}">
                      <a16:colId xmlns:a16="http://schemas.microsoft.com/office/drawing/2014/main" val="20000"/>
                    </a:ext>
                  </a:extLst>
                </a:gridCol>
                <a:gridCol w="2115238">
                  <a:extLst>
                    <a:ext uri="{9D8B030D-6E8A-4147-A177-3AD203B41FA5}">
                      <a16:colId xmlns:a16="http://schemas.microsoft.com/office/drawing/2014/main" val="20001"/>
                    </a:ext>
                  </a:extLst>
                </a:gridCol>
              </a:tblGrid>
              <a:tr h="399272">
                <a:tc>
                  <a:txBody>
                    <a:bodyPr/>
                    <a:lstStyle/>
                    <a:p>
                      <a:r>
                        <a:rPr lang="en-US" sz="1600" dirty="0"/>
                        <a:t>Ranking</a:t>
                      </a:r>
                    </a:p>
                  </a:txBody>
                  <a:tcPr/>
                </a:tc>
                <a:tc>
                  <a:txBody>
                    <a:bodyPr/>
                    <a:lstStyle/>
                    <a:p>
                      <a:r>
                        <a:rPr lang="en-US" dirty="0"/>
                        <a:t> Variable Name</a:t>
                      </a:r>
                    </a:p>
                  </a:txBody>
                  <a:tcPr/>
                </a:tc>
                <a:extLst>
                  <a:ext uri="{0D108BD9-81ED-4DB2-BD59-A6C34878D82A}">
                    <a16:rowId xmlns:a16="http://schemas.microsoft.com/office/drawing/2014/main" val="10000"/>
                  </a:ext>
                </a:extLst>
              </a:tr>
              <a:tr h="698726">
                <a:tc>
                  <a:txBody>
                    <a:bodyPr/>
                    <a:lstStyle/>
                    <a:p>
                      <a:r>
                        <a:rPr lang="en-US" dirty="0"/>
                        <a:t>1</a:t>
                      </a:r>
                    </a:p>
                  </a:txBody>
                  <a:tcPr/>
                </a:tc>
                <a:tc>
                  <a:txBody>
                    <a:bodyPr/>
                    <a:lstStyle/>
                    <a:p>
                      <a:r>
                        <a:rPr lang="en-US" dirty="0"/>
                        <a:t>Revolving utilization</a:t>
                      </a:r>
                      <a:r>
                        <a:rPr lang="en-US" baseline="0" dirty="0"/>
                        <a:t> of unsecured loans.</a:t>
                      </a:r>
                      <a:endParaRPr lang="en-US" dirty="0"/>
                    </a:p>
                  </a:txBody>
                  <a:tcPr/>
                </a:tc>
                <a:extLst>
                  <a:ext uri="{0D108BD9-81ED-4DB2-BD59-A6C34878D82A}">
                    <a16:rowId xmlns:a16="http://schemas.microsoft.com/office/drawing/2014/main" val="10001"/>
                  </a:ext>
                </a:extLst>
              </a:tr>
              <a:tr h="698726">
                <a:tc>
                  <a:txBody>
                    <a:bodyPr/>
                    <a:lstStyle/>
                    <a:p>
                      <a:r>
                        <a:rPr lang="en-US" dirty="0"/>
                        <a:t>2</a:t>
                      </a:r>
                    </a:p>
                  </a:txBody>
                  <a:tcPr/>
                </a:tc>
                <a:tc>
                  <a:txBody>
                    <a:bodyPr/>
                    <a:lstStyle/>
                    <a:p>
                      <a:r>
                        <a:rPr lang="en-US" dirty="0"/>
                        <a:t>Number of Open credit lines and loans.</a:t>
                      </a:r>
                    </a:p>
                  </a:txBody>
                  <a:tcPr/>
                </a:tc>
                <a:extLst>
                  <a:ext uri="{0D108BD9-81ED-4DB2-BD59-A6C34878D82A}">
                    <a16:rowId xmlns:a16="http://schemas.microsoft.com/office/drawing/2014/main" val="10002"/>
                  </a:ext>
                </a:extLst>
              </a:tr>
              <a:tr h="399272">
                <a:tc>
                  <a:txBody>
                    <a:bodyPr/>
                    <a:lstStyle/>
                    <a:p>
                      <a:r>
                        <a:rPr lang="en-US" dirty="0"/>
                        <a:t>3</a:t>
                      </a:r>
                    </a:p>
                  </a:txBody>
                  <a:tcPr/>
                </a:tc>
                <a:tc>
                  <a:txBody>
                    <a:bodyPr/>
                    <a:lstStyle/>
                    <a:p>
                      <a:r>
                        <a:rPr lang="en-US" dirty="0"/>
                        <a:t>Debt</a:t>
                      </a:r>
                      <a:r>
                        <a:rPr lang="en-US" baseline="0" dirty="0"/>
                        <a:t> Ratio.</a:t>
                      </a:r>
                      <a:endParaRPr lang="en-US" dirty="0"/>
                    </a:p>
                  </a:txBody>
                  <a:tcPr/>
                </a:tc>
                <a:extLst>
                  <a:ext uri="{0D108BD9-81ED-4DB2-BD59-A6C34878D82A}">
                    <a16:rowId xmlns:a16="http://schemas.microsoft.com/office/drawing/2014/main" val="10003"/>
                  </a:ext>
                </a:extLst>
              </a:tr>
              <a:tr h="698726">
                <a:tc>
                  <a:txBody>
                    <a:bodyPr/>
                    <a:lstStyle/>
                    <a:p>
                      <a:r>
                        <a:rPr lang="en-US" dirty="0"/>
                        <a:t>4</a:t>
                      </a:r>
                    </a:p>
                  </a:txBody>
                  <a:tcPr/>
                </a:tc>
                <a:tc>
                  <a:txBody>
                    <a:bodyPr/>
                    <a:lstStyle/>
                    <a:p>
                      <a:r>
                        <a:rPr lang="en-US" dirty="0"/>
                        <a:t>Number of Dependents.</a:t>
                      </a:r>
                      <a:r>
                        <a:rPr lang="en-US" baseline="0" dirty="0"/>
                        <a:t> </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7116896" y="1630496"/>
            <a:ext cx="3547432" cy="369332"/>
          </a:xfrm>
          <a:prstGeom prst="rect">
            <a:avLst/>
          </a:prstGeom>
          <a:noFill/>
        </p:spPr>
        <p:txBody>
          <a:bodyPr wrap="square" rtlCol="0">
            <a:spAutoFit/>
          </a:bodyPr>
          <a:lstStyle/>
          <a:p>
            <a:r>
              <a:rPr lang="en-US" dirty="0"/>
              <a:t>Variable Importance as per CART</a:t>
            </a:r>
          </a:p>
        </p:txBody>
      </p:sp>
      <p:sp>
        <p:nvSpPr>
          <p:cNvPr id="7" name="TextBox 6"/>
          <p:cNvSpPr txBox="1"/>
          <p:nvPr/>
        </p:nvSpPr>
        <p:spPr>
          <a:xfrm>
            <a:off x="748917" y="5849957"/>
            <a:ext cx="6037473" cy="215444"/>
          </a:xfrm>
          <a:prstGeom prst="rect">
            <a:avLst/>
          </a:prstGeom>
          <a:noFill/>
        </p:spPr>
        <p:txBody>
          <a:bodyPr wrap="square" rtlCol="0">
            <a:spAutoFit/>
          </a:bodyPr>
          <a:lstStyle/>
          <a:p>
            <a:r>
              <a:rPr lang="en-US" sz="800" dirty="0"/>
              <a:t>*Most variable and their splits are not clear in this image. I</a:t>
            </a:r>
          </a:p>
        </p:txBody>
      </p:sp>
    </p:spTree>
    <p:extLst>
      <p:ext uri="{BB962C8B-B14F-4D97-AF65-F5344CB8AC3E}">
        <p14:creationId xmlns:p14="http://schemas.microsoft.com/office/powerpoint/2010/main" val="1261679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643595" y="1002535"/>
            <a:ext cx="10363200" cy="473725"/>
          </a:xfrm>
        </p:spPr>
        <p:txBody>
          <a:bodyPr/>
          <a:lstStyle/>
          <a:p>
            <a:r>
              <a:rPr lang="en-US" dirty="0"/>
              <a:t>CART model performance in Test Data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87" y="1926365"/>
            <a:ext cx="3277057" cy="16100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87" y="3803737"/>
            <a:ext cx="3496163" cy="1762371"/>
          </a:xfrm>
          <a:prstGeom prst="rect">
            <a:avLst/>
          </a:prstGeom>
        </p:spPr>
      </p:pic>
      <p:pic>
        <p:nvPicPr>
          <p:cNvPr id="8" name="Picture 7"/>
          <p:cNvPicPr>
            <a:picLocks noChangeAspect="1"/>
          </p:cNvPicPr>
          <p:nvPr/>
        </p:nvPicPr>
        <p:blipFill>
          <a:blip r:embed="rId4"/>
          <a:stretch>
            <a:fillRect/>
          </a:stretch>
        </p:blipFill>
        <p:spPr>
          <a:xfrm>
            <a:off x="5711557" y="1806038"/>
            <a:ext cx="5295238" cy="3047619"/>
          </a:xfrm>
          <a:prstGeom prst="rect">
            <a:avLst/>
          </a:prstGeom>
        </p:spPr>
      </p:pic>
      <p:sp>
        <p:nvSpPr>
          <p:cNvPr id="9" name="TextBox 8"/>
          <p:cNvSpPr txBox="1"/>
          <p:nvPr/>
        </p:nvSpPr>
        <p:spPr>
          <a:xfrm>
            <a:off x="4240949" y="5078776"/>
            <a:ext cx="6357277" cy="369332"/>
          </a:xfrm>
          <a:prstGeom prst="rect">
            <a:avLst/>
          </a:prstGeom>
          <a:noFill/>
        </p:spPr>
        <p:txBody>
          <a:bodyPr wrap="square" rtlCol="0">
            <a:spAutoFit/>
          </a:bodyPr>
          <a:lstStyle/>
          <a:p>
            <a:r>
              <a:rPr lang="en-US" dirty="0"/>
              <a:t>With specificity or recall at 38% this is not a good model to have. </a:t>
            </a:r>
          </a:p>
        </p:txBody>
      </p:sp>
    </p:spTree>
    <p:extLst>
      <p:ext uri="{BB962C8B-B14F-4D97-AF65-F5344CB8AC3E}">
        <p14:creationId xmlns:p14="http://schemas.microsoft.com/office/powerpoint/2010/main" val="929714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3595" y="1002535"/>
            <a:ext cx="10363200" cy="473725"/>
          </a:xfrm>
        </p:spPr>
        <p:txBody>
          <a:bodyPr/>
          <a:lstStyle/>
          <a:p>
            <a:r>
              <a:rPr lang="en-US" dirty="0"/>
              <a:t>Model No. 2 RANDOM FOREST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210" y="2054744"/>
            <a:ext cx="3562847" cy="1867161"/>
          </a:xfrm>
          <a:prstGeom prst="rect">
            <a:avLst/>
          </a:prstGeom>
        </p:spPr>
      </p:pic>
      <p:sp>
        <p:nvSpPr>
          <p:cNvPr id="8" name="TextBox 7"/>
          <p:cNvSpPr txBox="1"/>
          <p:nvPr/>
        </p:nvSpPr>
        <p:spPr>
          <a:xfrm>
            <a:off x="7994210" y="1652530"/>
            <a:ext cx="3309096" cy="369332"/>
          </a:xfrm>
          <a:prstGeom prst="rect">
            <a:avLst/>
          </a:prstGeom>
          <a:noFill/>
        </p:spPr>
        <p:txBody>
          <a:bodyPr wrap="square" rtlCol="0">
            <a:spAutoFit/>
          </a:bodyPr>
          <a:lstStyle/>
          <a:p>
            <a:r>
              <a:rPr lang="en-US" dirty="0"/>
              <a:t>Performance on Training data </a:t>
            </a:r>
          </a:p>
        </p:txBody>
      </p:sp>
      <p:sp>
        <p:nvSpPr>
          <p:cNvPr id="9" name="TextBox 8"/>
          <p:cNvSpPr txBox="1"/>
          <p:nvPr/>
        </p:nvSpPr>
        <p:spPr>
          <a:xfrm>
            <a:off x="643595" y="1837196"/>
            <a:ext cx="6759740" cy="923330"/>
          </a:xfrm>
          <a:prstGeom prst="rect">
            <a:avLst/>
          </a:prstGeom>
          <a:noFill/>
        </p:spPr>
        <p:txBody>
          <a:bodyPr wrap="square" rtlCol="0">
            <a:spAutoFit/>
          </a:bodyPr>
          <a:lstStyle/>
          <a:p>
            <a:r>
              <a:rPr lang="en-US" dirty="0"/>
              <a:t>Formula :</a:t>
            </a:r>
          </a:p>
          <a:p>
            <a:endParaRPr lang="en-US" dirty="0"/>
          </a:p>
          <a:p>
            <a:endParaRPr lang="en-US" dirty="0"/>
          </a:p>
        </p:txBody>
      </p:sp>
      <p:pic>
        <p:nvPicPr>
          <p:cNvPr id="11" name="Picture 10"/>
          <p:cNvPicPr>
            <a:picLocks noChangeAspect="1"/>
          </p:cNvPicPr>
          <p:nvPr/>
        </p:nvPicPr>
        <p:blipFill>
          <a:blip r:embed="rId3"/>
          <a:stretch>
            <a:fillRect/>
          </a:stretch>
        </p:blipFill>
        <p:spPr>
          <a:xfrm>
            <a:off x="739219" y="3818721"/>
            <a:ext cx="5972175" cy="1600200"/>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326452624"/>
              </p:ext>
            </p:extLst>
          </p:nvPr>
        </p:nvGraphicFramePr>
        <p:xfrm>
          <a:off x="7006727" y="4200996"/>
          <a:ext cx="4498776" cy="2021840"/>
        </p:xfrm>
        <a:graphic>
          <a:graphicData uri="http://schemas.openxmlformats.org/drawingml/2006/table">
            <a:tbl>
              <a:tblPr firstRow="1" bandRow="1">
                <a:tableStyleId>{5C22544A-7EE6-4342-B048-85BDC9FD1C3A}</a:tableStyleId>
              </a:tblPr>
              <a:tblGrid>
                <a:gridCol w="2249388">
                  <a:extLst>
                    <a:ext uri="{9D8B030D-6E8A-4147-A177-3AD203B41FA5}">
                      <a16:colId xmlns:a16="http://schemas.microsoft.com/office/drawing/2014/main" val="20000"/>
                    </a:ext>
                  </a:extLst>
                </a:gridCol>
                <a:gridCol w="2249388">
                  <a:extLst>
                    <a:ext uri="{9D8B030D-6E8A-4147-A177-3AD203B41FA5}">
                      <a16:colId xmlns:a16="http://schemas.microsoft.com/office/drawing/2014/main" val="20001"/>
                    </a:ext>
                  </a:extLst>
                </a:gridCol>
              </a:tblGrid>
              <a:tr h="370840">
                <a:tc>
                  <a:txBody>
                    <a:bodyPr/>
                    <a:lstStyle/>
                    <a:p>
                      <a:r>
                        <a:rPr lang="en-US" dirty="0"/>
                        <a:t>Variable</a:t>
                      </a:r>
                      <a:r>
                        <a:rPr lang="en-US" baseline="0" dirty="0"/>
                        <a:t> Name</a:t>
                      </a:r>
                      <a:endParaRPr lang="en-US" dirty="0"/>
                    </a:p>
                  </a:txBody>
                  <a:tcPr/>
                </a:tc>
                <a:tc>
                  <a:txBody>
                    <a:bodyPr/>
                    <a:lstStyle/>
                    <a:p>
                      <a:r>
                        <a:rPr lang="en-US" dirty="0"/>
                        <a:t>Scaled –Importance</a:t>
                      </a:r>
                      <a:r>
                        <a:rPr lang="en-US" baseline="0" dirty="0"/>
                        <a:t> </a:t>
                      </a:r>
                      <a:endParaRPr lang="en-US" dirty="0"/>
                    </a:p>
                  </a:txBody>
                  <a:tcPr/>
                </a:tc>
                <a:extLst>
                  <a:ext uri="{0D108BD9-81ED-4DB2-BD59-A6C34878D82A}">
                    <a16:rowId xmlns:a16="http://schemas.microsoft.com/office/drawing/2014/main" val="10000"/>
                  </a:ext>
                </a:extLst>
              </a:tr>
              <a:tr h="370840">
                <a:tc>
                  <a:txBody>
                    <a:bodyPr/>
                    <a:lstStyle/>
                    <a:p>
                      <a:r>
                        <a:rPr lang="en-US" dirty="0"/>
                        <a:t>Revolving</a:t>
                      </a:r>
                      <a:r>
                        <a:rPr lang="en-US" baseline="0" dirty="0"/>
                        <a:t> utilization of unsecured lines</a:t>
                      </a:r>
                      <a:endParaRPr lang="en-US" dirty="0"/>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Number</a:t>
                      </a:r>
                      <a:r>
                        <a:rPr lang="en-US" baseline="0" dirty="0"/>
                        <a:t> of open credit lines </a:t>
                      </a:r>
                      <a:endParaRPr lang="en-US" dirty="0"/>
                    </a:p>
                  </a:txBody>
                  <a:tcPr/>
                </a:tc>
                <a:tc>
                  <a:txBody>
                    <a:bodyPr/>
                    <a:lstStyle/>
                    <a:p>
                      <a:r>
                        <a:rPr lang="en-US" dirty="0"/>
                        <a:t>0.18</a:t>
                      </a:r>
                    </a:p>
                  </a:txBody>
                  <a:tcPr/>
                </a:tc>
                <a:extLst>
                  <a:ext uri="{0D108BD9-81ED-4DB2-BD59-A6C34878D82A}">
                    <a16:rowId xmlns:a16="http://schemas.microsoft.com/office/drawing/2014/main" val="10002"/>
                  </a:ext>
                </a:extLst>
              </a:tr>
              <a:tr h="370840">
                <a:tc>
                  <a:txBody>
                    <a:bodyPr/>
                    <a:lstStyle/>
                    <a:p>
                      <a:r>
                        <a:rPr lang="en-US" dirty="0"/>
                        <a:t>Debt</a:t>
                      </a:r>
                      <a:r>
                        <a:rPr lang="en-US" baseline="0" dirty="0"/>
                        <a:t> ratio </a:t>
                      </a:r>
                      <a:endParaRPr lang="en-US" dirty="0"/>
                    </a:p>
                  </a:txBody>
                  <a:tcPr/>
                </a:tc>
                <a:tc>
                  <a:txBody>
                    <a:bodyPr/>
                    <a:lstStyle/>
                    <a:p>
                      <a:r>
                        <a:rPr lang="en-US" dirty="0"/>
                        <a:t>0.1</a:t>
                      </a:r>
                    </a:p>
                  </a:txBody>
                  <a:tcPr/>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4"/>
          <a:stretch>
            <a:fillRect/>
          </a:stretch>
        </p:blipFill>
        <p:spPr>
          <a:xfrm>
            <a:off x="739219" y="2593036"/>
            <a:ext cx="6067425" cy="790575"/>
          </a:xfrm>
          <a:prstGeom prst="rect">
            <a:avLst/>
          </a:prstGeom>
        </p:spPr>
      </p:pic>
    </p:spTree>
    <p:extLst>
      <p:ext uri="{BB962C8B-B14F-4D97-AF65-F5344CB8AC3E}">
        <p14:creationId xmlns:p14="http://schemas.microsoft.com/office/powerpoint/2010/main" val="2204172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643595" y="1002535"/>
            <a:ext cx="10363200" cy="473725"/>
          </a:xfrm>
        </p:spPr>
        <p:txBody>
          <a:bodyPr/>
          <a:lstStyle/>
          <a:p>
            <a:r>
              <a:rPr lang="en-US" dirty="0"/>
              <a:t>Random Forest model performance in Test Data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87" y="2041483"/>
            <a:ext cx="3277057" cy="13798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65" y="3803737"/>
            <a:ext cx="2137272" cy="1762371"/>
          </a:xfrm>
          <a:prstGeom prst="rect">
            <a:avLst/>
          </a:prstGeom>
        </p:spPr>
      </p:pic>
      <p:sp>
        <p:nvSpPr>
          <p:cNvPr id="9" name="TextBox 8"/>
          <p:cNvSpPr txBox="1"/>
          <p:nvPr/>
        </p:nvSpPr>
        <p:spPr>
          <a:xfrm>
            <a:off x="4240949" y="5078776"/>
            <a:ext cx="6357277" cy="646331"/>
          </a:xfrm>
          <a:prstGeom prst="rect">
            <a:avLst/>
          </a:prstGeom>
          <a:noFill/>
        </p:spPr>
        <p:txBody>
          <a:bodyPr wrap="square" rtlCol="0">
            <a:spAutoFit/>
          </a:bodyPr>
          <a:lstStyle/>
          <a:p>
            <a:r>
              <a:rPr lang="en-US" dirty="0"/>
              <a:t>With specificity or recall at 70% this is a good model to have. But we are making to many predictions and overall accuracy is down. </a:t>
            </a:r>
          </a:p>
        </p:txBody>
      </p:sp>
      <p:pic>
        <p:nvPicPr>
          <p:cNvPr id="2" name="Picture 1"/>
          <p:cNvPicPr>
            <a:picLocks noChangeAspect="1"/>
          </p:cNvPicPr>
          <p:nvPr/>
        </p:nvPicPr>
        <p:blipFill>
          <a:blip r:embed="rId4"/>
          <a:stretch>
            <a:fillRect/>
          </a:stretch>
        </p:blipFill>
        <p:spPr>
          <a:xfrm>
            <a:off x="5420400" y="1604980"/>
            <a:ext cx="5295238" cy="3079942"/>
          </a:xfrm>
          <a:prstGeom prst="rect">
            <a:avLst/>
          </a:prstGeom>
        </p:spPr>
      </p:pic>
    </p:spTree>
    <p:extLst>
      <p:ext uri="{BB962C8B-B14F-4D97-AF65-F5344CB8AC3E}">
        <p14:creationId xmlns:p14="http://schemas.microsoft.com/office/powerpoint/2010/main" val="166955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3595" y="1002535"/>
            <a:ext cx="10363200" cy="473725"/>
          </a:xfrm>
        </p:spPr>
        <p:txBody>
          <a:bodyPr/>
          <a:lstStyle/>
          <a:p>
            <a:r>
              <a:rPr lang="en-US" dirty="0"/>
              <a:t>Model No. 3 GBM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5764" y="2054744"/>
            <a:ext cx="3459739" cy="1867161"/>
          </a:xfrm>
          <a:prstGeom prst="rect">
            <a:avLst/>
          </a:prstGeom>
        </p:spPr>
      </p:pic>
      <p:sp>
        <p:nvSpPr>
          <p:cNvPr id="8" name="TextBox 7"/>
          <p:cNvSpPr txBox="1"/>
          <p:nvPr/>
        </p:nvSpPr>
        <p:spPr>
          <a:xfrm>
            <a:off x="7994210" y="1652530"/>
            <a:ext cx="3309096" cy="369332"/>
          </a:xfrm>
          <a:prstGeom prst="rect">
            <a:avLst/>
          </a:prstGeom>
          <a:noFill/>
        </p:spPr>
        <p:txBody>
          <a:bodyPr wrap="square" rtlCol="0">
            <a:spAutoFit/>
          </a:bodyPr>
          <a:lstStyle/>
          <a:p>
            <a:r>
              <a:rPr lang="en-US" dirty="0"/>
              <a:t>Performance on Training data </a:t>
            </a:r>
          </a:p>
        </p:txBody>
      </p:sp>
      <p:sp>
        <p:nvSpPr>
          <p:cNvPr id="9" name="TextBox 8"/>
          <p:cNvSpPr txBox="1"/>
          <p:nvPr/>
        </p:nvSpPr>
        <p:spPr>
          <a:xfrm>
            <a:off x="643595" y="1837196"/>
            <a:ext cx="6759740" cy="923330"/>
          </a:xfrm>
          <a:prstGeom prst="rect">
            <a:avLst/>
          </a:prstGeom>
          <a:noFill/>
        </p:spPr>
        <p:txBody>
          <a:bodyPr wrap="square" rtlCol="0">
            <a:spAutoFit/>
          </a:bodyPr>
          <a:lstStyle/>
          <a:p>
            <a:r>
              <a:rPr lang="en-US" dirty="0"/>
              <a:t>Formula :</a:t>
            </a:r>
          </a:p>
          <a:p>
            <a:endParaRPr lang="en-US"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4287149311"/>
              </p:ext>
            </p:extLst>
          </p:nvPr>
        </p:nvGraphicFramePr>
        <p:xfrm>
          <a:off x="7006727" y="4200996"/>
          <a:ext cx="4498776" cy="2021840"/>
        </p:xfrm>
        <a:graphic>
          <a:graphicData uri="http://schemas.openxmlformats.org/drawingml/2006/table">
            <a:tbl>
              <a:tblPr firstRow="1" bandRow="1">
                <a:tableStyleId>{5C22544A-7EE6-4342-B048-85BDC9FD1C3A}</a:tableStyleId>
              </a:tblPr>
              <a:tblGrid>
                <a:gridCol w="2401678">
                  <a:extLst>
                    <a:ext uri="{9D8B030D-6E8A-4147-A177-3AD203B41FA5}">
                      <a16:colId xmlns:a16="http://schemas.microsoft.com/office/drawing/2014/main" val="20000"/>
                    </a:ext>
                  </a:extLst>
                </a:gridCol>
                <a:gridCol w="2097098">
                  <a:extLst>
                    <a:ext uri="{9D8B030D-6E8A-4147-A177-3AD203B41FA5}">
                      <a16:colId xmlns:a16="http://schemas.microsoft.com/office/drawing/2014/main" val="20001"/>
                    </a:ext>
                  </a:extLst>
                </a:gridCol>
              </a:tblGrid>
              <a:tr h="370840">
                <a:tc>
                  <a:txBody>
                    <a:bodyPr/>
                    <a:lstStyle/>
                    <a:p>
                      <a:r>
                        <a:rPr lang="en-US" dirty="0"/>
                        <a:t>Variable</a:t>
                      </a:r>
                      <a:r>
                        <a:rPr lang="en-US" baseline="0" dirty="0"/>
                        <a:t> Name</a:t>
                      </a:r>
                      <a:endParaRPr lang="en-US" dirty="0"/>
                    </a:p>
                  </a:txBody>
                  <a:tcPr/>
                </a:tc>
                <a:tc>
                  <a:txBody>
                    <a:bodyPr/>
                    <a:lstStyle/>
                    <a:p>
                      <a:r>
                        <a:rPr lang="en-US" dirty="0"/>
                        <a:t>Scaled –Importance</a:t>
                      </a:r>
                      <a:r>
                        <a:rPr lang="en-US" baseline="0" dirty="0"/>
                        <a:t> </a:t>
                      </a:r>
                      <a:endParaRPr lang="en-US" dirty="0"/>
                    </a:p>
                  </a:txBody>
                  <a:tcPr/>
                </a:tc>
                <a:extLst>
                  <a:ext uri="{0D108BD9-81ED-4DB2-BD59-A6C34878D82A}">
                    <a16:rowId xmlns:a16="http://schemas.microsoft.com/office/drawing/2014/main" val="10000"/>
                  </a:ext>
                </a:extLst>
              </a:tr>
              <a:tr h="370840">
                <a:tc>
                  <a:txBody>
                    <a:bodyPr/>
                    <a:lstStyle/>
                    <a:p>
                      <a:r>
                        <a:rPr lang="en-US" dirty="0"/>
                        <a:t>Revolving Utilization of unsecured</a:t>
                      </a:r>
                      <a:r>
                        <a:rPr lang="en-US" baseline="0" dirty="0"/>
                        <a:t> lines </a:t>
                      </a:r>
                      <a:endParaRPr lang="en-US" dirty="0"/>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No. of open credit lines and loans </a:t>
                      </a:r>
                    </a:p>
                  </a:txBody>
                  <a:tcPr/>
                </a:tc>
                <a:tc>
                  <a:txBody>
                    <a:bodyPr/>
                    <a:lstStyle/>
                    <a:p>
                      <a:r>
                        <a:rPr lang="en-US" dirty="0"/>
                        <a:t>0.93</a:t>
                      </a:r>
                    </a:p>
                  </a:txBody>
                  <a:tcPr/>
                </a:tc>
                <a:extLst>
                  <a:ext uri="{0D108BD9-81ED-4DB2-BD59-A6C34878D82A}">
                    <a16:rowId xmlns:a16="http://schemas.microsoft.com/office/drawing/2014/main" val="10002"/>
                  </a:ext>
                </a:extLst>
              </a:tr>
              <a:tr h="370840">
                <a:tc>
                  <a:txBody>
                    <a:bodyPr/>
                    <a:lstStyle/>
                    <a:p>
                      <a:r>
                        <a:rPr lang="en-US" dirty="0"/>
                        <a:t>Debt Ratio</a:t>
                      </a:r>
                    </a:p>
                  </a:txBody>
                  <a:tcPr/>
                </a:tc>
                <a:tc>
                  <a:txBody>
                    <a:bodyPr/>
                    <a:lstStyle/>
                    <a:p>
                      <a:r>
                        <a:rPr lang="en-US" dirty="0"/>
                        <a:t>0.12</a:t>
                      </a:r>
                    </a:p>
                  </a:txBody>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3"/>
          <a:stretch>
            <a:fillRect/>
          </a:stretch>
        </p:blipFill>
        <p:spPr>
          <a:xfrm>
            <a:off x="739219" y="4295258"/>
            <a:ext cx="5962650" cy="581025"/>
          </a:xfrm>
          <a:prstGeom prst="rect">
            <a:avLst/>
          </a:prstGeom>
        </p:spPr>
      </p:pic>
      <p:pic>
        <p:nvPicPr>
          <p:cNvPr id="2" name="Picture 1"/>
          <p:cNvPicPr>
            <a:picLocks noChangeAspect="1"/>
          </p:cNvPicPr>
          <p:nvPr/>
        </p:nvPicPr>
        <p:blipFill>
          <a:blip r:embed="rId4"/>
          <a:stretch>
            <a:fillRect/>
          </a:stretch>
        </p:blipFill>
        <p:spPr>
          <a:xfrm>
            <a:off x="739219" y="2726174"/>
            <a:ext cx="6067425" cy="790575"/>
          </a:xfrm>
          <a:prstGeom prst="rect">
            <a:avLst/>
          </a:prstGeom>
        </p:spPr>
      </p:pic>
    </p:spTree>
    <p:extLst>
      <p:ext uri="{BB962C8B-B14F-4D97-AF65-F5344CB8AC3E}">
        <p14:creationId xmlns:p14="http://schemas.microsoft.com/office/powerpoint/2010/main" val="69262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643595" y="1002535"/>
            <a:ext cx="10363200" cy="473725"/>
          </a:xfrm>
        </p:spPr>
        <p:txBody>
          <a:bodyPr/>
          <a:lstStyle/>
          <a:p>
            <a:r>
              <a:rPr lang="en-US" dirty="0"/>
              <a:t>GBM model performance in Test Data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35" y="2041483"/>
            <a:ext cx="3262761" cy="13798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6" y="3803737"/>
            <a:ext cx="2244652" cy="1762371"/>
          </a:xfrm>
          <a:prstGeom prst="rect">
            <a:avLst/>
          </a:prstGeom>
        </p:spPr>
      </p:pic>
      <p:sp>
        <p:nvSpPr>
          <p:cNvPr id="9" name="TextBox 8"/>
          <p:cNvSpPr txBox="1"/>
          <p:nvPr/>
        </p:nvSpPr>
        <p:spPr>
          <a:xfrm>
            <a:off x="4240949" y="5078776"/>
            <a:ext cx="6357277" cy="369332"/>
          </a:xfrm>
          <a:prstGeom prst="rect">
            <a:avLst/>
          </a:prstGeom>
          <a:noFill/>
        </p:spPr>
        <p:txBody>
          <a:bodyPr wrap="square" rtlCol="0">
            <a:spAutoFit/>
          </a:bodyPr>
          <a:lstStyle/>
          <a:p>
            <a:r>
              <a:rPr lang="en-US" dirty="0"/>
              <a:t>With specificity or recall at 51% this is  not a good model to have. </a:t>
            </a:r>
          </a:p>
        </p:txBody>
      </p:sp>
      <p:pic>
        <p:nvPicPr>
          <p:cNvPr id="3" name="Picture 2"/>
          <p:cNvPicPr>
            <a:picLocks noChangeAspect="1"/>
          </p:cNvPicPr>
          <p:nvPr/>
        </p:nvPicPr>
        <p:blipFill>
          <a:blip r:embed="rId4"/>
          <a:stretch>
            <a:fillRect/>
          </a:stretch>
        </p:blipFill>
        <p:spPr>
          <a:xfrm>
            <a:off x="5067860" y="1637303"/>
            <a:ext cx="5295238" cy="3047619"/>
          </a:xfrm>
          <a:prstGeom prst="rect">
            <a:avLst/>
          </a:prstGeom>
        </p:spPr>
      </p:pic>
    </p:spTree>
    <p:extLst>
      <p:ext uri="{BB962C8B-B14F-4D97-AF65-F5344CB8AC3E}">
        <p14:creationId xmlns:p14="http://schemas.microsoft.com/office/powerpoint/2010/main" val="42927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Table of Contents </a:t>
            </a:r>
          </a:p>
        </p:txBody>
      </p:sp>
      <p:sp>
        <p:nvSpPr>
          <p:cNvPr id="3" name="Content Placeholder 2"/>
          <p:cNvSpPr>
            <a:spLocks noGrp="1"/>
          </p:cNvSpPr>
          <p:nvPr>
            <p:ph idx="1"/>
          </p:nvPr>
        </p:nvSpPr>
        <p:spPr>
          <a:xfrm>
            <a:off x="609600" y="1153233"/>
            <a:ext cx="10972800" cy="4487403"/>
          </a:xfrm>
        </p:spPr>
        <p:txBody>
          <a:bodyPr/>
          <a:lstStyle/>
          <a:p>
            <a:pPr marL="571500" indent="-571500">
              <a:buFont typeface="+mj-lt"/>
              <a:buAutoNum type="romanUcPeriod"/>
            </a:pPr>
            <a:r>
              <a:rPr lang="en-US" sz="2400" dirty="0">
                <a:latin typeface="Corbel" panose="020B0503020204020204" pitchFamily="34" charset="0"/>
              </a:rPr>
              <a:t>Business Problem Defined</a:t>
            </a:r>
          </a:p>
          <a:p>
            <a:pPr marL="571500" indent="-571500">
              <a:buFont typeface="+mj-lt"/>
              <a:buAutoNum type="romanUcPeriod"/>
            </a:pPr>
            <a:r>
              <a:rPr lang="en-US" sz="2400" dirty="0">
                <a:latin typeface="Corbel" panose="020B0503020204020204" pitchFamily="34" charset="0"/>
              </a:rPr>
              <a:t>Approach to cleaning data [Task 1].</a:t>
            </a:r>
          </a:p>
          <a:p>
            <a:pPr marL="571500" indent="-571500">
              <a:buFont typeface="+mj-lt"/>
              <a:buAutoNum type="romanUcPeriod"/>
            </a:pPr>
            <a:r>
              <a:rPr lang="en-US" sz="2400" dirty="0">
                <a:latin typeface="Corbel" panose="020B0503020204020204" pitchFamily="34" charset="0"/>
              </a:rPr>
              <a:t>How the Unbalanced data was addressed [Task 2]. </a:t>
            </a:r>
          </a:p>
          <a:p>
            <a:pPr marL="571500" indent="-571500">
              <a:buFont typeface="+mj-lt"/>
              <a:buAutoNum type="romanUcPeriod"/>
            </a:pPr>
            <a:r>
              <a:rPr lang="en-US" sz="2400" dirty="0">
                <a:latin typeface="Corbel" panose="020B0503020204020204" pitchFamily="34" charset="0"/>
              </a:rPr>
              <a:t>Model building [Task 3]</a:t>
            </a:r>
          </a:p>
          <a:p>
            <a:pPr marL="971550" lvl="1" indent="-571500">
              <a:buFont typeface="+mj-lt"/>
              <a:buAutoNum type="romanUcPeriod"/>
            </a:pPr>
            <a:r>
              <a:rPr lang="en-US" sz="2400" dirty="0">
                <a:latin typeface="Corbel" panose="020B0503020204020204" pitchFamily="34" charset="0"/>
              </a:rPr>
              <a:t>CART	 [Model &amp; Test performance]</a:t>
            </a:r>
          </a:p>
          <a:p>
            <a:pPr marL="971550" lvl="1" indent="-571500">
              <a:buFont typeface="+mj-lt"/>
              <a:buAutoNum type="romanUcPeriod"/>
            </a:pPr>
            <a:r>
              <a:rPr lang="en-US" sz="2400" dirty="0">
                <a:latin typeface="Corbel" panose="020B0503020204020204" pitchFamily="34" charset="0"/>
              </a:rPr>
              <a:t>Random Forest [Model &amp; Test performance]</a:t>
            </a:r>
          </a:p>
          <a:p>
            <a:pPr marL="971550" lvl="1" indent="-571500">
              <a:buFont typeface="+mj-lt"/>
              <a:buAutoNum type="romanUcPeriod"/>
            </a:pPr>
            <a:r>
              <a:rPr lang="en-US" sz="2400" dirty="0">
                <a:latin typeface="Corbel" panose="020B0503020204020204" pitchFamily="34" charset="0"/>
              </a:rPr>
              <a:t>GBM [Model &amp; Test performance].</a:t>
            </a:r>
          </a:p>
          <a:p>
            <a:pPr marL="971550" lvl="1" indent="-571500">
              <a:buFont typeface="+mj-lt"/>
              <a:buAutoNum type="romanUcPeriod"/>
            </a:pPr>
            <a:r>
              <a:rPr lang="en-US" sz="2400" dirty="0">
                <a:latin typeface="Corbel" panose="020B0503020204020204" pitchFamily="34" charset="0"/>
              </a:rPr>
              <a:t>GLM[Model &amp; Test performance].</a:t>
            </a:r>
          </a:p>
          <a:p>
            <a:pPr marL="571500" indent="-571500">
              <a:buFont typeface="+mj-lt"/>
              <a:buAutoNum type="romanUcPeriod"/>
            </a:pPr>
            <a:r>
              <a:rPr lang="en-US" sz="2400" dirty="0">
                <a:latin typeface="Corbel" panose="020B0503020204020204" pitchFamily="34" charset="0"/>
              </a:rPr>
              <a:t>Evaluation of various Model performance on test data [Task 4]</a:t>
            </a:r>
          </a:p>
        </p:txBody>
      </p:sp>
    </p:spTree>
    <p:extLst>
      <p:ext uri="{BB962C8B-B14F-4D97-AF65-F5344CB8AC3E}">
        <p14:creationId xmlns:p14="http://schemas.microsoft.com/office/powerpoint/2010/main" val="3559582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3595" y="1002535"/>
            <a:ext cx="10363200" cy="473725"/>
          </a:xfrm>
        </p:spPr>
        <p:txBody>
          <a:bodyPr/>
          <a:lstStyle/>
          <a:p>
            <a:r>
              <a:rPr lang="en-US" dirty="0"/>
              <a:t>Model No. 4 GLM – Making linear model can help in inference about the variables.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131" y="2054744"/>
            <a:ext cx="3411004" cy="1867161"/>
          </a:xfrm>
          <a:prstGeom prst="rect">
            <a:avLst/>
          </a:prstGeom>
        </p:spPr>
      </p:pic>
      <p:sp>
        <p:nvSpPr>
          <p:cNvPr id="8" name="TextBox 7"/>
          <p:cNvSpPr txBox="1"/>
          <p:nvPr/>
        </p:nvSpPr>
        <p:spPr>
          <a:xfrm>
            <a:off x="7994210" y="1652530"/>
            <a:ext cx="3309096" cy="369332"/>
          </a:xfrm>
          <a:prstGeom prst="rect">
            <a:avLst/>
          </a:prstGeom>
          <a:noFill/>
        </p:spPr>
        <p:txBody>
          <a:bodyPr wrap="square" rtlCol="0">
            <a:spAutoFit/>
          </a:bodyPr>
          <a:lstStyle/>
          <a:p>
            <a:r>
              <a:rPr lang="en-US" dirty="0"/>
              <a:t>Performance on Training data </a:t>
            </a:r>
          </a:p>
        </p:txBody>
      </p:sp>
      <p:sp>
        <p:nvSpPr>
          <p:cNvPr id="9" name="TextBox 8"/>
          <p:cNvSpPr txBox="1"/>
          <p:nvPr/>
        </p:nvSpPr>
        <p:spPr>
          <a:xfrm>
            <a:off x="643595" y="1837196"/>
            <a:ext cx="6759740" cy="923330"/>
          </a:xfrm>
          <a:prstGeom prst="rect">
            <a:avLst/>
          </a:prstGeom>
          <a:noFill/>
        </p:spPr>
        <p:txBody>
          <a:bodyPr wrap="square" rtlCol="0">
            <a:spAutoFit/>
          </a:bodyPr>
          <a:lstStyle/>
          <a:p>
            <a:r>
              <a:rPr lang="en-US" dirty="0"/>
              <a:t>Formula :</a:t>
            </a:r>
          </a:p>
          <a:p>
            <a:endParaRPr lang="en-US" dirty="0"/>
          </a:p>
          <a:p>
            <a:endParaRPr lang="en-US" dirty="0"/>
          </a:p>
        </p:txBody>
      </p:sp>
      <p:pic>
        <p:nvPicPr>
          <p:cNvPr id="2" name="Picture 1"/>
          <p:cNvPicPr>
            <a:picLocks noChangeAspect="1"/>
          </p:cNvPicPr>
          <p:nvPr/>
        </p:nvPicPr>
        <p:blipFill>
          <a:blip r:embed="rId3"/>
          <a:stretch>
            <a:fillRect/>
          </a:stretch>
        </p:blipFill>
        <p:spPr>
          <a:xfrm>
            <a:off x="739219" y="3489486"/>
            <a:ext cx="5048250" cy="1143000"/>
          </a:xfrm>
          <a:prstGeom prst="rect">
            <a:avLst/>
          </a:prstGeom>
        </p:spPr>
      </p:pic>
      <p:pic>
        <p:nvPicPr>
          <p:cNvPr id="6" name="Picture 5"/>
          <p:cNvPicPr>
            <a:picLocks noChangeAspect="1"/>
          </p:cNvPicPr>
          <p:nvPr/>
        </p:nvPicPr>
        <p:blipFill>
          <a:blip r:embed="rId4"/>
          <a:stretch>
            <a:fillRect/>
          </a:stretch>
        </p:blipFill>
        <p:spPr>
          <a:xfrm>
            <a:off x="4607231" y="4685171"/>
            <a:ext cx="6696075" cy="1352550"/>
          </a:xfrm>
          <a:prstGeom prst="rect">
            <a:avLst/>
          </a:prstGeom>
        </p:spPr>
      </p:pic>
      <p:pic>
        <p:nvPicPr>
          <p:cNvPr id="5" name="Picture 4"/>
          <p:cNvPicPr>
            <a:picLocks noChangeAspect="1"/>
          </p:cNvPicPr>
          <p:nvPr/>
        </p:nvPicPr>
        <p:blipFill>
          <a:blip r:embed="rId5"/>
          <a:stretch>
            <a:fillRect/>
          </a:stretch>
        </p:blipFill>
        <p:spPr>
          <a:xfrm>
            <a:off x="739219" y="2391581"/>
            <a:ext cx="6067425" cy="790575"/>
          </a:xfrm>
          <a:prstGeom prst="rect">
            <a:avLst/>
          </a:prstGeom>
        </p:spPr>
      </p:pic>
    </p:spTree>
    <p:extLst>
      <p:ext uri="{BB962C8B-B14F-4D97-AF65-F5344CB8AC3E}">
        <p14:creationId xmlns:p14="http://schemas.microsoft.com/office/powerpoint/2010/main" val="2536719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643595" y="1002535"/>
            <a:ext cx="10363200" cy="473725"/>
          </a:xfrm>
        </p:spPr>
        <p:txBody>
          <a:bodyPr/>
          <a:lstStyle/>
          <a:p>
            <a:r>
              <a:rPr lang="en-US" dirty="0"/>
              <a:t>GLM model performance in Test Data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08" y="2041483"/>
            <a:ext cx="3040015" cy="13798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66" y="3803737"/>
            <a:ext cx="1955392" cy="1762371"/>
          </a:xfrm>
          <a:prstGeom prst="rect">
            <a:avLst/>
          </a:prstGeom>
        </p:spPr>
      </p:pic>
      <p:sp>
        <p:nvSpPr>
          <p:cNvPr id="9" name="TextBox 8"/>
          <p:cNvSpPr txBox="1"/>
          <p:nvPr/>
        </p:nvSpPr>
        <p:spPr>
          <a:xfrm>
            <a:off x="4240949" y="5078776"/>
            <a:ext cx="6357277" cy="369332"/>
          </a:xfrm>
          <a:prstGeom prst="rect">
            <a:avLst/>
          </a:prstGeom>
          <a:noFill/>
        </p:spPr>
        <p:txBody>
          <a:bodyPr wrap="square" rtlCol="0">
            <a:spAutoFit/>
          </a:bodyPr>
          <a:lstStyle/>
          <a:p>
            <a:r>
              <a:rPr lang="en-US" dirty="0"/>
              <a:t>With specificity or recall at 51% this is  not a good model to have. </a:t>
            </a:r>
          </a:p>
        </p:txBody>
      </p:sp>
      <p:pic>
        <p:nvPicPr>
          <p:cNvPr id="2" name="Picture 1"/>
          <p:cNvPicPr>
            <a:picLocks noChangeAspect="1"/>
          </p:cNvPicPr>
          <p:nvPr/>
        </p:nvPicPr>
        <p:blipFill>
          <a:blip r:embed="rId4"/>
          <a:stretch>
            <a:fillRect/>
          </a:stretch>
        </p:blipFill>
        <p:spPr>
          <a:xfrm>
            <a:off x="5189046" y="1637303"/>
            <a:ext cx="5295238" cy="3047619"/>
          </a:xfrm>
          <a:prstGeom prst="rect">
            <a:avLst/>
          </a:prstGeom>
        </p:spPr>
      </p:pic>
    </p:spTree>
    <p:extLst>
      <p:ext uri="{BB962C8B-B14F-4D97-AF65-F5344CB8AC3E}">
        <p14:creationId xmlns:p14="http://schemas.microsoft.com/office/powerpoint/2010/main" val="214655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model performance</a:t>
            </a:r>
          </a:p>
        </p:txBody>
      </p:sp>
      <p:sp>
        <p:nvSpPr>
          <p:cNvPr id="3" name="Text Placeholder 2"/>
          <p:cNvSpPr>
            <a:spLocks noGrp="1"/>
          </p:cNvSpPr>
          <p:nvPr>
            <p:ph type="body" idx="1"/>
          </p:nvPr>
        </p:nvSpPr>
        <p:spPr/>
        <p:txBody>
          <a:bodyPr/>
          <a:lstStyle/>
          <a:p>
            <a:r>
              <a:rPr lang="en-IN" dirty="0"/>
              <a:t>Loan Default Prediction (Classification problem) </a:t>
            </a:r>
            <a:endParaRPr lang="en-US" dirty="0"/>
          </a:p>
        </p:txBody>
      </p:sp>
    </p:spTree>
    <p:extLst>
      <p:ext uri="{BB962C8B-B14F-4D97-AF65-F5344CB8AC3E}">
        <p14:creationId xmlns:p14="http://schemas.microsoft.com/office/powerpoint/2010/main" val="46268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06729606"/>
              </p:ext>
            </p:extLst>
          </p:nvPr>
        </p:nvGraphicFramePr>
        <p:xfrm>
          <a:off x="918838" y="1230267"/>
          <a:ext cx="2120898" cy="1737360"/>
        </p:xfrm>
        <a:graphic>
          <a:graphicData uri="http://schemas.openxmlformats.org/drawingml/2006/table">
            <a:tbl>
              <a:tblPr firstRow="1" bandRow="1">
                <a:tableStyleId>{5C22544A-7EE6-4342-B048-85BDC9FD1C3A}</a:tableStyleId>
              </a:tblPr>
              <a:tblGrid>
                <a:gridCol w="706966">
                  <a:extLst>
                    <a:ext uri="{9D8B030D-6E8A-4147-A177-3AD203B41FA5}">
                      <a16:colId xmlns:a16="http://schemas.microsoft.com/office/drawing/2014/main" val="20000"/>
                    </a:ext>
                  </a:extLst>
                </a:gridCol>
                <a:gridCol w="706966">
                  <a:extLst>
                    <a:ext uri="{9D8B030D-6E8A-4147-A177-3AD203B41FA5}">
                      <a16:colId xmlns:a16="http://schemas.microsoft.com/office/drawing/2014/main" val="20001"/>
                    </a:ext>
                  </a:extLst>
                </a:gridCol>
                <a:gridCol w="706966">
                  <a:extLst>
                    <a:ext uri="{9D8B030D-6E8A-4147-A177-3AD203B41FA5}">
                      <a16:colId xmlns:a16="http://schemas.microsoft.com/office/drawing/2014/main" val="20002"/>
                    </a:ext>
                  </a:extLst>
                </a:gridCol>
              </a:tblGrid>
              <a:tr h="281628">
                <a:tc gridSpan="3">
                  <a:txBody>
                    <a:bodyPr/>
                    <a:lstStyle/>
                    <a:p>
                      <a:pPr algn="ctr"/>
                      <a:r>
                        <a:rPr lang="en-US" dirty="0"/>
                        <a:t>Logistic</a:t>
                      </a:r>
                      <a:r>
                        <a:rPr lang="en-US" baseline="0" dirty="0"/>
                        <a:t> regression</a:t>
                      </a:r>
                      <a:endParaRPr lang="en-IN" dirty="0"/>
                    </a:p>
                  </a:txBody>
                  <a:tcPr anchor="ct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52035">
                <a:tc>
                  <a:txBody>
                    <a:bodyPr/>
                    <a:lstStyle/>
                    <a:p>
                      <a:pPr algn="ct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latin typeface="Calibri" panose="020F0502020204030204" pitchFamily="34" charset="0"/>
                          <a:cs typeface="Calibri" panose="020F0502020204030204" pitchFamily="34" charset="0"/>
                        </a:rPr>
                        <a:t>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latin typeface="Calibri" panose="020F0502020204030204" pitchFamily="34" charset="0"/>
                          <a:cs typeface="Calibri" panose="020F0502020204030204" pitchFamily="34" charset="0"/>
                        </a:rPr>
                        <a:t>1</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352035">
                <a:tc>
                  <a:txBody>
                    <a:bodyPr/>
                    <a:lstStyle/>
                    <a:p>
                      <a:pPr algn="ctr"/>
                      <a:r>
                        <a:rPr lang="en-US" sz="2400" dirty="0">
                          <a:latin typeface="Calibri" panose="020F0502020204030204" pitchFamily="34" charset="0"/>
                          <a:cs typeface="Calibri" panose="020F0502020204030204" pitchFamily="34" charset="0"/>
                        </a:rPr>
                        <a:t>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IN" sz="2400" dirty="0">
                          <a:latin typeface="Calibri" panose="020F0502020204030204" pitchFamily="34" charset="0"/>
                          <a:cs typeface="Calibri" panose="020F0502020204030204" pitchFamily="34" charset="0"/>
                        </a:rPr>
                        <a:t>762</a:t>
                      </a:r>
                    </a:p>
                  </a:txBody>
                  <a:tcPr anchor="ctr"/>
                </a:tc>
                <a:tc>
                  <a:txBody>
                    <a:bodyPr/>
                    <a:lstStyle/>
                    <a:p>
                      <a:pPr algn="ctr"/>
                      <a:r>
                        <a:rPr lang="en-IN" sz="2400" dirty="0">
                          <a:latin typeface="Calibri" panose="020F0502020204030204" pitchFamily="34" charset="0"/>
                          <a:cs typeface="Calibri" panose="020F0502020204030204" pitchFamily="34" charset="0"/>
                        </a:rPr>
                        <a:t>155</a:t>
                      </a:r>
                    </a:p>
                  </a:txBody>
                  <a:tcPr anchor="ctr"/>
                </a:tc>
                <a:extLst>
                  <a:ext uri="{0D108BD9-81ED-4DB2-BD59-A6C34878D82A}">
                    <a16:rowId xmlns:a16="http://schemas.microsoft.com/office/drawing/2014/main" val="10002"/>
                  </a:ext>
                </a:extLst>
              </a:tr>
              <a:tr h="352035">
                <a:tc>
                  <a:txBody>
                    <a:bodyPr/>
                    <a:lstStyle/>
                    <a:p>
                      <a:pPr algn="ctr"/>
                      <a:r>
                        <a:rPr lang="en-US" sz="2400" dirty="0">
                          <a:latin typeface="Calibri" panose="020F0502020204030204" pitchFamily="34" charset="0"/>
                          <a:cs typeface="Calibri" panose="020F0502020204030204" pitchFamily="34" charset="0"/>
                        </a:rPr>
                        <a:t>1</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latin typeface="Calibri" panose="020F0502020204030204" pitchFamily="34" charset="0"/>
                          <a:cs typeface="Calibri" panose="020F0502020204030204" pitchFamily="34" charset="0"/>
                        </a:rPr>
                        <a:t>31</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latin typeface="Calibri" panose="020F0502020204030204" pitchFamily="34" charset="0"/>
                          <a:cs typeface="Calibri" panose="020F0502020204030204" pitchFamily="34" charset="0"/>
                        </a:rPr>
                        <a:t>32</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5937567"/>
              </p:ext>
            </p:extLst>
          </p:nvPr>
        </p:nvGraphicFramePr>
        <p:xfrm>
          <a:off x="3175154" y="1253984"/>
          <a:ext cx="2120898" cy="1737360"/>
        </p:xfrm>
        <a:graphic>
          <a:graphicData uri="http://schemas.openxmlformats.org/drawingml/2006/table">
            <a:tbl>
              <a:tblPr firstRow="1" bandRow="1">
                <a:tableStyleId>{F5AB1C69-6EDB-4FF4-983F-18BD219EF322}</a:tableStyleId>
              </a:tblPr>
              <a:tblGrid>
                <a:gridCol w="706966">
                  <a:extLst>
                    <a:ext uri="{9D8B030D-6E8A-4147-A177-3AD203B41FA5}">
                      <a16:colId xmlns:a16="http://schemas.microsoft.com/office/drawing/2014/main" val="20000"/>
                    </a:ext>
                  </a:extLst>
                </a:gridCol>
                <a:gridCol w="706966">
                  <a:extLst>
                    <a:ext uri="{9D8B030D-6E8A-4147-A177-3AD203B41FA5}">
                      <a16:colId xmlns:a16="http://schemas.microsoft.com/office/drawing/2014/main" val="20001"/>
                    </a:ext>
                  </a:extLst>
                </a:gridCol>
                <a:gridCol w="706966">
                  <a:extLst>
                    <a:ext uri="{9D8B030D-6E8A-4147-A177-3AD203B41FA5}">
                      <a16:colId xmlns:a16="http://schemas.microsoft.com/office/drawing/2014/main" val="20002"/>
                    </a:ext>
                  </a:extLst>
                </a:gridCol>
              </a:tblGrid>
              <a:tr h="281628">
                <a:tc gridSpan="3">
                  <a:txBody>
                    <a:bodyPr/>
                    <a:lstStyle/>
                    <a:p>
                      <a:pPr algn="ctr"/>
                      <a:r>
                        <a:rPr lang="en-US" dirty="0"/>
                        <a:t>Random Forest</a:t>
                      </a:r>
                      <a:endParaRPr lang="en-IN" dirty="0"/>
                    </a:p>
                  </a:txBody>
                  <a:tcPr anchor="ct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52035">
                <a:tc>
                  <a:txBody>
                    <a:bodyPr/>
                    <a:lstStyle/>
                    <a:p>
                      <a:pPr algn="ct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1</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352035">
                <a:tc>
                  <a:txBody>
                    <a:bodyPr/>
                    <a:lstStyle/>
                    <a:p>
                      <a:pPr algn="ctr"/>
                      <a:r>
                        <a:rPr lang="en-US" sz="2400" dirty="0"/>
                        <a:t>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681</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236</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352035">
                <a:tc>
                  <a:txBody>
                    <a:bodyPr/>
                    <a:lstStyle/>
                    <a:p>
                      <a:pPr algn="ctr"/>
                      <a:r>
                        <a:rPr lang="en-US" sz="2400" dirty="0"/>
                        <a:t>1</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IN" sz="2400" dirty="0">
                          <a:latin typeface="Calibri" panose="020F0502020204030204" pitchFamily="34" charset="0"/>
                          <a:cs typeface="Calibri" panose="020F0502020204030204" pitchFamily="34" charset="0"/>
                        </a:rPr>
                        <a:t>19</a:t>
                      </a:r>
                    </a:p>
                  </a:txBody>
                  <a:tcPr anchor="ctr"/>
                </a:tc>
                <a:tc>
                  <a:txBody>
                    <a:bodyPr/>
                    <a:lstStyle/>
                    <a:p>
                      <a:pPr algn="ctr"/>
                      <a:r>
                        <a:rPr lang="en-IN" sz="2400" dirty="0">
                          <a:latin typeface="Calibri" panose="020F0502020204030204" pitchFamily="34" charset="0"/>
                          <a:cs typeface="Calibri" panose="020F0502020204030204" pitchFamily="34" charset="0"/>
                        </a:rPr>
                        <a:t>44</a:t>
                      </a:r>
                    </a:p>
                  </a:txBody>
                  <a:tcPr anchor="ct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60041880"/>
              </p:ext>
            </p:extLst>
          </p:nvPr>
        </p:nvGraphicFramePr>
        <p:xfrm>
          <a:off x="5416168" y="1252301"/>
          <a:ext cx="2120898" cy="1737360"/>
        </p:xfrm>
        <a:graphic>
          <a:graphicData uri="http://schemas.openxmlformats.org/drawingml/2006/table">
            <a:tbl>
              <a:tblPr firstRow="1" bandRow="1">
                <a:tableStyleId>{7DF18680-E054-41AD-8BC1-D1AEF772440D}</a:tableStyleId>
              </a:tblPr>
              <a:tblGrid>
                <a:gridCol w="706966">
                  <a:extLst>
                    <a:ext uri="{9D8B030D-6E8A-4147-A177-3AD203B41FA5}">
                      <a16:colId xmlns:a16="http://schemas.microsoft.com/office/drawing/2014/main" val="20000"/>
                    </a:ext>
                  </a:extLst>
                </a:gridCol>
                <a:gridCol w="706966">
                  <a:extLst>
                    <a:ext uri="{9D8B030D-6E8A-4147-A177-3AD203B41FA5}">
                      <a16:colId xmlns:a16="http://schemas.microsoft.com/office/drawing/2014/main" val="20001"/>
                    </a:ext>
                  </a:extLst>
                </a:gridCol>
                <a:gridCol w="706966">
                  <a:extLst>
                    <a:ext uri="{9D8B030D-6E8A-4147-A177-3AD203B41FA5}">
                      <a16:colId xmlns:a16="http://schemas.microsoft.com/office/drawing/2014/main" val="20002"/>
                    </a:ext>
                  </a:extLst>
                </a:gridCol>
              </a:tblGrid>
              <a:tr h="281628">
                <a:tc gridSpan="3">
                  <a:txBody>
                    <a:bodyPr/>
                    <a:lstStyle/>
                    <a:p>
                      <a:pPr algn="ctr"/>
                      <a:r>
                        <a:rPr lang="en-US" dirty="0"/>
                        <a:t>Gradient Boosting</a:t>
                      </a:r>
                      <a:endParaRPr lang="en-IN" dirty="0"/>
                    </a:p>
                  </a:txBody>
                  <a:tcPr anchor="ct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52035">
                <a:tc>
                  <a:txBody>
                    <a:bodyPr/>
                    <a:lstStyle/>
                    <a:p>
                      <a:pPr algn="ct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1</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352035">
                <a:tc>
                  <a:txBody>
                    <a:bodyPr/>
                    <a:lstStyle/>
                    <a:p>
                      <a:pPr algn="ctr"/>
                      <a:r>
                        <a:rPr lang="en-US" sz="2400" dirty="0"/>
                        <a:t>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760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157</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352035">
                <a:tc>
                  <a:txBody>
                    <a:bodyPr/>
                    <a:lstStyle/>
                    <a:p>
                      <a:pPr algn="ctr"/>
                      <a:r>
                        <a:rPr lang="en-US" sz="2400" dirty="0"/>
                        <a:t>1</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31</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32</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86453977"/>
              </p:ext>
            </p:extLst>
          </p:nvPr>
        </p:nvGraphicFramePr>
        <p:xfrm>
          <a:off x="7680901" y="1239601"/>
          <a:ext cx="2120898" cy="1737360"/>
        </p:xfrm>
        <a:graphic>
          <a:graphicData uri="http://schemas.openxmlformats.org/drawingml/2006/table">
            <a:tbl>
              <a:tblPr firstRow="1" bandRow="1">
                <a:tableStyleId>{93296810-A885-4BE3-A3E7-6D5BEEA58F35}</a:tableStyleId>
              </a:tblPr>
              <a:tblGrid>
                <a:gridCol w="706966">
                  <a:extLst>
                    <a:ext uri="{9D8B030D-6E8A-4147-A177-3AD203B41FA5}">
                      <a16:colId xmlns:a16="http://schemas.microsoft.com/office/drawing/2014/main" val="20000"/>
                    </a:ext>
                  </a:extLst>
                </a:gridCol>
                <a:gridCol w="706966">
                  <a:extLst>
                    <a:ext uri="{9D8B030D-6E8A-4147-A177-3AD203B41FA5}">
                      <a16:colId xmlns:a16="http://schemas.microsoft.com/office/drawing/2014/main" val="20001"/>
                    </a:ext>
                  </a:extLst>
                </a:gridCol>
                <a:gridCol w="706966">
                  <a:extLst>
                    <a:ext uri="{9D8B030D-6E8A-4147-A177-3AD203B41FA5}">
                      <a16:colId xmlns:a16="http://schemas.microsoft.com/office/drawing/2014/main" val="20002"/>
                    </a:ext>
                  </a:extLst>
                </a:gridCol>
              </a:tblGrid>
              <a:tr h="281628">
                <a:tc gridSpan="3">
                  <a:txBody>
                    <a:bodyPr/>
                    <a:lstStyle/>
                    <a:p>
                      <a:pPr algn="ctr"/>
                      <a:r>
                        <a:rPr lang="en-US" dirty="0"/>
                        <a:t>Decision Tree</a:t>
                      </a:r>
                      <a:endParaRPr lang="en-IN" dirty="0"/>
                    </a:p>
                  </a:txBody>
                  <a:tcPr anchor="ct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52035">
                <a:tc>
                  <a:txBody>
                    <a:bodyPr/>
                    <a:lstStyle/>
                    <a:p>
                      <a:pPr algn="ct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1</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352035">
                <a:tc>
                  <a:txBody>
                    <a:bodyPr/>
                    <a:lstStyle/>
                    <a:p>
                      <a:pPr algn="ctr"/>
                      <a:r>
                        <a:rPr lang="en-US" sz="2400" dirty="0"/>
                        <a:t>0</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778</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139</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352035">
                <a:tc>
                  <a:txBody>
                    <a:bodyPr/>
                    <a:lstStyle/>
                    <a:p>
                      <a:pPr algn="ctr"/>
                      <a:r>
                        <a:rPr lang="en-US" sz="2400" dirty="0"/>
                        <a:t>1</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39</a:t>
                      </a:r>
                      <a:endParaRPr lang="en-IN" sz="2400" dirty="0">
                        <a:latin typeface="Calibri" panose="020F0502020204030204" pitchFamily="34" charset="0"/>
                        <a:cs typeface="Calibri" panose="020F0502020204030204" pitchFamily="34" charset="0"/>
                      </a:endParaRPr>
                    </a:p>
                  </a:txBody>
                  <a:tcPr anchor="ctr"/>
                </a:tc>
                <a:tc>
                  <a:txBody>
                    <a:bodyPr/>
                    <a:lstStyle/>
                    <a:p>
                      <a:pPr algn="ctr"/>
                      <a:r>
                        <a:rPr lang="en-US" sz="2400" dirty="0"/>
                        <a:t>24</a:t>
                      </a:r>
                      <a:endParaRPr lang="en-IN"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90965098"/>
              </p:ext>
            </p:extLst>
          </p:nvPr>
        </p:nvGraphicFramePr>
        <p:xfrm>
          <a:off x="914400" y="3147814"/>
          <a:ext cx="8890613" cy="2834640"/>
        </p:xfrm>
        <a:graphic>
          <a:graphicData uri="http://schemas.openxmlformats.org/drawingml/2006/table">
            <a:tbl>
              <a:tblPr firstRow="1" bandRow="1">
                <a:tableStyleId>{073A0DAA-6AF3-43AB-8588-CEC1D06C72B9}</a:tableStyleId>
              </a:tblPr>
              <a:tblGrid>
                <a:gridCol w="1552893">
                  <a:extLst>
                    <a:ext uri="{9D8B030D-6E8A-4147-A177-3AD203B41FA5}">
                      <a16:colId xmlns:a16="http://schemas.microsoft.com/office/drawing/2014/main" val="20000"/>
                    </a:ext>
                  </a:extLst>
                </a:gridCol>
                <a:gridCol w="2003351">
                  <a:extLst>
                    <a:ext uri="{9D8B030D-6E8A-4147-A177-3AD203B41FA5}">
                      <a16:colId xmlns:a16="http://schemas.microsoft.com/office/drawing/2014/main" val="20001"/>
                    </a:ext>
                  </a:extLst>
                </a:gridCol>
                <a:gridCol w="1778123">
                  <a:extLst>
                    <a:ext uri="{9D8B030D-6E8A-4147-A177-3AD203B41FA5}">
                      <a16:colId xmlns:a16="http://schemas.microsoft.com/office/drawing/2014/main" val="20002"/>
                    </a:ext>
                  </a:extLst>
                </a:gridCol>
                <a:gridCol w="1778123">
                  <a:extLst>
                    <a:ext uri="{9D8B030D-6E8A-4147-A177-3AD203B41FA5}">
                      <a16:colId xmlns:a16="http://schemas.microsoft.com/office/drawing/2014/main" val="20003"/>
                    </a:ext>
                  </a:extLst>
                </a:gridCol>
                <a:gridCol w="1778123">
                  <a:extLst>
                    <a:ext uri="{9D8B030D-6E8A-4147-A177-3AD203B41FA5}">
                      <a16:colId xmlns:a16="http://schemas.microsoft.com/office/drawing/2014/main" val="20004"/>
                    </a:ext>
                  </a:extLst>
                </a:gridCol>
              </a:tblGrid>
              <a:tr h="353964">
                <a:tc gridSpan="5">
                  <a:txBody>
                    <a:bodyPr/>
                    <a:lstStyle/>
                    <a:p>
                      <a:pPr algn="ctr"/>
                      <a:r>
                        <a:rPr lang="en-US" dirty="0"/>
                        <a:t>MODEL COMPARISON</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425874">
                <a:tc>
                  <a:txBody>
                    <a:bodyPr/>
                    <a:lstStyle/>
                    <a:p>
                      <a:pPr algn="ctr"/>
                      <a:r>
                        <a:rPr lang="en-US" b="1" dirty="0">
                          <a:latin typeface="Calibri" panose="020F0502020204030204" pitchFamily="34" charset="0"/>
                          <a:cs typeface="Calibri" panose="020F0502020204030204" pitchFamily="34" charset="0"/>
                        </a:rPr>
                        <a:t>Parameter</a:t>
                      </a:r>
                      <a:endParaRPr lang="en-IN" b="1" dirty="0">
                        <a:latin typeface="Calibri" panose="020F0502020204030204" pitchFamily="34" charset="0"/>
                        <a:cs typeface="Calibri" panose="020F0502020204030204" pitchFamily="34" charset="0"/>
                      </a:endParaRPr>
                    </a:p>
                  </a:txBody>
                  <a:tcPr anchor="ctr"/>
                </a:tc>
                <a:tc>
                  <a:txBody>
                    <a:bodyPr/>
                    <a:lstStyle/>
                    <a:p>
                      <a:pPr algn="ctr"/>
                      <a:r>
                        <a:rPr lang="en-US" b="1" dirty="0">
                          <a:latin typeface="Calibri" panose="020F0502020204030204" pitchFamily="34" charset="0"/>
                          <a:cs typeface="Calibri" panose="020F0502020204030204" pitchFamily="34" charset="0"/>
                        </a:rPr>
                        <a:t>Logistic</a:t>
                      </a:r>
                      <a:r>
                        <a:rPr lang="en-US" b="1" baseline="0" dirty="0">
                          <a:latin typeface="Calibri" panose="020F0502020204030204" pitchFamily="34" charset="0"/>
                          <a:cs typeface="Calibri" panose="020F0502020204030204" pitchFamily="34" charset="0"/>
                        </a:rPr>
                        <a:t> regression</a:t>
                      </a:r>
                      <a:endParaRPr lang="en-IN" b="1" dirty="0">
                        <a:latin typeface="Calibri" panose="020F0502020204030204" pitchFamily="34" charset="0"/>
                        <a:cs typeface="Calibri" panose="020F0502020204030204" pitchFamily="34" charset="0"/>
                      </a:endParaRPr>
                    </a:p>
                  </a:txBody>
                  <a:tcPr anchor="ctr"/>
                </a:tc>
                <a:tc>
                  <a:txBody>
                    <a:bodyPr/>
                    <a:lstStyle/>
                    <a:p>
                      <a:pPr algn="ctr"/>
                      <a:r>
                        <a:rPr lang="en-US" b="1" dirty="0">
                          <a:latin typeface="Calibri" panose="020F0502020204030204" pitchFamily="34" charset="0"/>
                          <a:cs typeface="Calibri" panose="020F0502020204030204" pitchFamily="34" charset="0"/>
                        </a:rPr>
                        <a:t>Random Forest</a:t>
                      </a:r>
                      <a:endParaRPr lang="en-IN" b="1" dirty="0">
                        <a:latin typeface="Calibri" panose="020F0502020204030204" pitchFamily="34" charset="0"/>
                        <a:cs typeface="Calibri" panose="020F0502020204030204" pitchFamily="34" charset="0"/>
                      </a:endParaRPr>
                    </a:p>
                  </a:txBody>
                  <a:tcPr anchor="ctr"/>
                </a:tc>
                <a:tc>
                  <a:txBody>
                    <a:bodyPr/>
                    <a:lstStyle/>
                    <a:p>
                      <a:pPr algn="ctr"/>
                      <a:r>
                        <a:rPr lang="en-US" b="1" dirty="0">
                          <a:latin typeface="Calibri" panose="020F0502020204030204" pitchFamily="34" charset="0"/>
                          <a:cs typeface="Calibri" panose="020F0502020204030204" pitchFamily="34" charset="0"/>
                        </a:rPr>
                        <a:t>Gradient Boosting</a:t>
                      </a:r>
                      <a:endParaRPr lang="en-IN" b="1" dirty="0">
                        <a:latin typeface="Calibri" panose="020F0502020204030204" pitchFamily="34" charset="0"/>
                        <a:cs typeface="Calibri" panose="020F0502020204030204" pitchFamily="34" charset="0"/>
                      </a:endParaRPr>
                    </a:p>
                  </a:txBody>
                  <a:tcPr anchor="ctr"/>
                </a:tc>
                <a:tc>
                  <a:txBody>
                    <a:bodyPr/>
                    <a:lstStyle/>
                    <a:p>
                      <a:pPr algn="ctr"/>
                      <a:r>
                        <a:rPr lang="en-US" b="1" dirty="0">
                          <a:latin typeface="Calibri" panose="020F0502020204030204" pitchFamily="34" charset="0"/>
                          <a:cs typeface="Calibri" panose="020F0502020204030204" pitchFamily="34" charset="0"/>
                        </a:rPr>
                        <a:t>Decision Tree</a:t>
                      </a:r>
                      <a:endParaRPr lang="en-IN" b="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353964">
                <a:tc>
                  <a:txBody>
                    <a:bodyPr/>
                    <a:lstStyle/>
                    <a:p>
                      <a:r>
                        <a:rPr lang="en-US" dirty="0">
                          <a:latin typeface="Calibri" panose="020F0502020204030204" pitchFamily="34" charset="0"/>
                          <a:cs typeface="Calibri" panose="020F0502020204030204" pitchFamily="34" charset="0"/>
                        </a:rPr>
                        <a:t>Accuracy</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0.81</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0.74</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0.81</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0.82</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353964">
                <a:tc>
                  <a:txBody>
                    <a:bodyPr/>
                    <a:lstStyle/>
                    <a:p>
                      <a:r>
                        <a:rPr lang="en-US" dirty="0">
                          <a:latin typeface="Calibri" panose="020F0502020204030204" pitchFamily="34" charset="0"/>
                          <a:cs typeface="Calibri" panose="020F0502020204030204" pitchFamily="34" charset="0"/>
                        </a:rPr>
                        <a:t>Recall</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0.51</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b="1" dirty="0">
                          <a:latin typeface="Calibri" panose="020F0502020204030204" pitchFamily="34" charset="0"/>
                          <a:cs typeface="Calibri" panose="020F0502020204030204" pitchFamily="34" charset="0"/>
                        </a:rPr>
                        <a:t>0.70</a:t>
                      </a:r>
                      <a:endParaRPr lang="en-IN" b="1" dirty="0">
                        <a:latin typeface="Calibri" panose="020F0502020204030204" pitchFamily="34" charset="0"/>
                        <a:cs typeface="Calibri" panose="020F0502020204030204" pitchFamily="34" charset="0"/>
                      </a:endParaRPr>
                    </a:p>
                  </a:txBody>
                  <a:tcPr anchor="ctr">
                    <a:solidFill>
                      <a:srgbClr val="92D050"/>
                    </a:solidFill>
                  </a:tcPr>
                </a:tc>
                <a:tc>
                  <a:txBody>
                    <a:bodyPr/>
                    <a:lstStyle/>
                    <a:p>
                      <a:pPr algn="ctr"/>
                      <a:r>
                        <a:rPr lang="en-US" dirty="0">
                          <a:latin typeface="Calibri" panose="020F0502020204030204" pitchFamily="34" charset="0"/>
                          <a:cs typeface="Calibri" panose="020F0502020204030204" pitchFamily="34" charset="0"/>
                        </a:rPr>
                        <a:t>0.51</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0.38</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353964">
                <a:tc>
                  <a:txBody>
                    <a:bodyPr/>
                    <a:lstStyle/>
                    <a:p>
                      <a:r>
                        <a:rPr lang="en-US" dirty="0">
                          <a:latin typeface="Calibri" panose="020F0502020204030204" pitchFamily="34" charset="0"/>
                          <a:cs typeface="Calibri" panose="020F0502020204030204" pitchFamily="34" charset="0"/>
                        </a:rPr>
                        <a:t>Precision</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0.17</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0.16</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0.17</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0.15</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4"/>
                  </a:ext>
                </a:extLst>
              </a:tr>
              <a:tr h="353964">
                <a:tc>
                  <a:txBody>
                    <a:bodyPr/>
                    <a:lstStyle/>
                    <a:p>
                      <a:r>
                        <a:rPr lang="en-US" dirty="0">
                          <a:latin typeface="Calibri" panose="020F0502020204030204" pitchFamily="34" charset="0"/>
                          <a:cs typeface="Calibri" panose="020F0502020204030204" pitchFamily="34" charset="0"/>
                        </a:rPr>
                        <a:t>F1</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0.25</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0.26</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0.25</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0.21</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5"/>
                  </a:ext>
                </a:extLst>
              </a:tr>
              <a:tr h="353964">
                <a:tc>
                  <a:txBody>
                    <a:bodyPr/>
                    <a:lstStyle/>
                    <a:p>
                      <a:r>
                        <a:rPr lang="en-US" dirty="0">
                          <a:latin typeface="Calibri" panose="020F0502020204030204" pitchFamily="34" charset="0"/>
                          <a:cs typeface="Calibri" panose="020F0502020204030204" pitchFamily="34" charset="0"/>
                        </a:rPr>
                        <a:t>AUC</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0.73</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0.74</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0.73</a:t>
                      </a:r>
                      <a:endParaRPr lang="en-IN" dirty="0">
                        <a:latin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cs typeface="Calibri" panose="020F0502020204030204" pitchFamily="34" charset="0"/>
                        </a:rPr>
                        <a:t>0.68</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6"/>
                  </a:ext>
                </a:extLst>
              </a:tr>
            </a:tbl>
          </a:graphicData>
        </a:graphic>
      </p:graphicFrame>
      <p:sp>
        <p:nvSpPr>
          <p:cNvPr id="10" name="TextBox 9"/>
          <p:cNvSpPr txBox="1"/>
          <p:nvPr/>
        </p:nvSpPr>
        <p:spPr>
          <a:xfrm>
            <a:off x="292100" y="6171282"/>
            <a:ext cx="11518900"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b="1" dirty="0">
                <a:solidFill>
                  <a:schemeClr val="tx1"/>
                </a:solidFill>
              </a:rPr>
              <a:t>The best Recall/TPR was achieved using Random Forest</a:t>
            </a:r>
            <a:endParaRPr lang="en-IN" sz="2400" b="1" dirty="0">
              <a:solidFill>
                <a:schemeClr val="tx1"/>
              </a:solidFill>
            </a:endParaRPr>
          </a:p>
        </p:txBody>
      </p:sp>
      <p:sp>
        <p:nvSpPr>
          <p:cNvPr id="11" name="Text Placeholder 2"/>
          <p:cNvSpPr>
            <a:spLocks noGrp="1"/>
          </p:cNvSpPr>
          <p:nvPr>
            <p:ph type="body" idx="1"/>
          </p:nvPr>
        </p:nvSpPr>
        <p:spPr>
          <a:xfrm>
            <a:off x="544443" y="539826"/>
            <a:ext cx="10363200" cy="473725"/>
          </a:xfrm>
        </p:spPr>
        <p:txBody>
          <a:bodyPr/>
          <a:lstStyle/>
          <a:p>
            <a:r>
              <a:rPr lang="en-US" dirty="0"/>
              <a:t>Comparative Model performance on test data </a:t>
            </a:r>
          </a:p>
        </p:txBody>
      </p:sp>
    </p:spTree>
    <p:extLst>
      <p:ext uri="{BB962C8B-B14F-4D97-AF65-F5344CB8AC3E}">
        <p14:creationId xmlns:p14="http://schemas.microsoft.com/office/powerpoint/2010/main" val="16345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br>
              <a:rPr lang="en-IN" dirty="0"/>
            </a:br>
            <a:br>
              <a:rPr lang="en-IN" dirty="0"/>
            </a:br>
            <a:r>
              <a:rPr lang="en-IN" dirty="0"/>
              <a:t>Appendix</a:t>
            </a:r>
            <a:br>
              <a:rPr lang="en-IN" dirty="0"/>
            </a:br>
            <a:br>
              <a:rPr lang="en-IN" dirty="0"/>
            </a:br>
            <a:br>
              <a:rPr lang="en-IN" dirty="0"/>
            </a:br>
            <a:br>
              <a:rPr lang="en-IN" dirty="0"/>
            </a:br>
            <a:r>
              <a:rPr lang="en-IN" dirty="0"/>
              <a:t>R files (Attached)</a:t>
            </a:r>
          </a:p>
        </p:txBody>
      </p:sp>
    </p:spTree>
    <p:extLst>
      <p:ext uri="{BB962C8B-B14F-4D97-AF65-F5344CB8AC3E}">
        <p14:creationId xmlns:p14="http://schemas.microsoft.com/office/powerpoint/2010/main" val="129849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Business problem Defined</a:t>
            </a:r>
          </a:p>
        </p:txBody>
      </p:sp>
      <p:sp>
        <p:nvSpPr>
          <p:cNvPr id="5" name="Text Placeholder 4"/>
          <p:cNvSpPr>
            <a:spLocks noGrp="1"/>
          </p:cNvSpPr>
          <p:nvPr>
            <p:ph type="body" idx="1"/>
          </p:nvPr>
        </p:nvSpPr>
        <p:spPr/>
        <p:txBody>
          <a:bodyPr/>
          <a:lstStyle/>
          <a:p>
            <a:r>
              <a:rPr lang="en-IN" dirty="0"/>
              <a:t>Loan Default Prediction (Classification problem) </a:t>
            </a:r>
          </a:p>
        </p:txBody>
      </p:sp>
    </p:spTree>
    <p:extLst>
      <p:ext uri="{BB962C8B-B14F-4D97-AF65-F5344CB8AC3E}">
        <p14:creationId xmlns:p14="http://schemas.microsoft.com/office/powerpoint/2010/main" val="114358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730" y="1156772"/>
            <a:ext cx="10363200" cy="473725"/>
          </a:xfrm>
        </p:spPr>
        <p:txBody>
          <a:bodyPr/>
          <a:lstStyle/>
          <a:p>
            <a:r>
              <a:rPr lang="en-US" dirty="0"/>
              <a:t>Business Problem </a:t>
            </a:r>
          </a:p>
        </p:txBody>
      </p:sp>
      <p:sp>
        <p:nvSpPr>
          <p:cNvPr id="4" name="TextBox 3"/>
          <p:cNvSpPr txBox="1"/>
          <p:nvPr/>
        </p:nvSpPr>
        <p:spPr>
          <a:xfrm>
            <a:off x="870332" y="1994053"/>
            <a:ext cx="9221118" cy="3970318"/>
          </a:xfrm>
          <a:prstGeom prst="rect">
            <a:avLst/>
          </a:prstGeom>
          <a:noFill/>
        </p:spPr>
        <p:txBody>
          <a:bodyPr wrap="square" rtlCol="0">
            <a:spAutoFit/>
          </a:bodyPr>
          <a:lstStyle/>
          <a:p>
            <a:r>
              <a:rPr lang="en-US" dirty="0"/>
              <a:t>Financial institutions who have interest in personal loans face risk from customers who default. With the advent of predictive analytics, the risk to the Financial Institutions can be reduced by being able to predict the outcome of these loans. Accurate prediction and decisions based on these predictions can result in increased profitability and help the Financial Institution maintain healthy lending book. </a:t>
            </a:r>
          </a:p>
          <a:p>
            <a:endParaRPr lang="en-US" dirty="0"/>
          </a:p>
          <a:p>
            <a:r>
              <a:rPr lang="en-US" b="1" dirty="0"/>
              <a:t>Problem statement</a:t>
            </a:r>
          </a:p>
          <a:p>
            <a:r>
              <a:rPr lang="en-US" dirty="0"/>
              <a:t>Multiclass classification problem for predicting loan status from the data set provided. The problem can be reduced into a binary classification problem to build a loan approval pre-check system for potential customers. </a:t>
            </a:r>
          </a:p>
          <a:p>
            <a:endParaRPr lang="en-US" dirty="0"/>
          </a:p>
          <a:p>
            <a:r>
              <a:rPr lang="en-US" dirty="0"/>
              <a:t>This submission is an attempt at exploratory data analysis and predictive modelling on a training data and  subsequent performance of the models on the unknown test data.   </a:t>
            </a:r>
          </a:p>
          <a:p>
            <a:endParaRPr lang="en-US" dirty="0"/>
          </a:p>
        </p:txBody>
      </p:sp>
    </p:spTree>
    <p:extLst>
      <p:ext uri="{BB962C8B-B14F-4D97-AF65-F5344CB8AC3E}">
        <p14:creationId xmlns:p14="http://schemas.microsoft.com/office/powerpoint/2010/main" val="252066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Approach to Cleaning the data </a:t>
            </a:r>
          </a:p>
        </p:txBody>
      </p:sp>
      <p:sp>
        <p:nvSpPr>
          <p:cNvPr id="5" name="Text Placeholder 4"/>
          <p:cNvSpPr>
            <a:spLocks noGrp="1"/>
          </p:cNvSpPr>
          <p:nvPr>
            <p:ph type="body" idx="1"/>
          </p:nvPr>
        </p:nvSpPr>
        <p:spPr/>
        <p:txBody>
          <a:bodyPr/>
          <a:lstStyle/>
          <a:p>
            <a:r>
              <a:rPr lang="en-IN" dirty="0"/>
              <a:t>Loan Default Prediction (Classification problem) </a:t>
            </a:r>
          </a:p>
        </p:txBody>
      </p:sp>
    </p:spTree>
    <p:extLst>
      <p:ext uri="{BB962C8B-B14F-4D97-AF65-F5344CB8AC3E}">
        <p14:creationId xmlns:p14="http://schemas.microsoft.com/office/powerpoint/2010/main" val="225327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40843334"/>
              </p:ext>
            </p:extLst>
          </p:nvPr>
        </p:nvGraphicFramePr>
        <p:xfrm>
          <a:off x="1222872" y="1718629"/>
          <a:ext cx="10300771" cy="4649119"/>
        </p:xfrm>
        <a:graphic>
          <a:graphicData uri="http://schemas.openxmlformats.org/drawingml/2006/table">
            <a:tbl>
              <a:tblPr>
                <a:tableStyleId>{08FB837D-C827-4EFA-A057-4D05807E0F7C}</a:tableStyleId>
              </a:tblPr>
              <a:tblGrid>
                <a:gridCol w="2465610">
                  <a:extLst>
                    <a:ext uri="{9D8B030D-6E8A-4147-A177-3AD203B41FA5}">
                      <a16:colId xmlns:a16="http://schemas.microsoft.com/office/drawing/2014/main" val="20000"/>
                    </a:ext>
                  </a:extLst>
                </a:gridCol>
                <a:gridCol w="4723014">
                  <a:extLst>
                    <a:ext uri="{9D8B030D-6E8A-4147-A177-3AD203B41FA5}">
                      <a16:colId xmlns:a16="http://schemas.microsoft.com/office/drawing/2014/main" val="20001"/>
                    </a:ext>
                  </a:extLst>
                </a:gridCol>
                <a:gridCol w="1501282">
                  <a:extLst>
                    <a:ext uri="{9D8B030D-6E8A-4147-A177-3AD203B41FA5}">
                      <a16:colId xmlns:a16="http://schemas.microsoft.com/office/drawing/2014/main" val="20002"/>
                    </a:ext>
                  </a:extLst>
                </a:gridCol>
                <a:gridCol w="1610865">
                  <a:extLst>
                    <a:ext uri="{9D8B030D-6E8A-4147-A177-3AD203B41FA5}">
                      <a16:colId xmlns:a16="http://schemas.microsoft.com/office/drawing/2014/main" val="20003"/>
                    </a:ext>
                  </a:extLst>
                </a:gridCol>
              </a:tblGrid>
              <a:tr h="336621">
                <a:tc>
                  <a:txBody>
                    <a:bodyPr/>
                    <a:lstStyle/>
                    <a:p>
                      <a:pPr algn="l" fontAlgn="ctr"/>
                      <a:r>
                        <a:rPr lang="en-IN" sz="2000" b="1" u="none" strike="noStrike" dirty="0">
                          <a:solidFill>
                            <a:schemeClr val="bg1"/>
                          </a:solidFill>
                          <a:effectLst/>
                        </a:rPr>
                        <a:t>Variable Name</a:t>
                      </a:r>
                      <a:endParaRPr lang="en-IN" sz="2000" b="1" i="0" u="none" strike="noStrike" dirty="0">
                        <a:solidFill>
                          <a:schemeClr val="bg1"/>
                        </a:solidFill>
                        <a:effectLst/>
                        <a:latin typeface="Arial"/>
                      </a:endParaRPr>
                    </a:p>
                  </a:txBody>
                  <a:tcPr marL="6350" marR="6350" marT="6350" marB="0" anchor="ctr">
                    <a:solidFill>
                      <a:schemeClr val="tx1"/>
                    </a:solidFill>
                  </a:tcPr>
                </a:tc>
                <a:tc>
                  <a:txBody>
                    <a:bodyPr/>
                    <a:lstStyle/>
                    <a:p>
                      <a:pPr algn="l" fontAlgn="ctr"/>
                      <a:r>
                        <a:rPr lang="en-IN" sz="2000" b="1" u="none" strike="noStrike" dirty="0">
                          <a:solidFill>
                            <a:schemeClr val="bg1"/>
                          </a:solidFill>
                          <a:effectLst/>
                        </a:rPr>
                        <a:t>Description</a:t>
                      </a:r>
                      <a:endParaRPr lang="en-IN" sz="2000" b="1" i="0" u="none" strike="noStrike" dirty="0">
                        <a:solidFill>
                          <a:schemeClr val="bg1"/>
                        </a:solidFill>
                        <a:effectLst/>
                        <a:latin typeface="Arial"/>
                      </a:endParaRPr>
                    </a:p>
                  </a:txBody>
                  <a:tcPr marL="6350" marR="6350" marT="6350" marB="0" anchor="ctr">
                    <a:solidFill>
                      <a:schemeClr val="tx1"/>
                    </a:solidFill>
                  </a:tcPr>
                </a:tc>
                <a:tc>
                  <a:txBody>
                    <a:bodyPr/>
                    <a:lstStyle/>
                    <a:p>
                      <a:pPr algn="l" fontAlgn="ctr"/>
                      <a:r>
                        <a:rPr lang="en-IN" sz="2000" b="1" u="none" strike="noStrike" dirty="0">
                          <a:solidFill>
                            <a:schemeClr val="bg1"/>
                          </a:solidFill>
                          <a:effectLst/>
                        </a:rPr>
                        <a:t>Type</a:t>
                      </a:r>
                      <a:endParaRPr lang="en-IN" sz="2000" b="1" i="0" u="none" strike="noStrike" dirty="0">
                        <a:solidFill>
                          <a:schemeClr val="bg1"/>
                        </a:solidFill>
                        <a:effectLst/>
                        <a:latin typeface="Arial"/>
                      </a:endParaRPr>
                    </a:p>
                  </a:txBody>
                  <a:tcPr marL="6350" marR="6350" marT="6350" marB="0" anchor="ctr">
                    <a:solidFill>
                      <a:schemeClr val="tx1"/>
                    </a:solidFill>
                  </a:tcPr>
                </a:tc>
                <a:tc>
                  <a:txBody>
                    <a:bodyPr/>
                    <a:lstStyle/>
                    <a:p>
                      <a:pPr algn="l" fontAlgn="ctr"/>
                      <a:r>
                        <a:rPr lang="en-IN" sz="2000" b="1" u="none" strike="noStrike" dirty="0">
                          <a:solidFill>
                            <a:schemeClr val="bg1"/>
                          </a:solidFill>
                          <a:effectLst/>
                        </a:rPr>
                        <a:t> </a:t>
                      </a:r>
                      <a:endParaRPr lang="en-IN" sz="2000" b="1" i="0" u="none" strike="noStrike" dirty="0">
                        <a:solidFill>
                          <a:schemeClr val="bg1"/>
                        </a:solidFill>
                        <a:effectLst/>
                        <a:latin typeface="Arial"/>
                      </a:endParaRPr>
                    </a:p>
                  </a:txBody>
                  <a:tcPr marL="6350" marR="6350" marT="6350" marB="0" anchor="ctr">
                    <a:solidFill>
                      <a:schemeClr val="tx1"/>
                    </a:solidFill>
                  </a:tcPr>
                </a:tc>
                <a:extLst>
                  <a:ext uri="{0D108BD9-81ED-4DB2-BD59-A6C34878D82A}">
                    <a16:rowId xmlns:a16="http://schemas.microsoft.com/office/drawing/2014/main" val="10000"/>
                  </a:ext>
                </a:extLst>
              </a:tr>
              <a:tr h="667498">
                <a:tc>
                  <a:txBody>
                    <a:bodyPr/>
                    <a:lstStyle/>
                    <a:p>
                      <a:pPr algn="l" fontAlgn="ctr"/>
                      <a:r>
                        <a:rPr lang="en-IN" sz="2000" b="1" u="none" strike="noStrike" dirty="0">
                          <a:effectLst/>
                        </a:rPr>
                        <a:t>SeriousDlqin2yrs</a:t>
                      </a:r>
                      <a:endParaRPr lang="en-IN" sz="2000" b="1"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b="1" u="none" strike="noStrike" dirty="0">
                          <a:effectLst/>
                        </a:rPr>
                        <a:t>Person experienced 90 days past due delinquency or worse </a:t>
                      </a:r>
                      <a:endParaRPr lang="en-IN" sz="2000" b="1"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b="1" u="none" strike="noStrike" dirty="0">
                          <a:effectLst/>
                        </a:rPr>
                        <a:t>Y/N</a:t>
                      </a:r>
                      <a:endParaRPr lang="en-IN" sz="2000" b="1"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b="1" u="none" strike="noStrike" dirty="0">
                          <a:solidFill>
                            <a:srgbClr val="FF0000"/>
                          </a:solidFill>
                          <a:effectLst/>
                        </a:rPr>
                        <a:t>Dependent variable</a:t>
                      </a:r>
                      <a:endParaRPr lang="en-IN" sz="2000" b="1" i="0" u="none" strike="noStrike" dirty="0">
                        <a:solidFill>
                          <a:srgbClr val="FF0000"/>
                        </a:solidFill>
                        <a:effectLst/>
                        <a:latin typeface="Arial"/>
                      </a:endParaRPr>
                    </a:p>
                  </a:txBody>
                  <a:tcPr marL="6350" marR="6350" marT="6350" marB="0" anchor="ctr">
                    <a:solidFill>
                      <a:schemeClr val="bg1"/>
                    </a:solidFill>
                  </a:tcPr>
                </a:tc>
                <a:extLst>
                  <a:ext uri="{0D108BD9-81ED-4DB2-BD59-A6C34878D82A}">
                    <a16:rowId xmlns:a16="http://schemas.microsoft.com/office/drawing/2014/main" val="10001"/>
                  </a:ext>
                </a:extLst>
              </a:tr>
              <a:tr h="1234491">
                <a:tc>
                  <a:txBody>
                    <a:bodyPr/>
                    <a:lstStyle/>
                    <a:p>
                      <a:pPr algn="l" fontAlgn="ctr"/>
                      <a:r>
                        <a:rPr lang="en-IN" sz="2000" u="none" strike="noStrike" dirty="0" err="1">
                          <a:effectLst/>
                        </a:rPr>
                        <a:t>RevolvingUtilizationOfUnsecuredLines</a:t>
                      </a:r>
                      <a:endParaRPr lang="en-IN" sz="2000" b="0"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dirty="0">
                          <a:effectLst/>
                        </a:rPr>
                        <a:t>Total balance on credit cards and personal lines of credit except real estate and no instalment debt like car loans divided by the sum of credit limits</a:t>
                      </a:r>
                      <a:endParaRPr lang="en-IN" sz="2000" b="0"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a:effectLst/>
                        </a:rPr>
                        <a:t>percentage</a:t>
                      </a:r>
                      <a:endParaRPr lang="en-IN" sz="2000" b="0" i="0" u="none" strike="noStrike">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a:effectLst/>
                        </a:rPr>
                        <a:t>Independent variable</a:t>
                      </a:r>
                      <a:endParaRPr lang="en-IN" sz="2000" b="0" i="0" u="none" strike="noStrike">
                        <a:solidFill>
                          <a:srgbClr val="000000"/>
                        </a:solidFill>
                        <a:effectLst/>
                        <a:latin typeface="Arial"/>
                      </a:endParaRPr>
                    </a:p>
                  </a:txBody>
                  <a:tcPr marL="6350" marR="6350" marT="6350" marB="0" anchor="ctr">
                    <a:solidFill>
                      <a:schemeClr val="bg1"/>
                    </a:solidFill>
                  </a:tcPr>
                </a:tc>
                <a:extLst>
                  <a:ext uri="{0D108BD9-81ED-4DB2-BD59-A6C34878D82A}">
                    <a16:rowId xmlns:a16="http://schemas.microsoft.com/office/drawing/2014/main" val="10002"/>
                  </a:ext>
                </a:extLst>
              </a:tr>
              <a:tr h="664812">
                <a:tc>
                  <a:txBody>
                    <a:bodyPr/>
                    <a:lstStyle/>
                    <a:p>
                      <a:pPr algn="l" fontAlgn="ctr"/>
                      <a:r>
                        <a:rPr lang="en-IN" sz="2000" u="none" strike="noStrike">
                          <a:effectLst/>
                        </a:rPr>
                        <a:t>DebtRatio</a:t>
                      </a:r>
                      <a:endParaRPr lang="en-IN" sz="2000" b="0" i="0" u="none" strike="noStrike">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dirty="0">
                          <a:effectLst/>
                        </a:rPr>
                        <a:t>Monthly debt payments, alimony, living costs divided by monthly gross income</a:t>
                      </a:r>
                      <a:endParaRPr lang="en-IN" sz="2000" b="0"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dirty="0">
                          <a:effectLst/>
                        </a:rPr>
                        <a:t>percentage</a:t>
                      </a:r>
                      <a:endParaRPr lang="en-IN" sz="2000" b="0"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a:effectLst/>
                        </a:rPr>
                        <a:t>Independent variable</a:t>
                      </a:r>
                      <a:endParaRPr lang="en-IN" sz="2000" b="0" i="0" u="none" strike="noStrike">
                        <a:solidFill>
                          <a:srgbClr val="000000"/>
                        </a:solidFill>
                        <a:effectLst/>
                        <a:latin typeface="Arial"/>
                      </a:endParaRPr>
                    </a:p>
                  </a:txBody>
                  <a:tcPr marL="6350" marR="6350" marT="6350" marB="0" anchor="ctr">
                    <a:solidFill>
                      <a:schemeClr val="bg1"/>
                    </a:solidFill>
                  </a:tcPr>
                </a:tc>
                <a:extLst>
                  <a:ext uri="{0D108BD9-81ED-4DB2-BD59-A6C34878D82A}">
                    <a16:rowId xmlns:a16="http://schemas.microsoft.com/office/drawing/2014/main" val="10003"/>
                  </a:ext>
                </a:extLst>
              </a:tr>
              <a:tr h="927468">
                <a:tc>
                  <a:txBody>
                    <a:bodyPr/>
                    <a:lstStyle/>
                    <a:p>
                      <a:pPr algn="l" fontAlgn="ctr"/>
                      <a:r>
                        <a:rPr lang="en-IN" sz="2000" u="none" strike="noStrike">
                          <a:effectLst/>
                        </a:rPr>
                        <a:t>NumberOfOpenCreditLinesAndLoans</a:t>
                      </a:r>
                      <a:endParaRPr lang="en-IN" sz="2000" b="0" i="0" u="none" strike="noStrike">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dirty="0">
                          <a:effectLst/>
                        </a:rPr>
                        <a:t>Number of Open loans (instalment like car loan or mortgage) and Lines of credit (e.g. credit cards)</a:t>
                      </a:r>
                      <a:endParaRPr lang="en-IN" sz="2000" b="0"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dirty="0">
                          <a:effectLst/>
                        </a:rPr>
                        <a:t>integer</a:t>
                      </a:r>
                      <a:endParaRPr lang="en-IN" sz="2000" b="0" i="0" u="none" strike="noStrike" dirty="0">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dirty="0">
                          <a:effectLst/>
                        </a:rPr>
                        <a:t>Independent variable</a:t>
                      </a:r>
                      <a:endParaRPr lang="en-IN" sz="2000" b="0" i="0" u="none" strike="noStrike" dirty="0">
                        <a:solidFill>
                          <a:srgbClr val="000000"/>
                        </a:solidFill>
                        <a:effectLst/>
                        <a:latin typeface="Arial"/>
                      </a:endParaRPr>
                    </a:p>
                  </a:txBody>
                  <a:tcPr marL="6350" marR="6350" marT="6350" marB="0" anchor="ctr">
                    <a:solidFill>
                      <a:schemeClr val="bg1"/>
                    </a:solidFill>
                  </a:tcPr>
                </a:tc>
                <a:extLst>
                  <a:ext uri="{0D108BD9-81ED-4DB2-BD59-A6C34878D82A}">
                    <a16:rowId xmlns:a16="http://schemas.microsoft.com/office/drawing/2014/main" val="10004"/>
                  </a:ext>
                </a:extLst>
              </a:tr>
              <a:tr h="818229">
                <a:tc>
                  <a:txBody>
                    <a:bodyPr/>
                    <a:lstStyle/>
                    <a:p>
                      <a:pPr algn="l" fontAlgn="ctr"/>
                      <a:r>
                        <a:rPr lang="en-IN" sz="2000" u="none" strike="noStrike">
                          <a:effectLst/>
                        </a:rPr>
                        <a:t>NumberOfDependents</a:t>
                      </a:r>
                      <a:endParaRPr lang="en-IN" sz="2000" b="0" i="0" u="none" strike="noStrike">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a:effectLst/>
                        </a:rPr>
                        <a:t>Number of dependents in family excluding themselves (spouse, children etc.)</a:t>
                      </a:r>
                      <a:endParaRPr lang="en-IN" sz="2000" b="0" i="0" u="none" strike="noStrike">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a:effectLst/>
                        </a:rPr>
                        <a:t>integer</a:t>
                      </a:r>
                      <a:endParaRPr lang="en-IN" sz="2000" b="0" i="0" u="none" strike="noStrike">
                        <a:solidFill>
                          <a:srgbClr val="000000"/>
                        </a:solidFill>
                        <a:effectLst/>
                        <a:latin typeface="Arial"/>
                      </a:endParaRPr>
                    </a:p>
                  </a:txBody>
                  <a:tcPr marL="6350" marR="6350" marT="6350" marB="0" anchor="ctr">
                    <a:solidFill>
                      <a:schemeClr val="bg1"/>
                    </a:solidFill>
                  </a:tcPr>
                </a:tc>
                <a:tc>
                  <a:txBody>
                    <a:bodyPr/>
                    <a:lstStyle/>
                    <a:p>
                      <a:pPr algn="l" fontAlgn="ctr"/>
                      <a:r>
                        <a:rPr lang="en-IN" sz="2000" u="none" strike="noStrike" dirty="0">
                          <a:effectLst/>
                        </a:rPr>
                        <a:t>Independent variable</a:t>
                      </a:r>
                      <a:endParaRPr lang="en-IN" sz="2000" b="0" i="0" u="none" strike="noStrike" dirty="0">
                        <a:solidFill>
                          <a:srgbClr val="000000"/>
                        </a:solidFill>
                        <a:effectLst/>
                        <a:latin typeface="Arial"/>
                      </a:endParaRPr>
                    </a:p>
                  </a:txBody>
                  <a:tcPr marL="6350" marR="6350" marT="6350" marB="0" anchor="ctr">
                    <a:solidFill>
                      <a:schemeClr val="bg1"/>
                    </a:solidFill>
                  </a:tcPr>
                </a:tc>
                <a:extLst>
                  <a:ext uri="{0D108BD9-81ED-4DB2-BD59-A6C34878D82A}">
                    <a16:rowId xmlns:a16="http://schemas.microsoft.com/office/drawing/2014/main" val="10005"/>
                  </a:ext>
                </a:extLst>
              </a:tr>
            </a:tbl>
          </a:graphicData>
        </a:graphic>
      </p:graphicFrame>
      <p:sp>
        <p:nvSpPr>
          <p:cNvPr id="6" name="Text Placeholder 2"/>
          <p:cNvSpPr>
            <a:spLocks noGrp="1"/>
          </p:cNvSpPr>
          <p:nvPr>
            <p:ph type="body" idx="1"/>
          </p:nvPr>
        </p:nvSpPr>
        <p:spPr>
          <a:xfrm>
            <a:off x="919016" y="1057620"/>
            <a:ext cx="10363200" cy="561860"/>
          </a:xfrm>
        </p:spPr>
        <p:txBody>
          <a:bodyPr/>
          <a:lstStyle/>
          <a:p>
            <a:r>
              <a:rPr lang="en-US" dirty="0"/>
              <a:t>Dataset &amp; Features </a:t>
            </a:r>
          </a:p>
        </p:txBody>
      </p:sp>
    </p:spTree>
    <p:extLst>
      <p:ext uri="{BB962C8B-B14F-4D97-AF65-F5344CB8AC3E}">
        <p14:creationId xmlns:p14="http://schemas.microsoft.com/office/powerpoint/2010/main" val="229969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9016" y="958468"/>
            <a:ext cx="10363200" cy="528808"/>
          </a:xfrm>
        </p:spPr>
        <p:txBody>
          <a:bodyPr/>
          <a:lstStyle/>
          <a:p>
            <a:r>
              <a:rPr lang="en-US" dirty="0"/>
              <a:t>Structure of  Raw Training data:  </a:t>
            </a:r>
          </a:p>
        </p:txBody>
      </p:sp>
      <p:sp>
        <p:nvSpPr>
          <p:cNvPr id="6" name="TextBox 5"/>
          <p:cNvSpPr txBox="1"/>
          <p:nvPr/>
        </p:nvSpPr>
        <p:spPr>
          <a:xfrm>
            <a:off x="9551624" y="3238959"/>
            <a:ext cx="2302525" cy="1200329"/>
          </a:xfrm>
          <a:prstGeom prst="rect">
            <a:avLst/>
          </a:prstGeom>
          <a:noFill/>
        </p:spPr>
        <p:txBody>
          <a:bodyPr wrap="square" rtlCol="0">
            <a:spAutoFit/>
          </a:bodyPr>
          <a:lstStyle/>
          <a:p>
            <a:r>
              <a:rPr lang="en-US" u="sng" dirty="0"/>
              <a:t>Data Dimension</a:t>
            </a:r>
          </a:p>
          <a:p>
            <a:endParaRPr lang="en-US" dirty="0"/>
          </a:p>
          <a:p>
            <a:r>
              <a:rPr lang="en-US" dirty="0"/>
              <a:t>Rows : 5000</a:t>
            </a:r>
          </a:p>
          <a:p>
            <a:r>
              <a:rPr lang="en-US" dirty="0"/>
              <a:t>Columns : 6</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52" y="1652530"/>
            <a:ext cx="8111821" cy="4286658"/>
          </a:xfrm>
          <a:prstGeom prst="rect">
            <a:avLst/>
          </a:prstGeom>
        </p:spPr>
      </p:pic>
    </p:spTree>
    <p:extLst>
      <p:ext uri="{BB962C8B-B14F-4D97-AF65-F5344CB8AC3E}">
        <p14:creationId xmlns:p14="http://schemas.microsoft.com/office/powerpoint/2010/main" val="359980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919016" y="1057620"/>
            <a:ext cx="10363200" cy="561860"/>
          </a:xfrm>
        </p:spPr>
        <p:txBody>
          <a:bodyPr/>
          <a:lstStyle/>
          <a:p>
            <a:r>
              <a:rPr lang="en-US" dirty="0"/>
              <a:t>Steps in Cleaning and preprocessing of data: </a:t>
            </a:r>
          </a:p>
        </p:txBody>
      </p:sp>
      <p:sp>
        <p:nvSpPr>
          <p:cNvPr id="5" name="TextBox 4"/>
          <p:cNvSpPr txBox="1"/>
          <p:nvPr/>
        </p:nvSpPr>
        <p:spPr>
          <a:xfrm>
            <a:off x="919016" y="1850834"/>
            <a:ext cx="9749928"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Case number</a:t>
            </a:r>
            <a:r>
              <a:rPr lang="en-US" dirty="0"/>
              <a:t>:  is a unique identifying number for each loan application. It’s a nominal variable and have no use in model building. Hence we will ignore this variable in model building. </a:t>
            </a:r>
          </a:p>
          <a:p>
            <a:pPr marL="285750" indent="-285750">
              <a:buFont typeface="Arial" panose="020B0604020202020204" pitchFamily="34" charset="0"/>
              <a:buChar char="•"/>
            </a:pPr>
            <a:endParaRPr lang="en-US" dirty="0"/>
          </a:p>
        </p:txBody>
      </p:sp>
      <p:sp>
        <p:nvSpPr>
          <p:cNvPr id="6" name="TextBox 5"/>
          <p:cNvSpPr txBox="1"/>
          <p:nvPr/>
        </p:nvSpPr>
        <p:spPr>
          <a:xfrm>
            <a:off x="1112704" y="2785181"/>
            <a:ext cx="6806014"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Revolving utilization of unsecured  Credit lines </a:t>
            </a:r>
            <a:r>
              <a:rPr lang="en-US" dirty="0"/>
              <a:t>: the revolving utilization measurement is used to determine how leveraged the applicants credit cards and  personal lines of credit are at a point of time. The more money that is charged on the credit cards or personal lines in relation to available credit limit the higher your credit utilization percentage is.</a:t>
            </a:r>
          </a:p>
          <a:p>
            <a:pPr marL="742950" lvl="1" indent="-285750">
              <a:buFont typeface="Arial" panose="020B0604020202020204" pitchFamily="34" charset="0"/>
              <a:buChar char="•"/>
            </a:pPr>
            <a:r>
              <a:rPr lang="en-US" dirty="0"/>
              <a:t>This number by the variable definition cannot be more than 1</a:t>
            </a:r>
          </a:p>
          <a:p>
            <a:pPr marL="742950" lvl="1" indent="-285750">
              <a:buFont typeface="Arial" panose="020B0604020202020204" pitchFamily="34" charset="0"/>
              <a:buChar char="•"/>
            </a:pPr>
            <a:r>
              <a:rPr lang="en-US" dirty="0"/>
              <a:t>However we have 87 observation (of which 35 are class 1 cases) with more than 1 as revolving utilization. </a:t>
            </a:r>
          </a:p>
          <a:p>
            <a:pPr marL="742950" lvl="1" indent="-285750">
              <a:buFont typeface="Arial" panose="020B0604020202020204" pitchFamily="34" charset="0"/>
              <a:buChar char="•"/>
            </a:pPr>
            <a:r>
              <a:rPr lang="en-US" dirty="0"/>
              <a:t>This looks like a data entry issue but, any kind of data imputation will add more noise to the data. Hence we have omitted these variables form model building. </a:t>
            </a:r>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69" y="2785181"/>
            <a:ext cx="2657475" cy="1714500"/>
          </a:xfrm>
          <a:prstGeom prst="rect">
            <a:avLst/>
          </a:prstGeom>
        </p:spPr>
      </p:pic>
      <p:sp>
        <p:nvSpPr>
          <p:cNvPr id="8" name="TextBox 7"/>
          <p:cNvSpPr txBox="1"/>
          <p:nvPr/>
        </p:nvSpPr>
        <p:spPr>
          <a:xfrm>
            <a:off x="8284684" y="4935557"/>
            <a:ext cx="2577947" cy="923330"/>
          </a:xfrm>
          <a:prstGeom prst="rect">
            <a:avLst/>
          </a:prstGeom>
          <a:noFill/>
        </p:spPr>
        <p:txBody>
          <a:bodyPr wrap="square" rtlCol="0">
            <a:spAutoFit/>
          </a:bodyPr>
          <a:lstStyle/>
          <a:p>
            <a:r>
              <a:rPr lang="en-US" b="1" dirty="0"/>
              <a:t>Dropped Revolving Utilization more than 1 from model building</a:t>
            </a:r>
            <a:r>
              <a:rPr lang="en-US" dirty="0"/>
              <a:t>. </a:t>
            </a:r>
          </a:p>
        </p:txBody>
      </p:sp>
    </p:spTree>
    <p:extLst>
      <p:ext uri="{BB962C8B-B14F-4D97-AF65-F5344CB8AC3E}">
        <p14:creationId xmlns:p14="http://schemas.microsoft.com/office/powerpoint/2010/main" val="222297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919016" y="1057620"/>
            <a:ext cx="10363200" cy="561860"/>
          </a:xfrm>
        </p:spPr>
        <p:txBody>
          <a:bodyPr/>
          <a:lstStyle/>
          <a:p>
            <a:r>
              <a:rPr lang="en-US" dirty="0"/>
              <a:t>Steps in Cleaning and preprocessing of data: </a:t>
            </a:r>
          </a:p>
        </p:txBody>
      </p:sp>
      <p:sp>
        <p:nvSpPr>
          <p:cNvPr id="3" name="TextBox 2"/>
          <p:cNvSpPr txBox="1"/>
          <p:nvPr/>
        </p:nvSpPr>
        <p:spPr>
          <a:xfrm>
            <a:off x="1244906" y="2181340"/>
            <a:ext cx="9408405"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Debt Ratio: </a:t>
            </a:r>
            <a:r>
              <a:rPr lang="en-US" dirty="0"/>
              <a:t>intuitively a debt ratio as defined in the dataset also should not go more than 1 or 100% as your payments cannot be more than your income. However there can be cases where the applicant is making this payment form his past earnings or any other source. We have maintained this variable to its fullest and not filtered any observation. </a:t>
            </a:r>
            <a:endParaRPr lang="en-US" b="1" dirty="0"/>
          </a:p>
          <a:p>
            <a:pPr marL="285750" indent="-285750">
              <a:buFont typeface="Arial" panose="020B0604020202020204" pitchFamily="34" charset="0"/>
              <a:buChar char="•"/>
            </a:pPr>
            <a:r>
              <a:rPr lang="en-US" b="1" dirty="0"/>
              <a:t>Number of Dependents </a:t>
            </a:r>
            <a:r>
              <a:rPr lang="en-US" dirty="0"/>
              <a:t>: there are 142 missing values of NA’s in this variable (of which only 7 belong to class 1). We could have used a mode to impute this data, however we omitted these NA’s cause imputing data would not have added much value.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could have also removed observations where Revolving utilization of unsecured credit lines and Number of credit lines are zero, however we have maintained these as in such cased the model will draw intelligence from other 2 variable that is the  “debt ratio” and “number of dependents”.</a:t>
            </a:r>
          </a:p>
        </p:txBody>
      </p:sp>
    </p:spTree>
    <p:extLst>
      <p:ext uri="{BB962C8B-B14F-4D97-AF65-F5344CB8AC3E}">
        <p14:creationId xmlns:p14="http://schemas.microsoft.com/office/powerpoint/2010/main" val="1251112092"/>
      </p:ext>
    </p:extLst>
  </p:cSld>
  <p:clrMapOvr>
    <a:masterClrMapping/>
  </p:clrMapOvr>
</p:sld>
</file>

<file path=ppt/theme/theme1.xml><?xml version="1.0" encoding="utf-8"?>
<a:theme xmlns:a="http://schemas.openxmlformats.org/drawingml/2006/main" name="stats_Hypothesi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Group 6 Assignment Solution</Template>
  <TotalTime>1866</TotalTime>
  <Words>1231</Words>
  <Application>Microsoft Office PowerPoint</Application>
  <PresentationFormat>Widescreen</PresentationFormat>
  <Paragraphs>207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MS PGothic</vt:lpstr>
      <vt:lpstr>MS PGothic</vt:lpstr>
      <vt:lpstr>Arial</vt:lpstr>
      <vt:lpstr>Calibri</vt:lpstr>
      <vt:lpstr>Candara</vt:lpstr>
      <vt:lpstr>Corbel</vt:lpstr>
      <vt:lpstr>Wingdings</vt:lpstr>
      <vt:lpstr>stats_Hypothesis</vt:lpstr>
      <vt:lpstr>Loan Default Prediction model (Classification Model)</vt:lpstr>
      <vt:lpstr>Table of Contents </vt:lpstr>
      <vt:lpstr>Business problem Defined</vt:lpstr>
      <vt:lpstr>PowerPoint Presentation</vt:lpstr>
      <vt:lpstr>Approach to Cleaning the data </vt:lpstr>
      <vt:lpstr>PowerPoint Presentation</vt:lpstr>
      <vt:lpstr>PowerPoint Presentation</vt:lpstr>
      <vt:lpstr>PowerPoint Presentation</vt:lpstr>
      <vt:lpstr>PowerPoint Presentation</vt:lpstr>
      <vt:lpstr>Unbalanced data </vt:lpstr>
      <vt:lpstr>PowerPoint Presentation</vt:lpstr>
      <vt:lpstr>PowerPoint Presentation</vt:lpstr>
      <vt:lpstr>Predictive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model performance</vt:lpstr>
      <vt:lpstr>PowerPoint Presentation</vt:lpstr>
      <vt:lpstr>   Appendix    R files (Attached)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Company</dc:title>
  <dc:creator>Ranvir Kumar</dc:creator>
  <cp:lastModifiedBy>mithun radhakrishnan</cp:lastModifiedBy>
  <cp:revision>263</cp:revision>
  <dcterms:created xsi:type="dcterms:W3CDTF">2016-12-31T10:58:00Z</dcterms:created>
  <dcterms:modified xsi:type="dcterms:W3CDTF">2018-01-15T11:34:52Z</dcterms:modified>
</cp:coreProperties>
</file>