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2" r:id="rId8"/>
    <p:sldId id="269" r:id="rId9"/>
    <p:sldId id="26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5038724"/>
            <a:ext cx="5394960" cy="518317"/>
          </a:xfrm>
        </p:spPr>
        <p:txBody>
          <a:bodyPr/>
          <a:lstStyle/>
          <a:p>
            <a:r>
              <a:rPr lang="en-US" sz="2000" dirty="0"/>
              <a:t>Heart Disease Diagnostic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 M. Mithun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Data Overview</a:t>
            </a:r>
          </a:p>
          <a:p>
            <a:r>
              <a:rPr lang="en-US" sz="1400" dirty="0"/>
              <a:t>Key attributes included in the dataset</a:t>
            </a:r>
          </a:p>
          <a:p>
            <a:r>
              <a:rPr lang="en-US" dirty="0"/>
              <a:t>Dashboard</a:t>
            </a:r>
          </a:p>
          <a:p>
            <a:r>
              <a:rPr lang="en-US" dirty="0"/>
              <a:t>Thank You</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38499"/>
            <a:ext cx="6667500" cy="2371726"/>
          </a:xfrm>
        </p:spPr>
        <p:txBody>
          <a:bodyPr>
            <a:normAutofit fontScale="92500" lnSpcReduction="20000"/>
          </a:bodyPr>
          <a:lstStyle/>
          <a:p>
            <a:r>
              <a:rPr lang="en-US" dirty="0"/>
              <a:t>The COVID-19 pandemic has underscored the undeniable importance of health and medical preparedness. As we navigate through these unprecedented times, the significance of understanding and analyzing health data becomes increasingly apparent. In this context, our project titled "Heart Disease Diagnostic Analysis" aims to delve into the wealth of information available within heart disease diagnostic databases to extract valuable insights for better future preparation.</a:t>
            </a:r>
          </a:p>
          <a:p>
            <a:r>
              <a:rPr lang="en-US" dirty="0"/>
              <a:t>Heart disease remains one of the leading causes of mortality worldwide, affecting individuals of all ages, genders, and socioeconomic backgrounds. By leveraging data analytics techniques, we seek to uncover patterns, trends, and key metrics associated with heart disease diagnostics. Our analysis encompasses a comprehensive exploration of various attributes such as age, gender, chest pain type, blood pressure, cholesterol levels, and more, to gain a holistic understanding of the factors contributing to heart disease.</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81724" y="2131695"/>
            <a:ext cx="4179570" cy="613410"/>
          </a:xfrm>
        </p:spPr>
        <p:txBody>
          <a:bodyPr/>
          <a:lstStyle/>
          <a:p>
            <a:r>
              <a:rPr lang="en-US" sz="3200" dirty="0"/>
              <a:t>Data Overview</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81724" y="2935605"/>
            <a:ext cx="5629275" cy="1750695"/>
          </a:xfrm>
        </p:spPr>
        <p:txBody>
          <a:bodyPr>
            <a:normAutofit lnSpcReduction="10000"/>
          </a:bodyPr>
          <a:lstStyle/>
          <a:p>
            <a:r>
              <a:rPr lang="en-US" sz="1800" dirty="0"/>
              <a:t>The dataset used for our analysis is sourced from a heart disease diagnostic database, containing a wealth of information crucial for understanding and assessing heart disease. This dataset comprises various attributes that play a significant role in diagnosing and predicting the likelihood of heart disease in individuals.</a:t>
            </a:r>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6"/>
            <a:ext cx="10515600" cy="615950"/>
          </a:xfrm>
        </p:spPr>
        <p:txBody>
          <a:bodyPr/>
          <a:lstStyle/>
          <a:p>
            <a:r>
              <a:rPr lang="en-US" sz="2800" dirty="0"/>
              <a:t>Key attributes included in the dataset</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5" name="Table Placeholder 4">
            <a:extLst>
              <a:ext uri="{FF2B5EF4-FFF2-40B4-BE49-F238E27FC236}">
                <a16:creationId xmlns:a16="http://schemas.microsoft.com/office/drawing/2014/main" id="{8A8F6C34-C49D-AD2F-716A-F6A3B4EB4475}"/>
              </a:ext>
            </a:extLst>
          </p:cNvPr>
          <p:cNvSpPr>
            <a:spLocks noGrp="1"/>
          </p:cNvSpPr>
          <p:nvPr>
            <p:ph type="tbl" sz="quarter" idx="14"/>
          </p:nvPr>
        </p:nvSpPr>
        <p:spPr>
          <a:xfrm>
            <a:off x="838200" y="1057275"/>
            <a:ext cx="10515600" cy="5299075"/>
          </a:xfrm>
        </p:spPr>
        <p:txBody>
          <a:bodyPr>
            <a:normAutofit lnSpcReduction="10000"/>
          </a:bodyPr>
          <a:lstStyle/>
          <a:p>
            <a:pPr>
              <a:buFont typeface="+mj-lt"/>
              <a:buAutoNum type="arabicPeriod"/>
            </a:pPr>
            <a:r>
              <a:rPr lang="en-US" sz="1100" dirty="0"/>
              <a:t>Age: The age of the individual, which is a crucial factor in assessing the risk of heart disease as it often correlates with other risk factors such as lifestyle, diet, and overall health.</a:t>
            </a:r>
          </a:p>
          <a:p>
            <a:pPr>
              <a:buFont typeface="+mj-lt"/>
              <a:buAutoNum type="arabicPeriod"/>
            </a:pPr>
            <a:r>
              <a:rPr lang="en-US" sz="1100" dirty="0"/>
              <a:t>Sex: The gender of the individual, which can influence the prevalence and manifestation of heart disease. Gender differences in heart disease rates and symptoms are well-documented in medical literature.</a:t>
            </a:r>
          </a:p>
          <a:p>
            <a:pPr>
              <a:buFont typeface="+mj-lt"/>
              <a:buAutoNum type="arabicPeriod"/>
            </a:pPr>
            <a:r>
              <a:rPr lang="en-US" sz="1100" dirty="0"/>
              <a:t>CP (Chest Pain Type): The type of chest pain experienced by the individual, which is an important symptom often used in diagnosing heart-related issues.</a:t>
            </a:r>
          </a:p>
          <a:p>
            <a:pPr>
              <a:buFont typeface="+mj-lt"/>
              <a:buAutoNum type="arabicPeriod"/>
            </a:pPr>
            <a:r>
              <a:rPr lang="en-US" sz="1100" dirty="0" err="1"/>
              <a:t>Trestbps</a:t>
            </a:r>
            <a:r>
              <a:rPr lang="en-US" sz="1100" dirty="0"/>
              <a:t> (Resting Blood Pressure): The resting blood pressure of the individual, measured in mm Hg. Elevated blood pressure is a significant risk factor for heart disease.</a:t>
            </a:r>
          </a:p>
          <a:p>
            <a:pPr>
              <a:buFont typeface="+mj-lt"/>
              <a:buAutoNum type="arabicPeriod"/>
            </a:pPr>
            <a:r>
              <a:rPr lang="en-US" sz="1100" dirty="0"/>
              <a:t>Chol (Cholesterol): The cholesterol level of the individual, measured in mg/dL. High cholesterol levels are associated with an increased risk of heart disease.</a:t>
            </a:r>
          </a:p>
          <a:p>
            <a:pPr>
              <a:buFont typeface="+mj-lt"/>
              <a:buAutoNum type="arabicPeriod"/>
            </a:pPr>
            <a:r>
              <a:rPr lang="en-US" sz="1100" dirty="0" err="1"/>
              <a:t>Fbs</a:t>
            </a:r>
            <a:r>
              <a:rPr lang="en-US" sz="1100" dirty="0"/>
              <a:t> (Fasting Blood Sugar): The fasting blood sugar level of the individual, measured in mg/dL. Elevated blood sugar levels may indicate insulin resistance, which is a risk factor for heart disease.</a:t>
            </a:r>
          </a:p>
          <a:p>
            <a:pPr>
              <a:buFont typeface="+mj-lt"/>
              <a:buAutoNum type="arabicPeriod"/>
            </a:pPr>
            <a:r>
              <a:rPr lang="en-US" sz="1100" dirty="0" err="1"/>
              <a:t>Restecg</a:t>
            </a:r>
            <a:r>
              <a:rPr lang="en-US" sz="1100" dirty="0"/>
              <a:t> (Resting Electrocardiographic Results): The resting electrocardiographic results of the individual, which can provide valuable insights into heart function and potential abnormalities.</a:t>
            </a:r>
          </a:p>
          <a:p>
            <a:pPr>
              <a:buFont typeface="+mj-lt"/>
              <a:buAutoNum type="arabicPeriod"/>
            </a:pPr>
            <a:r>
              <a:rPr lang="en-US" sz="1100" dirty="0" err="1"/>
              <a:t>Thalach</a:t>
            </a:r>
            <a:r>
              <a:rPr lang="en-US" sz="1100" dirty="0"/>
              <a:t> (Maximum Heart Rate Achieved): The maximum heart rate achieved by the individual during exercise, which is indicative of cardiovascular fitness and function.</a:t>
            </a:r>
          </a:p>
          <a:p>
            <a:pPr>
              <a:buFont typeface="+mj-lt"/>
              <a:buAutoNum type="arabicPeriod"/>
            </a:pPr>
            <a:r>
              <a:rPr lang="en-US" sz="1100" dirty="0" err="1"/>
              <a:t>Exang</a:t>
            </a:r>
            <a:r>
              <a:rPr lang="en-US" sz="1100" dirty="0"/>
              <a:t> (Exercise Induced Angina): A binary variable indicating whether the individual experienced exercise-induced angina during diagnostic tests.</a:t>
            </a:r>
          </a:p>
          <a:p>
            <a:pPr>
              <a:buFont typeface="+mj-lt"/>
              <a:buAutoNum type="arabicPeriod"/>
            </a:pPr>
            <a:r>
              <a:rPr lang="en-US" sz="1100" dirty="0" err="1"/>
              <a:t>Oldpeak</a:t>
            </a:r>
            <a:r>
              <a:rPr lang="en-US" sz="1100" dirty="0"/>
              <a:t> (ST Depression Induced by Exercise Relative to Rest): The ST depression induced by exercise relative to rest, which can provide information about myocardial ischemia and potential coronary artery disease.</a:t>
            </a:r>
          </a:p>
          <a:p>
            <a:pPr>
              <a:buFont typeface="+mj-lt"/>
              <a:buAutoNum type="arabicPeriod"/>
            </a:pPr>
            <a:r>
              <a:rPr lang="en-US" sz="1100" dirty="0"/>
              <a:t>Slope: The slope of the peak exercise ST segment, which is another indicator of myocardial ischemia.</a:t>
            </a:r>
          </a:p>
          <a:p>
            <a:pPr>
              <a:buFont typeface="+mj-lt"/>
              <a:buAutoNum type="arabicPeriod"/>
            </a:pPr>
            <a:r>
              <a:rPr lang="en-US" sz="1100" dirty="0"/>
              <a:t>Ca (Number of Major Vessels Colored by Fluoroscopy): The number of major vessels colored by fluoroscopy, which can provide information about the extent of coronary artery disease.</a:t>
            </a:r>
          </a:p>
          <a:p>
            <a:pPr>
              <a:buFont typeface="+mj-lt"/>
              <a:buAutoNum type="arabicPeriod"/>
            </a:pPr>
            <a:r>
              <a:rPr lang="en-US" sz="1100" dirty="0" err="1"/>
              <a:t>Thal</a:t>
            </a:r>
            <a:r>
              <a:rPr lang="en-US" sz="1100" dirty="0"/>
              <a:t> (Thalassemia): A categorical variable indicating the type of thalassemia present, if any.</a:t>
            </a:r>
          </a:p>
          <a:p>
            <a:pPr>
              <a:buFont typeface="+mj-lt"/>
              <a:buAutoNum type="arabicPeriod"/>
            </a:pPr>
            <a:r>
              <a:rPr lang="en-US" sz="1100" dirty="0"/>
              <a:t>Target: A binary variable indicating the presence or absence of heart disease, with 1 representing the presence of heart disease and 0 representing the absence.</a:t>
            </a:r>
          </a:p>
          <a:p>
            <a:r>
              <a:rPr lang="en-US" sz="1100" dirty="0"/>
              <a:t>This dataset provides a comprehensive view of various factors associated with heart disease, enabling us to perform in-depth analysis and derive meaningful insights to inform future healthcare strategies and interventions.</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2" name="Rectangle 1">
            <a:extLst>
              <a:ext uri="{FF2B5EF4-FFF2-40B4-BE49-F238E27FC236}">
                <a16:creationId xmlns:a16="http://schemas.microsoft.com/office/drawing/2014/main" id="{C83B6F04-46F8-6A23-C897-8D60F67E0BA6}"/>
              </a:ext>
            </a:extLst>
          </p:cNvPr>
          <p:cNvSpPr/>
          <p:nvPr/>
        </p:nvSpPr>
        <p:spPr>
          <a:xfrm>
            <a:off x="3609975" y="142875"/>
            <a:ext cx="5600700" cy="6477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spc="50" dirty="0">
                <a:ln w="0"/>
                <a:solidFill>
                  <a:schemeClr val="tx1"/>
                </a:solidFill>
                <a:effectLst>
                  <a:innerShdw blurRad="63500" dist="50800" dir="13500000">
                    <a:srgbClr val="000000">
                      <a:alpha val="50000"/>
                    </a:srgbClr>
                  </a:innerShdw>
                </a:effectLst>
              </a:rPr>
              <a:t>Heart Disease Dashboard</a:t>
            </a:r>
          </a:p>
        </p:txBody>
      </p:sp>
      <p:sp>
        <p:nvSpPr>
          <p:cNvPr id="3" name="Rectangle 2">
            <a:extLst>
              <a:ext uri="{FF2B5EF4-FFF2-40B4-BE49-F238E27FC236}">
                <a16:creationId xmlns:a16="http://schemas.microsoft.com/office/drawing/2014/main" id="{F45BF8F7-8F59-97C6-2378-89C8D001A47F}"/>
              </a:ext>
            </a:extLst>
          </p:cNvPr>
          <p:cNvSpPr/>
          <p:nvPr/>
        </p:nvSpPr>
        <p:spPr>
          <a:xfrm>
            <a:off x="333375" y="1019175"/>
            <a:ext cx="11658600" cy="551497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7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4"/>
            <a:ext cx="4179570" cy="924322"/>
          </a:xfrm>
        </p:spPr>
        <p:txBody>
          <a:bodyPr>
            <a:normAutofit/>
          </a:bodyPr>
          <a:lstStyle/>
          <a:p>
            <a:r>
              <a:rPr lang="en-US" dirty="0"/>
              <a:t>Mithun M </a:t>
            </a:r>
            <a:r>
              <a:rPr lang="en-US" dirty="0" err="1"/>
              <a:t>M</a:t>
            </a:r>
            <a:endParaRPr lang="en-US" dirty="0"/>
          </a:p>
          <a:p>
            <a:r>
              <a:rPr lang="en-US" dirty="0"/>
              <a:t>mithun2705@gmail.com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{737AA1F2-C216-43E2-8B2F-A029CAF0874E}tf67328976_win32</Template>
  <TotalTime>912</TotalTime>
  <Words>698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Heart Disease Diagnostic Analysis</vt:lpstr>
      <vt:lpstr>AGENDA</vt:lpstr>
      <vt:lpstr>INTRODUCTION</vt:lpstr>
      <vt:lpstr>Data Overview</vt:lpstr>
      <vt:lpstr>Key attributes included in the dataset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Mithun Mohan</dc:creator>
  <cp:lastModifiedBy>Mithun Mohan</cp:lastModifiedBy>
  <cp:revision>3</cp:revision>
  <dcterms:created xsi:type="dcterms:W3CDTF">2024-02-16T14:40:50Z</dcterms:created>
  <dcterms:modified xsi:type="dcterms:W3CDTF">2024-02-18T07:40:40Z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