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0" r:id="rId2"/>
    <p:sldId id="343" r:id="rId3"/>
    <p:sldId id="381" r:id="rId4"/>
    <p:sldId id="383" r:id="rId5"/>
    <p:sldId id="384" r:id="rId6"/>
    <p:sldId id="385" r:id="rId7"/>
    <p:sldId id="386" r:id="rId8"/>
    <p:sldId id="387" r:id="rId9"/>
    <p:sldId id="307" r:id="rId10"/>
    <p:sldId id="379" r:id="rId11"/>
    <p:sldId id="372" r:id="rId12"/>
    <p:sldId id="371" r:id="rId13"/>
    <p:sldId id="342" r:id="rId14"/>
    <p:sldId id="348" r:id="rId15"/>
  </p:sldIdLst>
  <p:sldSz cx="9144000" cy="5143500" type="screen16x9"/>
  <p:notesSz cx="7099300" cy="10234613"/>
  <p:defaultTextStyle>
    <a:defPPr>
      <a:defRPr lang="en-GB"/>
    </a:defPPr>
    <a:lvl1pPr algn="ctr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ＭＳ Ｐゴシック" pitchFamily="79" charset="-128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ＭＳ Ｐゴシック" pitchFamily="79" charset="-128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ＭＳ Ｐゴシック" pitchFamily="79" charset="-128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ＭＳ Ｐゴシック" pitchFamily="79" charset="-128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ＭＳ Ｐゴシック" pitchFamily="79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79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79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79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7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1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1" autoAdjust="0"/>
    <p:restoredTop sz="80914" autoAdjust="0"/>
  </p:normalViewPr>
  <p:slideViewPr>
    <p:cSldViewPr snapToGrid="0">
      <p:cViewPr varScale="1">
        <p:scale>
          <a:sx n="79" d="100"/>
          <a:sy n="79" d="100"/>
        </p:scale>
        <p:origin x="-1158" y="-84"/>
      </p:cViewPr>
      <p:guideLst>
        <p:guide orient="horz" pos="927"/>
        <p:guide orient="horz" pos="2817"/>
        <p:guide pos="4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endParaRPr lang="en-GB" dirty="0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GB" dirty="0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endParaRPr lang="en-GB" dirty="0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1262CEDA-D91A-4F5E-ADB8-91256B92F8B9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45147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spcBef>
                <a:spcPct val="0"/>
              </a:spcBef>
              <a:buFontTx/>
              <a:buNone/>
              <a:defRPr sz="1300"/>
            </a:lvl1pPr>
          </a:lstStyle>
          <a:p>
            <a:endParaRPr lang="en-GB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spcBef>
                <a:spcPct val="0"/>
              </a:spcBef>
              <a:buFontTx/>
              <a:buNone/>
              <a:defRPr sz="1300"/>
            </a:lvl1pPr>
          </a:lstStyle>
          <a:p>
            <a:endParaRPr lang="en-GB" dirty="0"/>
          </a:p>
        </p:txBody>
      </p:sp>
      <p:sp>
        <p:nvSpPr>
          <p:cNvPr id="216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spcBef>
                <a:spcPct val="0"/>
              </a:spcBef>
              <a:buFontTx/>
              <a:buNone/>
              <a:defRPr sz="1300"/>
            </a:lvl1pPr>
          </a:lstStyle>
          <a:p>
            <a:endParaRPr lang="en-GB" dirty="0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spcBef>
                <a:spcPct val="0"/>
              </a:spcBef>
              <a:buFontTx/>
              <a:buNone/>
              <a:defRPr sz="1300"/>
            </a:lvl1pPr>
          </a:lstStyle>
          <a:p>
            <a:fld id="{C49C7A71-AB58-4506-90BD-262BDB99E1CC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06798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9C7A71-AB58-4506-90BD-262BDB99E1C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8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9817F-758E-4607-A46A-DAC78D357321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9C7A71-AB58-4506-90BD-262BDB99E1CC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48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9817F-758E-4607-A46A-DAC78D357321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9817F-758E-4607-A46A-DAC78D357321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9817F-758E-4607-A46A-DAC78D357321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9C7A71-AB58-4506-90BD-262BDB99E1CC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920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9C7A71-AB58-4506-90BD-262BDB99E1CC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22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nk Powerpoint Narrow title slide 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88236"/>
          </a:xfrm>
          <a:prstGeom prst="rect">
            <a:avLst/>
          </a:prstGeom>
        </p:spPr>
      </p:pic>
      <p:pic>
        <p:nvPicPr>
          <p:cNvPr id="6" name="Picture 5" descr="Bank tab logo for stress testing Powerpoint.e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8" y="1626394"/>
            <a:ext cx="3165121" cy="513979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30000" y="3159919"/>
            <a:ext cx="6120000" cy="3810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sz="2800" dirty="0" smtClean="0"/>
              <a:t>Subtitle for event – (Arial 28pt)</a:t>
            </a:r>
            <a:endParaRPr lang="en-US" sz="2800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30000" y="2697528"/>
            <a:ext cx="6120000" cy="398859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en-US" sz="2800" dirty="0" smtClean="0"/>
              <a:t>Title of the event – (Arial 28pt bold)</a:t>
            </a:r>
            <a:endParaRPr lang="en-GB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629284" y="3846188"/>
            <a:ext cx="6120000" cy="351646"/>
          </a:xfrm>
        </p:spPr>
        <p:txBody>
          <a:bodyPr/>
          <a:lstStyle>
            <a:lvl1pPr>
              <a:buNone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ＭＳ Ｐゴシック" pitchFamily="79" charset="-128"/>
                <a:cs typeface="+mn-cs"/>
              </a:defRPr>
            </a:lvl1pPr>
            <a:lvl2pPr>
              <a:buNone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79" charset="-128"/>
                <a:cs typeface="+mn-cs"/>
              </a:defRPr>
            </a:lvl2pPr>
            <a:lvl3pPr>
              <a:buNone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79" charset="-128"/>
                <a:cs typeface="+mn-cs"/>
              </a:defRPr>
            </a:lvl3pPr>
            <a:lvl4pPr>
              <a:buNone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79" charset="-128"/>
                <a:cs typeface="+mn-cs"/>
              </a:defRPr>
            </a:lvl4pPr>
            <a:lvl5pPr>
              <a:buNone/>
              <a:def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79" charset="-128"/>
                <a:cs typeface="+mn-cs"/>
              </a:defRPr>
            </a:lvl5pPr>
          </a:lstStyle>
          <a:p>
            <a:r>
              <a:rPr lang="en-GB" dirty="0" smtClean="0"/>
              <a:t>Date (Arial 16pt)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059DE0E-F079-440C-9896-688C9E1AB25F}" type="slidenum">
              <a:rPr lang="en-GB" smtClean="0"/>
              <a:pPr>
                <a:buFontTx/>
                <a:buNone/>
              </a:pPr>
              <a:t>‹#›</a:t>
            </a:fld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30000" y="2432700"/>
            <a:ext cx="7772400" cy="381000"/>
          </a:xfr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Speaker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30000" y="1773900"/>
            <a:ext cx="7772400" cy="3988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Title of the talk/session (Arial 24pt bold)</a:t>
            </a:r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 smtClean="0"/>
              <a:t>Running title - to change choose Insert, Header and Footer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 smtClean="0"/>
              <a:t>BoE Advanced Analytics</a:t>
            </a:r>
            <a:endParaRPr lang="en-GB" dirty="0"/>
          </a:p>
        </p:txBody>
      </p:sp>
      <p:pic>
        <p:nvPicPr>
          <p:cNvPr id="10" name="Picture 2" descr="BoE logo_A4 mast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725" y="4643518"/>
            <a:ext cx="1868400" cy="27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30236" y="2774551"/>
            <a:ext cx="7772400" cy="2862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/>
              <a:t>Organisation/Job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1157"/>
            <a:ext cx="7869238" cy="32208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Running title - to change choose Insert, Header and Footer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059DE0E-F079-440C-9896-688C9E1AB25F}" type="slidenum">
              <a:rPr lang="en-GB" smtClean="0"/>
              <a:pPr>
                <a:buFontTx/>
                <a:buNone/>
              </a:pPr>
              <a:t>‹#›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BoE Advanced Analytics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Running title - to change choose Insert, Header and Footer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0214" y="4674394"/>
            <a:ext cx="5527675" cy="230832"/>
          </a:xfrm>
        </p:spPr>
        <p:txBody>
          <a:bodyPr/>
          <a:lstStyle/>
          <a:p>
            <a:r>
              <a:rPr lang="en-GB" dirty="0" smtClean="0"/>
              <a:t>BoE Advanced Analytics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059DE0E-F079-440C-9896-688C9E1AB25F}" type="slidenum">
              <a:rPr lang="en-GB" smtClean="0"/>
              <a:pPr>
                <a:buFontTx/>
                <a:buNone/>
              </a:pPr>
              <a:t>‹#›</a:t>
            </a:fld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50100"/>
            <a:ext cx="7869238" cy="153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2932987"/>
            <a:ext cx="7869238" cy="153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Content and Text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Running title - to change choose Insert, Header and Footer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0214" y="4674394"/>
            <a:ext cx="5527675" cy="230832"/>
          </a:xfrm>
        </p:spPr>
        <p:txBody>
          <a:bodyPr/>
          <a:lstStyle/>
          <a:p>
            <a:r>
              <a:rPr lang="en-GB" dirty="0" smtClean="0"/>
              <a:t>BoE Advanced Analytics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059DE0E-F079-440C-9896-688C9E1AB25F}" type="slidenum">
              <a:rPr lang="en-GB" smtClean="0"/>
              <a:pPr>
                <a:buFontTx/>
                <a:buNone/>
              </a:pPr>
              <a:t>‹#›</a:t>
            </a:fld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250100"/>
            <a:ext cx="3857625" cy="3221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8676" y="1250100"/>
            <a:ext cx="3859213" cy="3221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oE logo_A4 mast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0725" y="4643518"/>
            <a:ext cx="1868400" cy="27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58416"/>
            <a:ext cx="78692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250101"/>
            <a:ext cx="7869238" cy="322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41723"/>
            <a:ext cx="7869238" cy="2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>
                <a:cs typeface="Arial" charset="0"/>
              </a:defRPr>
            </a:lvl1pPr>
          </a:lstStyle>
          <a:p>
            <a:r>
              <a:rPr lang="en-US" dirty="0" smtClean="0"/>
              <a:t>Running title - to change choose Insert, Header and Footer</a:t>
            </a:r>
            <a:endParaRPr lang="en-GB" dirty="0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0214" y="4674394"/>
            <a:ext cx="55276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800"/>
              </a:lnSpc>
              <a:spcBef>
                <a:spcPct val="0"/>
              </a:spcBef>
              <a:buFontTx/>
              <a:buNone/>
              <a:defRPr sz="1000" b="1">
                <a:cs typeface="Arial" charset="0"/>
              </a:defRPr>
            </a:lvl1pPr>
          </a:lstStyle>
          <a:p>
            <a:r>
              <a:rPr lang="en-GB" dirty="0" smtClean="0"/>
              <a:t>BoE Advanced Analytics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903868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FontTx/>
              <a:buNone/>
            </a:pPr>
            <a:fld id="{1059DE0E-F079-440C-9896-688C9E1AB25F}" type="slidenum">
              <a:rPr lang="en-GB" smtClean="0"/>
              <a:pPr>
                <a:buFontTx/>
                <a:buNone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52" r:id="rId3"/>
    <p:sldLayoutId id="2147483677" r:id="rId4"/>
    <p:sldLayoutId id="2147483678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79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79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79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79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79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79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79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79" charset="-128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00" y="2507028"/>
            <a:ext cx="7640241" cy="365712"/>
          </a:xfrm>
        </p:spPr>
        <p:txBody>
          <a:bodyPr/>
          <a:lstStyle/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Machine Learning at Central Bank</a:t>
            </a:r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59764" y="3655688"/>
            <a:ext cx="6120000" cy="351646"/>
          </a:xfrm>
        </p:spPr>
        <p:txBody>
          <a:bodyPr/>
          <a:lstStyle/>
          <a:p>
            <a:r>
              <a:rPr lang="en-GB" dirty="0" smtClean="0"/>
              <a:t>Date 13</a:t>
            </a:r>
            <a:r>
              <a:rPr lang="en-GB" baseline="30000" dirty="0" smtClean="0"/>
              <a:t>th</a:t>
            </a:r>
            <a:r>
              <a:rPr lang="en-GB" dirty="0" smtClean="0"/>
              <a:t> November, 2016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90959" y="3078576"/>
            <a:ext cx="6485175" cy="33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9pPr>
          </a:lstStyle>
          <a:p>
            <a:pPr>
              <a:buNone/>
            </a:pPr>
            <a:r>
              <a:rPr lang="en-US" sz="2000" b="0" kern="0" dirty="0" smtClean="0">
                <a:solidFill>
                  <a:schemeClr val="tx2">
                    <a:lumMod val="75000"/>
                  </a:schemeClr>
                </a:solidFill>
              </a:rPr>
              <a:t>Chiranjit Chakraborty</a:t>
            </a:r>
            <a:endParaRPr lang="en-GB" sz="2000" b="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560" y="4353841"/>
            <a:ext cx="7975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GB" sz="1000" dirty="0" smtClean="0"/>
              <a:t>* The </a:t>
            </a:r>
            <a:r>
              <a:rPr lang="en-GB" sz="1000" dirty="0"/>
              <a:t>views expressed in this </a:t>
            </a:r>
            <a:r>
              <a:rPr lang="en-GB" sz="1000" dirty="0" smtClean="0"/>
              <a:t>presentation are </a:t>
            </a:r>
            <a:r>
              <a:rPr lang="en-GB" sz="1000" dirty="0"/>
              <a:t>those of the author(s), and not necessarily those of the Bank of England or its </a:t>
            </a:r>
            <a:r>
              <a:rPr lang="en-GB" sz="1000" dirty="0" smtClean="0"/>
              <a:t>committees   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71500" y="1582952"/>
            <a:ext cx="3573780" cy="1907008"/>
          </a:xfrm>
        </p:spPr>
        <p:txBody>
          <a:bodyPr/>
          <a:lstStyle/>
          <a:p>
            <a:pPr marL="0" indent="0" algn="just">
              <a:buNone/>
            </a:pPr>
            <a:endParaRPr lang="en-GB" sz="1600" dirty="0" smtClean="0"/>
          </a:p>
          <a:p>
            <a:pPr algn="just"/>
            <a:r>
              <a:rPr lang="en-GB" sz="1400" dirty="0"/>
              <a:t>W</a:t>
            </a:r>
            <a:r>
              <a:rPr lang="en-GB" sz="1400" dirty="0" smtClean="0"/>
              <a:t>e have </a:t>
            </a:r>
            <a:r>
              <a:rPr lang="en-GB" sz="1400" dirty="0"/>
              <a:t>short-listed </a:t>
            </a:r>
            <a:r>
              <a:rPr lang="en-GB" sz="1400" dirty="0" smtClean="0"/>
              <a:t>700 new firms </a:t>
            </a:r>
            <a:r>
              <a:rPr lang="en-GB" sz="1400" dirty="0"/>
              <a:t>out of which there are around </a:t>
            </a:r>
            <a:r>
              <a:rPr lang="en-GB" sz="1400" dirty="0" smtClean="0"/>
              <a:t>60 </a:t>
            </a:r>
            <a:r>
              <a:rPr lang="en-GB" sz="1400" dirty="0"/>
              <a:t>Financial </a:t>
            </a:r>
            <a:r>
              <a:rPr lang="en-GB" sz="1400" dirty="0" smtClean="0"/>
              <a:t>Technology firms</a:t>
            </a:r>
          </a:p>
          <a:p>
            <a:pPr algn="just"/>
            <a:endParaRPr lang="en-GB" sz="1400" dirty="0"/>
          </a:p>
          <a:p>
            <a:pPr algn="just"/>
            <a:r>
              <a:rPr lang="en-GB" sz="1400" dirty="0" smtClean="0"/>
              <a:t>Used the technique inspired by Recommendation system</a:t>
            </a:r>
          </a:p>
        </p:txBody>
      </p:sp>
      <p:pic>
        <p:nvPicPr>
          <p:cNvPr id="2050" name="Picture 2" descr="C:\Users\325845\Desktop\ML note\ML_intro_10Mar2016_handout\Pictur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23" y="1275600"/>
            <a:ext cx="3822246" cy="28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66463" y="4686425"/>
            <a:ext cx="5527675" cy="230832"/>
          </a:xfrm>
          <a:prstGeom prst="rect">
            <a:avLst/>
          </a:prstGeom>
        </p:spPr>
        <p:txBody>
          <a:bodyPr/>
          <a:lstStyle/>
          <a:p>
            <a:pPr algn="r">
              <a:buNone/>
            </a:pPr>
            <a:r>
              <a:rPr lang="en-GB" sz="1000" b="1" dirty="0" smtClean="0"/>
              <a:t>BoE Advanced Analytics</a:t>
            </a:r>
            <a:endParaRPr lang="en-GB" sz="1000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28650" y="658416"/>
            <a:ext cx="7869238" cy="3762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9pPr>
          </a:lstStyle>
          <a:p>
            <a:pPr>
              <a:buNone/>
            </a:pPr>
            <a:r>
              <a:rPr lang="en-GB" kern="0" dirty="0" smtClean="0">
                <a:solidFill>
                  <a:schemeClr val="bg1"/>
                </a:solidFill>
              </a:rPr>
              <a:t>Output</a:t>
            </a:r>
            <a:endParaRPr lang="en-GB" kern="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03868" y="4869657"/>
            <a:ext cx="2133600" cy="273844"/>
          </a:xfrm>
        </p:spPr>
        <p:txBody>
          <a:bodyPr/>
          <a:lstStyle/>
          <a:p>
            <a:pPr>
              <a:buFontTx/>
              <a:buNone/>
            </a:pPr>
            <a:fld id="{1059DE0E-F079-440C-9896-688C9E1AB25F}" type="slidenum">
              <a:rPr lang="en-GB" smtClean="0"/>
              <a:pPr>
                <a:buFontTx/>
                <a:buNone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3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325845\Desktop\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2" y="1331447"/>
            <a:ext cx="5135127" cy="288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 bwMode="auto">
          <a:xfrm>
            <a:off x="2647696" y="1933956"/>
            <a:ext cx="487680" cy="26212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50800" dir="5400000" algn="ctr" rotWithShape="0">
              <a:schemeClr val="tx2"/>
            </a:outerShdw>
          </a:effectLst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2806354" y="2366772"/>
            <a:ext cx="329022" cy="1706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50800" dir="5400000" algn="ctr" rotWithShape="0">
              <a:schemeClr val="tx2"/>
            </a:outerShdw>
          </a:effectLst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2111248" y="2915412"/>
            <a:ext cx="316992" cy="17678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50800" dir="5400000" algn="ctr" rotWithShape="0">
              <a:schemeClr val="tx2"/>
            </a:outerShdw>
          </a:effec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507488" y="3445764"/>
            <a:ext cx="384048" cy="28651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blurRad="50800" dist="50800" dir="5400000" algn="ctr" rotWithShape="0">
              <a:schemeClr val="tx2"/>
            </a:outerShdw>
          </a:effectLst>
        </p:spPr>
      </p:cxnSp>
      <p:sp>
        <p:nvSpPr>
          <p:cNvPr id="19" name="Oval 18"/>
          <p:cNvSpPr/>
          <p:nvPr/>
        </p:nvSpPr>
        <p:spPr bwMode="auto">
          <a:xfrm>
            <a:off x="2806356" y="4018788"/>
            <a:ext cx="164511" cy="1219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79" charset="-12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264707"/>
              </p:ext>
            </p:extLst>
          </p:nvPr>
        </p:nvGraphicFramePr>
        <p:xfrm>
          <a:off x="4882896" y="2167212"/>
          <a:ext cx="3600704" cy="1491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984"/>
                <a:gridCol w="975360"/>
                <a:gridCol w="990166"/>
                <a:gridCol w="747194"/>
              </a:tblGrid>
              <a:tr h="504883"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>
                          <a:solidFill>
                            <a:schemeClr val="tx2"/>
                          </a:solidFill>
                        </a:rPr>
                        <a:t>Out of Sample performance</a:t>
                      </a:r>
                      <a:endParaRPr lang="en-GB" sz="7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 smtClean="0"/>
                        <a:t>Predicted Unicorn cluster</a:t>
                      </a:r>
                    </a:p>
                    <a:p>
                      <a:pPr algn="ctr"/>
                      <a:endParaRPr lang="en-GB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Predicted not Unicorn</a:t>
                      </a:r>
                      <a:r>
                        <a:rPr lang="en-GB" sz="700" baseline="0" dirty="0" smtClean="0"/>
                        <a:t> </a:t>
                      </a:r>
                      <a:r>
                        <a:rPr lang="en-GB" sz="700" dirty="0" smtClean="0"/>
                        <a:t>Cluster</a:t>
                      </a:r>
                      <a:endParaRPr lang="en-GB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/>
                </a:tc>
              </a:tr>
              <a:tr h="340715">
                <a:tc>
                  <a:txBody>
                    <a:bodyPr/>
                    <a:lstStyle/>
                    <a:p>
                      <a:pPr algn="ctr"/>
                      <a:r>
                        <a:rPr lang="en-GB" sz="700" b="1" dirty="0" smtClean="0"/>
                        <a:t>Unicorn Cluster</a:t>
                      </a:r>
                      <a:endParaRPr lang="en-GB" sz="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dirty="0" smtClean="0">
                          <a:solidFill>
                            <a:srgbClr val="5F9127"/>
                          </a:solidFill>
                        </a:rPr>
                        <a:t>1044</a:t>
                      </a:r>
                      <a:endParaRPr lang="en-GB" sz="700" b="1" dirty="0">
                        <a:solidFill>
                          <a:srgbClr val="5F912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GB" sz="7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Recall = 99.5%</a:t>
                      </a:r>
                      <a:endParaRPr lang="en-GB" sz="700" dirty="0"/>
                    </a:p>
                  </a:txBody>
                  <a:tcPr/>
                </a:tc>
              </a:tr>
              <a:tr h="301891">
                <a:tc>
                  <a:txBody>
                    <a:bodyPr/>
                    <a:lstStyle/>
                    <a:p>
                      <a:pPr algn="ctr"/>
                      <a:r>
                        <a:rPr lang="en-GB" sz="700" b="1" dirty="0" smtClean="0"/>
                        <a:t>Not Unicorn Cluster</a:t>
                      </a:r>
                      <a:endParaRPr lang="en-GB" sz="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GB" sz="7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dirty="0" smtClean="0">
                          <a:solidFill>
                            <a:srgbClr val="5F9127"/>
                          </a:solidFill>
                        </a:rPr>
                        <a:t>10431</a:t>
                      </a:r>
                      <a:endParaRPr lang="en-GB" sz="700" b="1" dirty="0">
                        <a:solidFill>
                          <a:srgbClr val="5F912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/>
                </a:tc>
              </a:tr>
              <a:tr h="340715"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Precision = 99.4%</a:t>
                      </a:r>
                      <a:endParaRPr lang="en-GB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dirty="0" smtClean="0"/>
                        <a:t>Accuracy = 99.9%</a:t>
                      </a:r>
                      <a:endParaRPr lang="en-GB" sz="7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 bwMode="auto">
          <a:xfrm>
            <a:off x="630000" y="658800"/>
            <a:ext cx="7869238" cy="3762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9pPr>
          </a:lstStyle>
          <a:p>
            <a:pPr algn="just">
              <a:buNone/>
            </a:pPr>
            <a:r>
              <a:rPr lang="en-GB" dirty="0" smtClean="0">
                <a:solidFill>
                  <a:schemeClr val="accent3"/>
                </a:solidFill>
              </a:rPr>
              <a:t>Unicorns tend </a:t>
            </a:r>
            <a:r>
              <a:rPr lang="en-GB" dirty="0">
                <a:solidFill>
                  <a:schemeClr val="accent3"/>
                </a:solidFill>
              </a:rPr>
              <a:t>to raise more money in fewer rounds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70214" y="4674394"/>
            <a:ext cx="5527675" cy="230832"/>
          </a:xfrm>
          <a:prstGeom prst="rect">
            <a:avLst/>
          </a:prstGeom>
        </p:spPr>
        <p:txBody>
          <a:bodyPr/>
          <a:lstStyle/>
          <a:p>
            <a:pPr algn="r">
              <a:buNone/>
            </a:pPr>
            <a:r>
              <a:rPr lang="en-GB" sz="1000" b="1" dirty="0" smtClean="0"/>
              <a:t>BoE Advanced Analytics</a:t>
            </a:r>
            <a:endParaRPr lang="en-GB" sz="1000" b="1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03868" y="4869657"/>
            <a:ext cx="2133600" cy="273844"/>
          </a:xfrm>
        </p:spPr>
        <p:txBody>
          <a:bodyPr/>
          <a:lstStyle/>
          <a:p>
            <a:pPr>
              <a:buFontTx/>
              <a:buNone/>
            </a:pPr>
            <a:fld id="{1059DE0E-F079-440C-9896-688C9E1AB25F}" type="slidenum">
              <a:rPr lang="en-GB" smtClean="0"/>
              <a:pPr>
                <a:buFontTx/>
                <a:buNone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59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325845\Desktop\misc\cb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80" y="1305852"/>
            <a:ext cx="4285488" cy="288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052060" y="1742972"/>
            <a:ext cx="3573780" cy="1647928"/>
          </a:xfrm>
        </p:spPr>
        <p:txBody>
          <a:bodyPr/>
          <a:lstStyle/>
          <a:p>
            <a:pPr marL="0" indent="0" algn="just">
              <a:buNone/>
            </a:pPr>
            <a:r>
              <a:rPr lang="en-GB" sz="1400" dirty="0" smtClean="0"/>
              <a:t>Big Investors are looking well connected and part of the same community</a:t>
            </a:r>
          </a:p>
          <a:p>
            <a:pPr marL="0" indent="0" algn="just">
              <a:buNone/>
            </a:pPr>
            <a:endParaRPr lang="en-GB" sz="1400" dirty="0"/>
          </a:p>
          <a:p>
            <a:pPr marL="0" indent="0" algn="just">
              <a:buNone/>
            </a:pPr>
            <a:endParaRPr lang="en-GB" sz="1400" dirty="0" smtClean="0"/>
          </a:p>
          <a:p>
            <a:pPr marL="0" indent="0" algn="just">
              <a:buNone/>
            </a:pPr>
            <a:endParaRPr lang="en-GB" sz="1400" dirty="0"/>
          </a:p>
          <a:p>
            <a:pPr marL="0" indent="0" algn="just">
              <a:buNone/>
            </a:pPr>
            <a:r>
              <a:rPr lang="en-GB" sz="1400" dirty="0" smtClean="0"/>
              <a:t>Potential future unicorn firms are present in the same community with big investors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30000" y="658800"/>
            <a:ext cx="7869238" cy="3762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9pPr>
          </a:lstStyle>
          <a:p>
            <a:pPr algn="just">
              <a:buNone/>
            </a:pPr>
            <a:r>
              <a:rPr lang="en-GB" dirty="0">
                <a:solidFill>
                  <a:schemeClr val="accent3"/>
                </a:solidFill>
              </a:rPr>
              <a:t>Investor-firm pair network diagram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70214" y="4674394"/>
            <a:ext cx="5527675" cy="230832"/>
          </a:xfrm>
          <a:prstGeom prst="rect">
            <a:avLst/>
          </a:prstGeom>
        </p:spPr>
        <p:txBody>
          <a:bodyPr/>
          <a:lstStyle/>
          <a:p>
            <a:pPr algn="r">
              <a:buNone/>
            </a:pPr>
            <a:r>
              <a:rPr lang="en-GB" sz="1000" b="1" dirty="0" smtClean="0"/>
              <a:t>BoE Advanced Analytics</a:t>
            </a:r>
            <a:endParaRPr lang="en-GB" sz="1000" b="1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03868" y="4869657"/>
            <a:ext cx="2133600" cy="273844"/>
          </a:xfrm>
        </p:spPr>
        <p:txBody>
          <a:bodyPr/>
          <a:lstStyle/>
          <a:p>
            <a:pPr>
              <a:buFontTx/>
              <a:buNone/>
            </a:pPr>
            <a:fld id="{1059DE0E-F079-440C-9896-688C9E1AB25F}" type="slidenum">
              <a:rPr lang="en-GB" smtClean="0"/>
              <a:pPr>
                <a:buFontTx/>
                <a:buNone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0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Conclusion – Future Direction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059DE0E-F079-440C-9896-688C9E1AB25F}" type="slidenum">
              <a:rPr lang="en-GB" smtClean="0"/>
              <a:pPr>
                <a:buFontTx/>
                <a:buNone/>
              </a:pPr>
              <a:t>13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04955" y="1342332"/>
            <a:ext cx="7458928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600" dirty="0" smtClean="0"/>
              <a:t>How the predictive power of machine learning algorithms can be better utilised without compromising model interpretability?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600" dirty="0" smtClean="0"/>
              <a:t>How the machine learning based approaches are compared with existing forecasting models used for policy decisions?</a:t>
            </a:r>
            <a:endParaRPr lang="en-GB" sz="1600" dirty="0"/>
          </a:p>
          <a:p>
            <a:pPr marL="342900" indent="-342900" algn="just"/>
            <a:endParaRPr lang="en-GB" sz="1600" dirty="0" smtClean="0">
              <a:solidFill>
                <a:srgbClr val="FF0000"/>
              </a:solidFill>
            </a:endParaRPr>
          </a:p>
          <a:p>
            <a:pPr marL="342900" indent="-342900" algn="just"/>
            <a:endParaRPr lang="en-GB" sz="1600" dirty="0">
              <a:solidFill>
                <a:srgbClr val="FF0000"/>
              </a:solidFill>
            </a:endParaRPr>
          </a:p>
          <a:p>
            <a:pPr marL="342900" indent="-342900" algn="just"/>
            <a:r>
              <a:rPr lang="en-GB" sz="1600" dirty="0" smtClean="0"/>
              <a:t>Can we use more sophisticated </a:t>
            </a:r>
            <a:r>
              <a:rPr lang="en-GB" sz="1600" dirty="0" smtClean="0"/>
              <a:t>algorithms </a:t>
            </a:r>
            <a:r>
              <a:rPr lang="en-GB" sz="1600" dirty="0" smtClean="0"/>
              <a:t>to understand </a:t>
            </a:r>
            <a:r>
              <a:rPr lang="en-GB" sz="1600" dirty="0" err="1" smtClean="0"/>
              <a:t>FinTech</a:t>
            </a:r>
            <a:r>
              <a:rPr lang="en-GB" sz="1600" dirty="0" smtClean="0"/>
              <a:t> evolution more quantitatively </a:t>
            </a:r>
            <a:r>
              <a:rPr lang="en-GB" sz="1600" dirty="0"/>
              <a:t>combining more </a:t>
            </a:r>
            <a:r>
              <a:rPr lang="en-GB" sz="1600" dirty="0" smtClean="0"/>
              <a:t> granular </a:t>
            </a:r>
            <a:r>
              <a:rPr lang="en-GB" sz="1600" dirty="0"/>
              <a:t>data </a:t>
            </a:r>
            <a:r>
              <a:rPr lang="en-GB" sz="1600" dirty="0" smtClean="0"/>
              <a:t>?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70214" y="4674394"/>
            <a:ext cx="5527675" cy="230832"/>
          </a:xfrm>
          <a:prstGeom prst="rect">
            <a:avLst/>
          </a:prstGeom>
        </p:spPr>
        <p:txBody>
          <a:bodyPr/>
          <a:lstStyle/>
          <a:p>
            <a:pPr algn="r">
              <a:buNone/>
            </a:pPr>
            <a:r>
              <a:rPr lang="en-GB" sz="1000" b="1" dirty="0" smtClean="0"/>
              <a:t>BoE Advanced Analytics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4849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6016"/>
            <a:ext cx="7869238" cy="376238"/>
          </a:xfrm>
        </p:spPr>
        <p:txBody>
          <a:bodyPr/>
          <a:lstStyle/>
          <a:p>
            <a:pPr algn="ctr"/>
            <a:r>
              <a:rPr lang="en-GB" dirty="0" smtClean="0"/>
              <a:t>Thank You !!</a:t>
            </a:r>
            <a:endParaRPr lang="en-GB" dirty="0"/>
          </a:p>
        </p:txBody>
      </p:sp>
      <p:pic>
        <p:nvPicPr>
          <p:cNvPr id="5122" name="Picture 2" descr="http://oneworldfilmfestival.ca/wp-content/uploads/2015/10/Thank-you.jpe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876618"/>
            <a:ext cx="5760720" cy="364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853440" y="876617"/>
            <a:ext cx="7627620" cy="0"/>
          </a:xfrm>
          <a:prstGeom prst="lin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733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9" name="Rectangle 9"/>
          <p:cNvSpPr>
            <a:spLocks noGrp="1" noChangeArrowheads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Who we are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5050" name="Rectangle 10"/>
          <p:cNvSpPr>
            <a:spLocks noGrp="1" noChangeArrowheads="1"/>
          </p:cNvSpPr>
          <p:nvPr>
            <p:ph idx="1"/>
          </p:nvPr>
        </p:nvSpPr>
        <p:spPr>
          <a:xfrm>
            <a:off x="628650" y="1262386"/>
            <a:ext cx="7869238" cy="2463794"/>
          </a:xfrm>
        </p:spPr>
        <p:txBody>
          <a:bodyPr/>
          <a:lstStyle/>
          <a:p>
            <a:pPr marL="0" indent="0" algn="just">
              <a:buNone/>
            </a:pPr>
            <a:r>
              <a:rPr lang="en-US" sz="1400" dirty="0"/>
              <a:t>Advanced </a:t>
            </a:r>
            <a:r>
              <a:rPr lang="en-US" sz="1400" dirty="0" smtClean="0"/>
              <a:t>Analytics (AA) are </a:t>
            </a:r>
            <a:r>
              <a:rPr lang="en-US" sz="1400" dirty="0"/>
              <a:t>at the forefront of helping the </a:t>
            </a:r>
            <a:r>
              <a:rPr lang="en-US" sz="1400" dirty="0" smtClean="0"/>
              <a:t>Bank of England </a:t>
            </a:r>
            <a:r>
              <a:rPr lang="en-US" sz="1400" dirty="0"/>
              <a:t>make creative use of data analytics to promote the public good by</a:t>
            </a:r>
            <a:r>
              <a:rPr lang="en-US" sz="1400" dirty="0" smtClean="0"/>
              <a:t>:</a:t>
            </a:r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buNone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Developing new Bank-wide data analysis capabilities</a:t>
            </a:r>
          </a:p>
          <a:p>
            <a:pPr marL="457200" lvl="1" indent="0" algn="just">
              <a:buNone/>
            </a:pPr>
            <a:endParaRPr lang="en-US" sz="1400" dirty="0" smtClean="0"/>
          </a:p>
          <a:p>
            <a:pPr marL="457200" lvl="1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2. Applying advanced analytical techniques</a:t>
            </a:r>
          </a:p>
          <a:p>
            <a:pPr marL="457200" lvl="1" indent="0" algn="just">
              <a:buNone/>
            </a:pPr>
            <a:endParaRPr lang="en-US" sz="1400" dirty="0" smtClean="0"/>
          </a:p>
          <a:p>
            <a:pPr marL="457200" lvl="1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3. Enhancing the data and expertise at the disposal of the Bank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and the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public</a:t>
            </a:r>
          </a:p>
          <a:p>
            <a:pPr marL="0" indent="0" algn="just">
              <a:buNone/>
            </a:pPr>
            <a:endParaRPr lang="en-GB" sz="1400" dirty="0"/>
          </a:p>
          <a:p>
            <a:pPr marL="0" indent="0" algn="just">
              <a:buNone/>
            </a:pPr>
            <a:endParaRPr lang="en-US" sz="14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>
          <a:xfrm>
            <a:off x="2970214" y="4674394"/>
            <a:ext cx="5527675" cy="230832"/>
          </a:xfrm>
        </p:spPr>
        <p:txBody>
          <a:bodyPr/>
          <a:lstStyle/>
          <a:p>
            <a:r>
              <a:rPr lang="en-GB" dirty="0" smtClean="0"/>
              <a:t>BoE Advanced Analytics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059DE0E-F079-440C-9896-688C9E1AB25F}" type="slidenum">
              <a:rPr lang="en-GB" smtClean="0"/>
              <a:pPr>
                <a:buFontTx/>
                <a:buNone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7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sz="1400" dirty="0" smtClean="0"/>
              <a:t>“Machine learning explores the study and construction of algorithms that can learn from and make predictions on data. Such algorithms operate by building a model from example inputs in order to make </a:t>
            </a:r>
            <a:r>
              <a:rPr lang="en-GB" sz="1400" b="1" dirty="0" smtClean="0"/>
              <a:t>data-driven predictions or decisions</a:t>
            </a:r>
            <a:r>
              <a:rPr lang="en-GB" sz="1400" dirty="0" smtClean="0"/>
              <a:t>, rather than following strictly static program instructions.” - Wikipedia</a:t>
            </a:r>
          </a:p>
          <a:p>
            <a:pPr marL="0" indent="0" algn="just">
              <a:buNone/>
            </a:pPr>
            <a:endParaRPr lang="en-GB" sz="1400" dirty="0"/>
          </a:p>
          <a:p>
            <a:pPr algn="just"/>
            <a:r>
              <a:rPr lang="en-GB" sz="1400" dirty="0"/>
              <a:t>Exponential growth of </a:t>
            </a:r>
            <a:r>
              <a:rPr lang="en-GB" sz="1400" dirty="0" smtClean="0"/>
              <a:t>data, more </a:t>
            </a:r>
            <a:r>
              <a:rPr lang="en-GB" sz="1400" dirty="0"/>
              <a:t>granular regulatory data availability</a:t>
            </a:r>
          </a:p>
          <a:p>
            <a:pPr algn="just"/>
            <a:endParaRPr lang="en-GB" sz="1400" dirty="0" smtClean="0"/>
          </a:p>
          <a:p>
            <a:pPr algn="just"/>
            <a:r>
              <a:rPr lang="en-GB" sz="1400" dirty="0"/>
              <a:t>Substantial </a:t>
            </a:r>
            <a:r>
              <a:rPr lang="en-GB" sz="1400" dirty="0" smtClean="0"/>
              <a:t>advances </a:t>
            </a:r>
            <a:r>
              <a:rPr lang="en-GB" sz="1400" dirty="0"/>
              <a:t>in processing capacities, algorithm design and a wide proliferation of </a:t>
            </a:r>
            <a:r>
              <a:rPr lang="en-GB" sz="1400" dirty="0" smtClean="0"/>
              <a:t>skills</a:t>
            </a:r>
          </a:p>
          <a:p>
            <a:pPr algn="just"/>
            <a:endParaRPr lang="en-GB" sz="1400" dirty="0" smtClean="0"/>
          </a:p>
          <a:p>
            <a:pPr algn="just"/>
            <a:r>
              <a:rPr lang="en-GB" sz="1400" dirty="0"/>
              <a:t>Opening of </a:t>
            </a:r>
            <a:r>
              <a:rPr lang="en-GB" sz="1400" dirty="0" smtClean="0"/>
              <a:t>new dimensions </a:t>
            </a:r>
            <a:r>
              <a:rPr lang="en-GB" sz="1400" dirty="0"/>
              <a:t>to all kinds of </a:t>
            </a:r>
            <a:r>
              <a:rPr lang="en-GB" sz="1400" dirty="0" smtClean="0"/>
              <a:t>analyses</a:t>
            </a:r>
            <a:r>
              <a:rPr lang="en-GB" sz="1400" dirty="0"/>
              <a:t>, including macro, finance and policy</a:t>
            </a:r>
          </a:p>
          <a:p>
            <a:pPr algn="just"/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059DE0E-F079-440C-9896-688C9E1AB25F}" type="slidenum">
              <a:rPr lang="en-GB" smtClean="0"/>
              <a:pPr>
                <a:buFontTx/>
                <a:buNone/>
              </a:pPr>
              <a:t>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BoE Advanced Analytics</a:t>
            </a:r>
            <a:endParaRPr lang="en-GB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title"/>
          </p:nvPr>
        </p:nvSpPr>
        <p:spPr>
          <a:xfrm>
            <a:off x="628650" y="658416"/>
            <a:ext cx="7869238" cy="376238"/>
          </a:xfrm>
          <a:solidFill>
            <a:schemeClr val="tx2"/>
          </a:solidFill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Why Machine Learning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4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9" name="Rectangle 9"/>
          <p:cNvSpPr>
            <a:spLocks noGrp="1" noChangeArrowheads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Prediction and Causal Inference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5050" name="Rectangle 10"/>
          <p:cNvSpPr>
            <a:spLocks noGrp="1" noChangeArrowheads="1"/>
          </p:cNvSpPr>
          <p:nvPr>
            <p:ph idx="1"/>
          </p:nvPr>
        </p:nvSpPr>
        <p:spPr>
          <a:xfrm>
            <a:off x="628650" y="1262385"/>
            <a:ext cx="7869238" cy="2876477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/>
              <a:t>Following </a:t>
            </a:r>
            <a:r>
              <a:rPr lang="en-GB" sz="1400" i="1" dirty="0"/>
              <a:t>Kleinberg et al. (AEA Proceedings, 2015)</a:t>
            </a:r>
            <a:r>
              <a:rPr lang="en-GB" sz="1400" dirty="0"/>
              <a:t>, imagine the payoff </a:t>
            </a:r>
            <a:r>
              <a:rPr lang="el-GR" sz="1400" b="1" i="1" dirty="0"/>
              <a:t>π(</a:t>
            </a:r>
            <a:r>
              <a:rPr lang="en-GB" sz="1400" b="1" i="1" dirty="0"/>
              <a:t>X,Y)</a:t>
            </a:r>
            <a:r>
              <a:rPr lang="en-GB" sz="1400" dirty="0"/>
              <a:t> with in/dependent variables </a:t>
            </a:r>
            <a:r>
              <a:rPr lang="en-GB" sz="1400" b="1" i="1" dirty="0"/>
              <a:t>X/Y</a:t>
            </a:r>
            <a:r>
              <a:rPr lang="en-GB" sz="1400" dirty="0"/>
              <a:t>, respectively.</a:t>
            </a:r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1400" dirty="0" smtClean="0"/>
              <a:t>Decisions </a:t>
            </a:r>
            <a:r>
              <a:rPr lang="en-GB" sz="1400" dirty="0"/>
              <a:t>on X depend on the total </a:t>
            </a:r>
            <a:r>
              <a:rPr lang="en-GB" sz="1400" dirty="0" smtClean="0"/>
              <a:t>derivative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 smtClean="0"/>
              <a:t>The </a:t>
            </a:r>
            <a:r>
              <a:rPr lang="en-GB" sz="1400" dirty="0"/>
              <a:t>second term requires causal </a:t>
            </a:r>
            <a:r>
              <a:rPr lang="en-GB" sz="1400" dirty="0" smtClean="0"/>
              <a:t>inference, </a:t>
            </a:r>
            <a:r>
              <a:rPr lang="en-GB" sz="1400" dirty="0"/>
              <a:t>while the first a prediction of Y.</a:t>
            </a:r>
          </a:p>
          <a:p>
            <a:pPr marL="0" indent="0" algn="just">
              <a:buNone/>
            </a:pPr>
            <a:endParaRPr lang="en-US" sz="14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>
          <a:xfrm>
            <a:off x="2970214" y="4674394"/>
            <a:ext cx="5527675" cy="230832"/>
          </a:xfrm>
        </p:spPr>
        <p:txBody>
          <a:bodyPr/>
          <a:lstStyle/>
          <a:p>
            <a:r>
              <a:rPr lang="en-GB" dirty="0" smtClean="0"/>
              <a:t>BoE Advanced Analytics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059DE0E-F079-440C-9896-688C9E1AB25F}" type="slidenum">
              <a:rPr lang="en-GB" smtClean="0"/>
              <a:pPr>
                <a:buFontTx/>
                <a:buNone/>
              </a:pPr>
              <a:t>4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93" y="2609742"/>
            <a:ext cx="3777914" cy="71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2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9" name="Rectangle 9"/>
          <p:cNvSpPr>
            <a:spLocks noGrp="1" noChangeArrowheads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Machine Learning </a:t>
            </a:r>
            <a:r>
              <a:rPr lang="en-GB" dirty="0" smtClean="0">
                <a:solidFill>
                  <a:schemeClr val="bg1"/>
                </a:solidFill>
              </a:rPr>
              <a:t>Recipe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5050" name="Rectangle 10"/>
          <p:cNvSpPr>
            <a:spLocks noGrp="1" noChangeArrowheads="1"/>
          </p:cNvSpPr>
          <p:nvPr>
            <p:ph idx="1"/>
          </p:nvPr>
        </p:nvSpPr>
        <p:spPr>
          <a:xfrm>
            <a:off x="628650" y="1262385"/>
            <a:ext cx="7869238" cy="2876477"/>
          </a:xfrm>
        </p:spPr>
        <p:txBody>
          <a:bodyPr/>
          <a:lstStyle/>
          <a:p>
            <a:pPr marL="0" indent="0" algn="just">
              <a:buNone/>
            </a:pPr>
            <a:r>
              <a:rPr lang="en-GB" sz="1400" b="1" dirty="0" smtClean="0"/>
              <a:t>0) Problem </a:t>
            </a:r>
            <a:r>
              <a:rPr lang="en-GB" sz="1400" b="1" dirty="0"/>
              <a:t>&amp; Idea</a:t>
            </a:r>
            <a:endParaRPr lang="en-GB" sz="1400" dirty="0"/>
          </a:p>
          <a:p>
            <a:pPr marL="0" indent="0" algn="just">
              <a:buNone/>
            </a:pPr>
            <a:r>
              <a:rPr lang="en-GB" sz="1400" b="1" dirty="0" smtClean="0"/>
              <a:t>1) Data</a:t>
            </a:r>
            <a:r>
              <a:rPr lang="en-GB" sz="1400" dirty="0"/>
              <a:t> (big or small): collection &amp; cleaning, feature selection.</a:t>
            </a:r>
          </a:p>
          <a:p>
            <a:pPr marL="0" indent="0" algn="just">
              <a:buNone/>
            </a:pPr>
            <a:r>
              <a:rPr lang="en-GB" sz="1400" b="1" dirty="0" smtClean="0"/>
              <a:t>2) Learning </a:t>
            </a:r>
            <a:r>
              <a:rPr lang="en-GB" sz="1400" b="1" dirty="0"/>
              <a:t>hypothesis</a:t>
            </a:r>
            <a:r>
              <a:rPr lang="en-GB" sz="1400" dirty="0"/>
              <a:t>: decision trees, neural networks, random forests, support vector machines, ...</a:t>
            </a:r>
          </a:p>
          <a:p>
            <a:pPr marL="0" indent="0" algn="just">
              <a:buNone/>
            </a:pPr>
            <a:r>
              <a:rPr lang="en-GB" sz="1400" b="1" dirty="0" smtClean="0"/>
              <a:t>3) Optimisation </a:t>
            </a:r>
            <a:r>
              <a:rPr lang="en-GB" sz="1400" b="1" dirty="0"/>
              <a:t>Algorithm</a:t>
            </a:r>
            <a:r>
              <a:rPr lang="en-GB" sz="1400" dirty="0"/>
              <a:t>: gradient descent, genetic algorithms, simulated annealing, ...</a:t>
            </a:r>
          </a:p>
          <a:p>
            <a:pPr marL="0" indent="0" algn="just">
              <a:buNone/>
            </a:pPr>
            <a:r>
              <a:rPr lang="en-GB" sz="1400" b="1" dirty="0" smtClean="0"/>
              <a:t>4) Model </a:t>
            </a:r>
            <a:r>
              <a:rPr lang="en-GB" sz="1400" b="1" dirty="0"/>
              <a:t>testing:</a:t>
            </a:r>
            <a:r>
              <a:rPr lang="en-GB" sz="1400" dirty="0"/>
              <a:t> cross-validation, regularisation, bagging, boosting, feature re-selection, ...</a:t>
            </a:r>
          </a:p>
          <a:p>
            <a:pPr marL="0" indent="0" algn="just">
              <a:buNone/>
            </a:pPr>
            <a:r>
              <a:rPr lang="en-GB" sz="1400" b="1" dirty="0" smtClean="0"/>
              <a:t>5) Out-of-sample </a:t>
            </a:r>
            <a:r>
              <a:rPr lang="en-GB" sz="1400" b="1" dirty="0"/>
              <a:t>testing</a:t>
            </a:r>
            <a:endParaRPr lang="en-GB" sz="1400" dirty="0"/>
          </a:p>
          <a:p>
            <a:pPr marL="0" indent="0" algn="just">
              <a:buNone/>
            </a:pPr>
            <a:r>
              <a:rPr lang="en-GB" sz="1400" b="1" dirty="0" smtClean="0"/>
              <a:t>6) Inference</a:t>
            </a:r>
          </a:p>
          <a:p>
            <a:pPr marL="0" indent="0" algn="just">
              <a:buNone/>
            </a:pPr>
            <a:endParaRPr lang="en-GB" sz="1400" dirty="0"/>
          </a:p>
          <a:p>
            <a:pPr marL="0" indent="0" algn="just">
              <a:buNone/>
            </a:pPr>
            <a:r>
              <a:rPr lang="en-GB" sz="1400" dirty="0"/>
              <a:t>Steps 1-5 constitute your </a:t>
            </a:r>
            <a:r>
              <a:rPr lang="en-GB" sz="1400" b="1" dirty="0"/>
              <a:t>learning system</a:t>
            </a:r>
            <a:r>
              <a:rPr lang="en-GB" sz="1400" dirty="0"/>
              <a:t>.</a:t>
            </a:r>
          </a:p>
          <a:p>
            <a:pPr marL="0" indent="0" algn="just">
              <a:buNone/>
            </a:pPr>
            <a:endParaRPr lang="en-US" sz="14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>
          <a:xfrm>
            <a:off x="2970214" y="4674394"/>
            <a:ext cx="5527675" cy="230832"/>
          </a:xfrm>
        </p:spPr>
        <p:txBody>
          <a:bodyPr/>
          <a:lstStyle/>
          <a:p>
            <a:r>
              <a:rPr lang="en-GB" dirty="0" smtClean="0"/>
              <a:t>BoE Advanced Analytics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059DE0E-F079-440C-9896-688C9E1AB25F}" type="slidenum">
              <a:rPr lang="en-GB" smtClean="0"/>
              <a:pPr>
                <a:buFontTx/>
                <a:buNone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12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9" name="Rectangle 9"/>
          <p:cNvSpPr>
            <a:spLocks noGrp="1" noChangeArrowheads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Data Split-up and the Modelling Cycle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>
          <a:xfrm>
            <a:off x="2970214" y="4674394"/>
            <a:ext cx="5527675" cy="230832"/>
          </a:xfrm>
        </p:spPr>
        <p:txBody>
          <a:bodyPr/>
          <a:lstStyle/>
          <a:p>
            <a:r>
              <a:rPr lang="en-GB" dirty="0" smtClean="0"/>
              <a:t>BoE Advanced Analytics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059DE0E-F079-440C-9896-688C9E1AB25F}" type="slidenum">
              <a:rPr lang="en-GB" smtClean="0"/>
              <a:pPr>
                <a:buFontTx/>
                <a:buNone/>
              </a:pPr>
              <a:t>6</a:t>
            </a:fld>
            <a:endParaRPr lang="en-GB" dirty="0"/>
          </a:p>
        </p:txBody>
      </p:sp>
      <p:pic>
        <p:nvPicPr>
          <p:cNvPr id="2050" name="Picture 2" descr="C:\Users\325845\Desktop\ML note\ML_intro_10Mar2016_handout\dataSpl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13" y="1064696"/>
            <a:ext cx="6306741" cy="368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059DE0E-F079-440C-9896-688C9E1AB25F}" type="slidenum">
              <a:rPr lang="en-GB" smtClean="0"/>
              <a:pPr>
                <a:buFontTx/>
                <a:buNone/>
              </a:pPr>
              <a:t>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BoE Advanced Analytics</a:t>
            </a:r>
            <a:endParaRPr lang="en-GB" dirty="0"/>
          </a:p>
        </p:txBody>
      </p:sp>
      <p:pic>
        <p:nvPicPr>
          <p:cNvPr id="3074" name="Picture 2" descr="C:\Dev\TFS\DataLab\ML Notes\latex\Reg-Forest_FUT_forecast_8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658" y="1058776"/>
            <a:ext cx="6168184" cy="355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>
          <a:xfrm>
            <a:off x="628650" y="658416"/>
            <a:ext cx="7869238" cy="376238"/>
          </a:xfrm>
          <a:solidFill>
            <a:schemeClr val="tx2"/>
          </a:solidFill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Model Nowcasting performance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059DE0E-F079-440C-9896-688C9E1AB25F}" type="slidenum">
              <a:rPr lang="en-GB" smtClean="0"/>
              <a:pPr>
                <a:buFontTx/>
                <a:buNone/>
              </a:pPr>
              <a:t>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BoE Advanced Analytics</a:t>
            </a:r>
            <a:endParaRPr lang="en-GB" dirty="0"/>
          </a:p>
        </p:txBody>
      </p:sp>
      <p:pic>
        <p:nvPicPr>
          <p:cNvPr id="6" name="Picture 3" descr="C:\Dev\TFS\DataLab\ML Notes\latex\Reg-Forest_var_importance_8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47" y="1046747"/>
            <a:ext cx="5915526" cy="364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9"/>
          <p:cNvSpPr>
            <a:spLocks noGrp="1" noChangeArrowheads="1"/>
          </p:cNvSpPr>
          <p:nvPr>
            <p:ph type="title"/>
          </p:nvPr>
        </p:nvSpPr>
        <p:spPr>
          <a:xfrm>
            <a:off x="628650" y="658416"/>
            <a:ext cx="7869238" cy="376238"/>
          </a:xfrm>
          <a:solidFill>
            <a:schemeClr val="tx2"/>
          </a:solidFill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Feature Importance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BoE Advanced Analytics</a:t>
            </a:r>
            <a:endParaRPr lang="en-GB" dirty="0"/>
          </a:p>
        </p:txBody>
      </p:sp>
      <p:pic>
        <p:nvPicPr>
          <p:cNvPr id="6" name="Picture 5" descr="C:\Users\325845\Documents\CrunchBase\scatter_all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8179"/>
            <a:ext cx="8055496" cy="297970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43534" y="3995010"/>
            <a:ext cx="1821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GB" dirty="0" smtClean="0">
                <a:solidFill>
                  <a:schemeClr val="tx2"/>
                </a:solidFill>
              </a:rPr>
              <a:t>Unicorn Firms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 bwMode="auto">
          <a:xfrm flipV="1">
            <a:off x="2554277" y="3421857"/>
            <a:ext cx="474673" cy="573153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1059DE0E-F079-440C-9896-688C9E1AB25F}" type="slidenum">
              <a:rPr lang="en-GB" smtClean="0"/>
              <a:pPr>
                <a:buFontTx/>
                <a:buNone/>
              </a:pPr>
              <a:t>9</a:t>
            </a:fld>
            <a:endParaRPr lang="en-GB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28650" y="658416"/>
            <a:ext cx="7869238" cy="3762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79" charset="-128"/>
              </a:defRPr>
            </a:lvl9pPr>
          </a:lstStyle>
          <a:p>
            <a:pPr>
              <a:buNone/>
            </a:pPr>
            <a:r>
              <a:rPr lang="en-GB" kern="0" dirty="0" smtClean="0">
                <a:solidFill>
                  <a:schemeClr val="bg1"/>
                </a:solidFill>
              </a:rPr>
              <a:t>FinTech Unicorn detection - CrunchBase analyses</a:t>
            </a:r>
            <a:endParaRPr lang="en-GB" kern="0" dirty="0">
              <a:solidFill>
                <a:schemeClr val="bg1"/>
              </a:solidFill>
            </a:endParaRPr>
          </a:p>
        </p:txBody>
      </p:sp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2460925" y="3043720"/>
            <a:ext cx="1683056" cy="756273"/>
          </a:xfrm>
          <a:prstGeom prst="ellipse">
            <a:avLst/>
          </a:prstGeom>
          <a:noFill/>
          <a:ln w="25400">
            <a:solidFill>
              <a:srgbClr val="243F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buNone/>
            </a:pPr>
            <a:endParaRPr lang="en-US" alt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935855" y="1500556"/>
            <a:ext cx="605416" cy="12623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  <a:buNone/>
            </a:pPr>
            <a:endParaRPr lang="en-US" alt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112722"/>
            <a:ext cx="8055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GB" sz="1400" dirty="0"/>
              <a:t>Identify firms of interest in order to assess them for risks to monetary and financial stability</a:t>
            </a:r>
          </a:p>
        </p:txBody>
      </p:sp>
    </p:spTree>
    <p:extLst>
      <p:ext uri="{BB962C8B-B14F-4D97-AF65-F5344CB8AC3E}">
        <p14:creationId xmlns:p14="http://schemas.microsoft.com/office/powerpoint/2010/main" val="400439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kwide Standard light background presentation">
  <a:themeElements>
    <a:clrScheme name="Blank Presentation 1">
      <a:dk1>
        <a:srgbClr val="000000"/>
      </a:dk1>
      <a:lt1>
        <a:srgbClr val="FFFFFF"/>
      </a:lt1>
      <a:dk2>
        <a:srgbClr val="752864"/>
      </a:dk2>
      <a:lt2>
        <a:srgbClr val="CAC0B6"/>
      </a:lt2>
      <a:accent1>
        <a:srgbClr val="AC98DB"/>
      </a:accent1>
      <a:accent2>
        <a:srgbClr val="165788"/>
      </a:accent2>
      <a:accent3>
        <a:srgbClr val="FFFFFF"/>
      </a:accent3>
      <a:accent4>
        <a:srgbClr val="000000"/>
      </a:accent4>
      <a:accent5>
        <a:srgbClr val="D2CAEA"/>
      </a:accent5>
      <a:accent6>
        <a:srgbClr val="134E7B"/>
      </a:accent6>
      <a:hlink>
        <a:srgbClr val="A51140"/>
      </a:hlink>
      <a:folHlink>
        <a:srgbClr val="DF7A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21447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79" charset="-128"/>
          </a:defRPr>
        </a:defPPr>
      </a:lstStyle>
    </a:spDef>
    <a:ln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buNone/>
          <a:defRPr dirty="0" err="1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752864"/>
        </a:dk2>
        <a:lt2>
          <a:srgbClr val="CAC0B6"/>
        </a:lt2>
        <a:accent1>
          <a:srgbClr val="AC98DB"/>
        </a:accent1>
        <a:accent2>
          <a:srgbClr val="165788"/>
        </a:accent2>
        <a:accent3>
          <a:srgbClr val="FFFFFF"/>
        </a:accent3>
        <a:accent4>
          <a:srgbClr val="000000"/>
        </a:accent4>
        <a:accent5>
          <a:srgbClr val="D2CAEA"/>
        </a:accent5>
        <a:accent6>
          <a:srgbClr val="134E7B"/>
        </a:accent6>
        <a:hlink>
          <a:srgbClr val="A51140"/>
        </a:hlink>
        <a:folHlink>
          <a:srgbClr val="DF7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111111"/>
        </a:dk2>
        <a:lt2>
          <a:srgbClr val="CAC0B6"/>
        </a:lt2>
        <a:accent1>
          <a:srgbClr val="AC98DB"/>
        </a:accent1>
        <a:accent2>
          <a:srgbClr val="165788"/>
        </a:accent2>
        <a:accent3>
          <a:srgbClr val="FFFFFF"/>
        </a:accent3>
        <a:accent4>
          <a:srgbClr val="000000"/>
        </a:accent4>
        <a:accent5>
          <a:srgbClr val="D2CAEA"/>
        </a:accent5>
        <a:accent6>
          <a:srgbClr val="134E7B"/>
        </a:accent6>
        <a:hlink>
          <a:srgbClr val="A51140"/>
        </a:hlink>
        <a:folHlink>
          <a:srgbClr val="DF7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Bankwide Standard light background presentation</Template>
  <TotalTime>18295</TotalTime>
  <Words>395</Words>
  <Application>Microsoft Office PowerPoint</Application>
  <PresentationFormat>On-screen Show (16:9)</PresentationFormat>
  <Paragraphs>113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Bankwide Standard light background presentation</vt:lpstr>
      <vt:lpstr>Machine Learning at Central Bank</vt:lpstr>
      <vt:lpstr>Who we are</vt:lpstr>
      <vt:lpstr>Why Machine Learning</vt:lpstr>
      <vt:lpstr>Prediction and Causal Inference</vt:lpstr>
      <vt:lpstr>The Machine Learning Recipe</vt:lpstr>
      <vt:lpstr>Data Split-up and the Modelling Cycle</vt:lpstr>
      <vt:lpstr>Model Nowcasting performance</vt:lpstr>
      <vt:lpstr>Feature Importance</vt:lpstr>
      <vt:lpstr>PowerPoint Presentation</vt:lpstr>
      <vt:lpstr>PowerPoint Presentation</vt:lpstr>
      <vt:lpstr>PowerPoint Presentation</vt:lpstr>
      <vt:lpstr>PowerPoint Presentation</vt:lpstr>
      <vt:lpstr>Conclusion – Future Direction</vt:lpstr>
      <vt:lpstr>Thank You !!</vt:lpstr>
    </vt:vector>
  </TitlesOfParts>
  <Company>Bank of England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event – (Arial 28pt bold)</dc:title>
  <dc:creator>Chakraborty, Chiranjit</dc:creator>
  <cp:lastModifiedBy>Chakraborty, Chiranjit</cp:lastModifiedBy>
  <cp:revision>316</cp:revision>
  <dcterms:created xsi:type="dcterms:W3CDTF">2016-05-04T09:44:37Z</dcterms:created>
  <dcterms:modified xsi:type="dcterms:W3CDTF">2016-11-05T00:45:58Z</dcterms:modified>
</cp:coreProperties>
</file>