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5E5"/>
    <a:srgbClr val="969696"/>
    <a:srgbClr val="C56850"/>
    <a:srgbClr val="DFAB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050C-FE7C-4D59-9692-614F08B560A3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F2F4253-BE27-4F3C-901B-AB18CA062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480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050C-FE7C-4D59-9692-614F08B560A3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4253-BE27-4F3C-901B-AB18CA062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09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050C-FE7C-4D59-9692-614F08B560A3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4253-BE27-4F3C-901B-AB18CA062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659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050C-FE7C-4D59-9692-614F08B560A3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4253-BE27-4F3C-901B-AB18CA062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629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9D4050C-FE7C-4D59-9692-614F08B560A3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F2F4253-BE27-4F3C-901B-AB18CA062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603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050C-FE7C-4D59-9692-614F08B560A3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4253-BE27-4F3C-901B-AB18CA062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430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050C-FE7C-4D59-9692-614F08B560A3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4253-BE27-4F3C-901B-AB18CA062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26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050C-FE7C-4D59-9692-614F08B560A3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4253-BE27-4F3C-901B-AB18CA062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080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050C-FE7C-4D59-9692-614F08B560A3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4253-BE27-4F3C-901B-AB18CA062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51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050C-FE7C-4D59-9692-614F08B560A3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4253-BE27-4F3C-901B-AB18CA062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216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050C-FE7C-4D59-9692-614F08B560A3}" type="datetimeFigureOut">
              <a:rPr lang="en-IN" smtClean="0"/>
              <a:t>14-06-2024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4253-BE27-4F3C-901B-AB18CA062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797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C9D4050C-FE7C-4D59-9692-614F08B560A3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F2F4253-BE27-4F3C-901B-AB18CA062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890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777EE-A08D-05C5-948D-F9996EAA4D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ANALYSIS ROAD SAFETY IN UK</a:t>
            </a:r>
            <a:endParaRPr lang="en-IN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C755D6-E209-B936-CBC8-AE7413409B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60026" y="4656154"/>
            <a:ext cx="3906077" cy="215896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DONE BY</a:t>
            </a:r>
          </a:p>
          <a:p>
            <a:pPr algn="l"/>
            <a:r>
              <a:rPr lang="en-US" dirty="0"/>
              <a:t>K MITHUN RAM</a:t>
            </a:r>
          </a:p>
        </p:txBody>
      </p:sp>
    </p:spTree>
    <p:extLst>
      <p:ext uri="{BB962C8B-B14F-4D97-AF65-F5344CB8AC3E}">
        <p14:creationId xmlns:p14="http://schemas.microsoft.com/office/powerpoint/2010/main" val="4055924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30EB21-F239-5B37-9627-547B5E969281}"/>
              </a:ext>
            </a:extLst>
          </p:cNvPr>
          <p:cNvSpPr txBox="1"/>
          <p:nvPr/>
        </p:nvSpPr>
        <p:spPr>
          <a:xfrm>
            <a:off x="914400" y="2182002"/>
            <a:ext cx="10363200" cy="31700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0" dirty="0">
                <a:latin typeface="Algerian" panose="04020705040A02060702" pitchFamily="82" charset="0"/>
              </a:rPr>
              <a:t>THANK</a:t>
            </a:r>
          </a:p>
          <a:p>
            <a:pPr algn="ctr"/>
            <a:r>
              <a:rPr lang="en-US" sz="10000" dirty="0">
                <a:latin typeface="Algerian" panose="04020705040A02060702" pitchFamily="82" charset="0"/>
              </a:rPr>
              <a:t>YOU</a:t>
            </a:r>
            <a:endParaRPr lang="en-IN" sz="10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895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3FDC3-6ED7-1A36-7147-46C76C2B7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869" y="156640"/>
            <a:ext cx="10058400" cy="1609344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06A50-2B3E-18ED-D2F0-197EA2266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869" y="1679159"/>
            <a:ext cx="10515600" cy="4813716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Primary Priority: Road safety is a top priority in the United Kingdom (UK), aiming to reduce traffic accidents and protect lives.</a:t>
            </a:r>
          </a:p>
          <a:p>
            <a:pPr marL="0" indent="0">
              <a:buNone/>
            </a:pPr>
            <a:endParaRPr lang="en-US" sz="2000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Data-Driven Policies: Emphasizing data-driven policies crucially relies on analyzing various factors like driver behavior, accident statistics, policy efficacy, and infrastructure quality.</a:t>
            </a:r>
          </a:p>
          <a:p>
            <a:pPr marL="0" indent="0">
              <a:buNone/>
            </a:pPr>
            <a:endParaRPr lang="en-US" sz="2000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Understanding Road Safety: Comprehensive understanding of road safety intricacies, including driver behavior and infrastructure quality, is vital for effective policy formulation.</a:t>
            </a:r>
          </a:p>
          <a:p>
            <a:pPr marL="0" indent="0">
              <a:buNone/>
            </a:pPr>
            <a:endParaRPr lang="en-US" sz="2000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Collaboration Among Stakeholders: Collaboration among politicians and stakeholders is essential to align efforts and implement targeted measures for reducing accident rates and ensuring safety on UK roads.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84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34602-A187-7B6C-30C3-0C212D573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95788"/>
            <a:ext cx="10058400" cy="1609344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ANALYSING: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2B5E2-1FB9-F237-1285-C98F8A572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4651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b="1" i="0" u="sng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Median Severity of Car Accidents: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Evaluate the median severity value of accidents caused by cars.</a:t>
            </a:r>
          </a:p>
          <a:p>
            <a:pPr marL="0" indent="0">
              <a:buNone/>
            </a:pPr>
            <a:endParaRPr lang="en-US" sz="2000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i="0" u="sng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Casualty Severity and Total Accidents: 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Assess casualty severity and total accidents per type of vehicle.</a:t>
            </a:r>
          </a:p>
          <a:p>
            <a:pPr marL="0" indent="0">
              <a:buNone/>
            </a:pPr>
            <a:endParaRPr lang="en-US" sz="2000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i="0" u="sng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Average Severity by Vehicle Type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Calculate the average severity by type of vehicle.</a:t>
            </a:r>
          </a:p>
          <a:p>
            <a:pPr marL="0" indent="0">
              <a:buNone/>
            </a:pPr>
            <a:endParaRPr lang="en-US" sz="2000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i="0" u="sng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Car-Specific Analysis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Calculate the average severity and total accidents specifically for car-related incidents.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30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61A3A-5F5D-8D5B-C214-EF8C28D52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354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ANALYSING THE DATA’S USED: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356A6-40F3-EC72-928A-A0F1A1AA3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8668"/>
            <a:ext cx="10515600" cy="53404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b="1" u="sng" dirty="0">
                <a:latin typeface="Arial" panose="020B0604020202020204" pitchFamily="34" charset="0"/>
                <a:cs typeface="Arial" panose="020B0604020202020204" pitchFamily="34" charset="0"/>
              </a:rPr>
              <a:t>Car Accidents:</a:t>
            </a:r>
          </a:p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 Median Severity: 3.0</a:t>
            </a:r>
          </a:p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 Provides insight into the average severity of car accidents.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1" u="sng" dirty="0">
                <a:latin typeface="Arial" panose="020B0604020202020204" pitchFamily="34" charset="0"/>
                <a:cs typeface="Arial" panose="020B0604020202020204" pitchFamily="34" charset="0"/>
              </a:rPr>
              <a:t>Accidents Severity by Vehicle Type:</a:t>
            </a:r>
          </a:p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 Mean Severity and Total Accidents for Car, Bus, Truck, and Motorcycle.</a:t>
            </a:r>
          </a:p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 Offers a comparative analysis of severity and accident frequency across different vehicle types.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700" b="1" u="sng" dirty="0">
                <a:latin typeface="Arial" panose="020B0604020202020204" pitchFamily="34" charset="0"/>
                <a:cs typeface="Arial" panose="020B0604020202020204" pitchFamily="34" charset="0"/>
              </a:rPr>
              <a:t>Average Severity by Vehicle Type:</a:t>
            </a:r>
          </a:p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 Average casualty severity calculated for each vehicle type.</a:t>
            </a:r>
          </a:p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 Indicates severity levels based on the type of vehicle involved in accidents.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700" b="1" u="sng" dirty="0">
                <a:latin typeface="Arial" panose="020B0604020202020204" pitchFamily="34" charset="0"/>
                <a:cs typeface="Arial" panose="020B0604020202020204" pitchFamily="34" charset="0"/>
              </a:rPr>
              <a:t>Car Accidents Analysis:</a:t>
            </a:r>
          </a:p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 Focus on car accidents.</a:t>
            </a:r>
          </a:p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 Average severity = 2.78</a:t>
            </a:r>
          </a:p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 Total car accidents =1605</a:t>
            </a:r>
          </a:p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 Provides specific insights into car-related incidents for targeted interventions.</a:t>
            </a:r>
            <a:endParaRPr lang="en-IN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616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493A8-BE92-9300-7064-93DB74A51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35" y="0"/>
            <a:ext cx="10058400" cy="1609344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&amp; LIBRARIES USED: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39569-598B-1E51-3D88-F153BA01A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565"/>
            <a:ext cx="10515600" cy="5168347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en-IN" b="1" i="1" u="sng" dirty="0">
                <a:latin typeface="Arial" panose="020B0604020202020204" pitchFamily="34" charset="0"/>
                <a:cs typeface="Arial" panose="020B0604020202020204" pitchFamily="34" charset="0"/>
              </a:rPr>
              <a:t>Python IDLE:</a:t>
            </a:r>
          </a:p>
          <a:p>
            <a:pPr marL="0" indent="0">
              <a:buNone/>
            </a:pPr>
            <a:endParaRPr lang="en-IN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Cloud-based Python environment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Optimized for data science, ML, and analysis tasks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Intuitive interface for coding and experimentation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Streamlined workflow for data-centric project.</a:t>
            </a: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b="1" i="1" dirty="0">
                <a:latin typeface="Arial" panose="020B0604020202020204" pitchFamily="34" charset="0"/>
                <a:cs typeface="Arial" panose="020B0604020202020204" pitchFamily="34" charset="0"/>
              </a:rPr>
              <a:t>2.     </a:t>
            </a:r>
            <a:r>
              <a:rPr lang="en-IN" b="1" i="1" u="sng" dirty="0">
                <a:latin typeface="Arial" panose="020B0604020202020204" pitchFamily="34" charset="0"/>
                <a:cs typeface="Arial" panose="020B0604020202020204" pitchFamily="34" charset="0"/>
              </a:rPr>
              <a:t>Essential Libraries:</a:t>
            </a: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IN" b="1" i="1" dirty="0">
                <a:latin typeface="Arial" panose="020B0604020202020204" pitchFamily="34" charset="0"/>
                <a:cs typeface="Arial" panose="020B0604020202020204" pitchFamily="34" charset="0"/>
              </a:rPr>
              <a:t>Pandas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: Data manipulation, cleaning, and analysis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IN" b="1" i="1" dirty="0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: Handling large arrays and numerical computations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IN" b="1" i="1" dirty="0">
                <a:latin typeface="Arial" panose="020B0604020202020204" pitchFamily="34" charset="0"/>
                <a:cs typeface="Arial" panose="020B0604020202020204" pitchFamily="34" charset="0"/>
              </a:rPr>
              <a:t>Matplotlib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: Generating static and interactive visualizations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IN" b="1" i="1" dirty="0">
                <a:latin typeface="Arial" panose="020B0604020202020204" pitchFamily="34" charset="0"/>
                <a:cs typeface="Arial" panose="020B0604020202020204" pitchFamily="34" charset="0"/>
              </a:rPr>
              <a:t>Seaborn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: Creating appealing statistical graphics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IN" b="1" i="1" dirty="0" err="1">
                <a:latin typeface="Arial" panose="020B0604020202020204" pitchFamily="34" charset="0"/>
                <a:cs typeface="Arial" panose="020B0604020202020204" pitchFamily="34" charset="0"/>
              </a:rPr>
              <a:t>Plotly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: Developing interactive web-based visualizations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IN" b="1" i="1" dirty="0">
                <a:latin typeface="Arial" panose="020B0604020202020204" pitchFamily="34" charset="0"/>
                <a:cs typeface="Arial" panose="020B0604020202020204" pitchFamily="34" charset="0"/>
              </a:rPr>
              <a:t>Scikit-Learn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: Implementing machine learning algorithms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IN" b="1" i="1" dirty="0">
                <a:latin typeface="Arial" panose="020B0604020202020204" pitchFamily="34" charset="0"/>
                <a:cs typeface="Arial" panose="020B0604020202020204" pitchFamily="34" charset="0"/>
              </a:rPr>
              <a:t>SciPy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: Advanced scientific computing functionalities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976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89AFD-213B-6E51-5479-054FD630E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98D0A1-D88D-0677-2210-A5AE432828D5}"/>
              </a:ext>
            </a:extLst>
          </p:cNvPr>
          <p:cNvSpPr txBox="1"/>
          <p:nvPr/>
        </p:nvSpPr>
        <p:spPr>
          <a:xfrm>
            <a:off x="139148" y="1690688"/>
            <a:ext cx="11797748" cy="490903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import pandas as pd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import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numpy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as np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import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matplotlib.pyplot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as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plt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import seaborn as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sns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import pandas as pd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with open("C:/Users/Senthil Muthu/Desktop/Shiva Poorani/Query Processing/Capstone Project/UK.csv", '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rb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') as f: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result =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chardet.detect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f.read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())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df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= 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pd.read_csv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("C:/Users/SenthilMuthu/Desktop/ShivaPoorani/Query Processing/Capstone Project/UK.csv", encoding=result['encoding'])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print(df.info())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print(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df.sample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(4))</a:t>
            </a:r>
          </a:p>
          <a:p>
            <a:endParaRPr lang="en-US" sz="2000" dirty="0">
              <a:latin typeface="Arial" panose="020B0604020202020204" pitchFamily="34" charset="0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3462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99BAF-03D7-632B-4943-E1AE8F006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4701"/>
          </a:xfrm>
        </p:spPr>
        <p:txBody>
          <a:bodyPr anchor="t"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1) </a:t>
            </a:r>
            <a:r>
              <a:rPr lang="en-US" sz="1800" b="1" i="0" u="sng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Median Severity of Car Accidents:</a:t>
            </a:r>
            <a:br>
              <a:rPr lang="en-US" sz="1800" b="1" i="0" u="sng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car_accidents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=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df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[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df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['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Type_of_Vehicle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'] == 'Car']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median_severity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=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car_accidents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['Casualty Severity'].median()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print(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f"Median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Severity Value for Car Accidents: {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median_severity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}")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df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['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Day_of_Week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'] =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df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['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Day_of_Week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'].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astype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(str)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plt.bar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df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['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Day_of_Week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'],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df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['Number of Accidents'], color=['red', 'black', 'green', 'blue', 'yellow', 'cyan'])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plt.xlabel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('Day of Week')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plt.ylabel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('Number of Accidents')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plt.title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('Distribution of Accidents By Days Of the Week')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plt.show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()</a:t>
            </a:r>
            <a:b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br>
              <a:rPr lang="en-IN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2)</a:t>
            </a:r>
            <a:r>
              <a:rPr lang="en-US" sz="1800" b="1" u="sng" dirty="0">
                <a:latin typeface="Arial" panose="020B0604020202020204" pitchFamily="34" charset="0"/>
                <a:cs typeface="Arial" panose="020B0604020202020204" pitchFamily="34" charset="0"/>
              </a:rPr>
              <a:t> Accidents Severity by Vehicle Type:</a:t>
            </a:r>
            <a:br>
              <a:rPr lang="en-US" sz="1800" b="1" u="sng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result_df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=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df.groupby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('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Type_of_Vehicle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').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agg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Median_Accidental_Severity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=('Casualty Severity', 'median'),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Total_Accidents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=('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Type_of_Vehicle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', 'count'))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print(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result_df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)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3389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5CB2A-E932-5D2F-2284-5B2CD4C07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91" y="228601"/>
            <a:ext cx="11025809" cy="6400800"/>
          </a:xfrm>
        </p:spPr>
        <p:txBody>
          <a:bodyPr anchor="t"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3) </a:t>
            </a:r>
            <a:r>
              <a:rPr lang="en-US" sz="1800" b="1" u="sng" dirty="0">
                <a:latin typeface="Arial" panose="020B0604020202020204" pitchFamily="34" charset="0"/>
                <a:cs typeface="Arial" panose="020B0604020202020204" pitchFamily="34" charset="0"/>
              </a:rPr>
              <a:t>Average Severity by Vehicle Type:</a:t>
            </a:r>
            <a:b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df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['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Road_Surface_Conditions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'] =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df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['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Road_Surface_Conditions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'].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astype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(str)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plt.bar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df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['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Road_Surface_Conditions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'],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df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['Number of Accidents'], color=['red', 'black', 'green'])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plt.xlabel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('Road Surface Conditions')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plt.ylabel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('Number of Accidents')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plt.title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('Distribution of Accidents By Road Surface Condition')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plt.show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()</a:t>
            </a:r>
            <a:b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4) </a:t>
            </a:r>
            <a:r>
              <a:rPr lang="en-US" sz="1800" b="1" u="sng" dirty="0">
                <a:latin typeface="Arial" panose="020B0604020202020204" pitchFamily="34" charset="0"/>
                <a:cs typeface="Arial" panose="020B0604020202020204" pitchFamily="34" charset="0"/>
              </a:rPr>
              <a:t>Car Accidents Analysis:</a:t>
            </a:r>
            <a:b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average_severity_car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=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car_accidents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['Casualty Severity'].mean()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total_accidents_car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=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len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car_accidents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)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print(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f"Average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Severity for Car Accidents: {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average_severity_car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}")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print(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f"Total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Car Accidents: {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total_accidents_car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}")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plt.bar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df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['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Type_of_Vehicle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'].unique(),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df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['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Type_of_Vehicle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'].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value_counts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(), color=['red', 'black', 'green'])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plt.xlabel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('Vehicle Type ')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plt.ylabel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('Total Accidents')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plt.title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('Total Accidents By Vehicle Type')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plt.show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697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F7870-E0DA-89A0-E3A3-BDBCF45C7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4C7AB-1E43-3491-AD94-2327BECBE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In conclusion, the analysis of UK road safety data using Python IDLE and essential libraries highlights critical insights into accident severity and patterns. Moving forward, there is a need for ongoing data collection, real-time monitoring, and predictive modeling to proactively identify and address emerging risks. Collaborative efforts among policymakers, law enforcement agencies, and transportation authorities are essential for implementing evidence-based interventions and improving road infrastructure. By leveraging data-driven approaches, stakeholders can work towards creating safer transport networks and ensuring the well-being of road users in the UK while continually refining strategies to adapt to evolving challenges.</a:t>
            </a:r>
            <a:endParaRPr lang="en-IN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2783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99</TotalTime>
  <Words>1072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Algerian</vt:lpstr>
      <vt:lpstr>Arial</vt:lpstr>
      <vt:lpstr>Rockwell</vt:lpstr>
      <vt:lpstr>Rockwell Condensed</vt:lpstr>
      <vt:lpstr>Times New Roman</vt:lpstr>
      <vt:lpstr>Wingdings</vt:lpstr>
      <vt:lpstr>Wood Type</vt:lpstr>
      <vt:lpstr>ANALYSIS ROAD SAFETY IN UK</vt:lpstr>
      <vt:lpstr>INTRODUCTION:</vt:lpstr>
      <vt:lpstr>PROBLEM ANALYSING:</vt:lpstr>
      <vt:lpstr>ANALYSING THE DATA’S USED:</vt:lpstr>
      <vt:lpstr>PLATFORM &amp; LIBRARIES USED:</vt:lpstr>
      <vt:lpstr>CODE:</vt:lpstr>
      <vt:lpstr>1) Median Severity of Car Accidents:  car_accidents = df[df['Type_of_Vehicle'] == 'Car'] median_severity = car_accidents['Casualty Severity'].median() print(f"Median Severity Value for Car Accidents: {median_severity}") df['Day_of_Week'] = df['Day_of_Week'].astype(str) plt.bar(df['Day_of_Week'], df['Number of Accidents'], color=['red', 'black', 'green', 'blue', 'yellow', 'cyan']) plt.xlabel('Day of Week') plt.ylabel('Number of Accidents') plt.title('Distribution of Accidents By Days Of the Week') plt.show()  2) Accidents Severity by Vehicle Type:  result_df= df.groupby('Type_of_Vehicle').agg(Median_Accidental_Severity=('Casualty Severity', 'median'),Total_Accidents=('Type_of_Vehicle', 'count')) print(result_df) </vt:lpstr>
      <vt:lpstr>3) Average Severity by Vehicle Type:  df['Road_Surface_Conditions'] = df['Road_Surface_Conditions'].astype(str) plt.bar(df['Road_Surface_Conditions'], df['Number of Accidents'], color=['red', 'black', 'green']) plt.xlabel('Road Surface Conditions') plt.ylabel('Number of Accidents') plt.title('Distribution of Accidents By Road Surface Condition') plt.show()  4) Car Accidents Analysis:  average_severity_car = car_accidents['Casualty Severity'].mean() total_accidents_car = len(car_accidents) print(f"Average Severity for Car Accidents: {average_severity_car}") print(f"Total Car Accidents: {total_accidents_car}") plt.bar(df['Type_of_Vehicle'].unique(), df['Type_of_Vehicle'].value_counts(), color=['red', 'black', 'green']) plt.xlabel('Vehicle Type ') plt.ylabel('Total Accidents') plt.title('Total Accidents By Vehicle Type') plt.show()</vt:lpstr>
      <vt:lpstr>CONCLUSION: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ROAD SAFETY IN UK</dc:title>
  <dc:creator>MYTHILI Rama</dc:creator>
  <cp:lastModifiedBy>Mithun k</cp:lastModifiedBy>
  <cp:revision>12</cp:revision>
  <dcterms:created xsi:type="dcterms:W3CDTF">2024-03-07T14:30:02Z</dcterms:created>
  <dcterms:modified xsi:type="dcterms:W3CDTF">2024-06-14T04:13:32Z</dcterms:modified>
</cp:coreProperties>
</file>