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164592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187">
          <p15:clr>
            <a:srgbClr val="A4A3A4"/>
          </p15:clr>
        </p15:guide>
        <p15:guide id="2" orient="horz" pos="10098">
          <p15:clr>
            <a:srgbClr val="A4A3A4"/>
          </p15:clr>
        </p15:guide>
        <p15:guide id="3"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32" autoAdjust="0"/>
    <p:restoredTop sz="94660"/>
  </p:normalViewPr>
  <p:slideViewPr>
    <p:cSldViewPr snapToGrid="0">
      <p:cViewPr varScale="1">
        <p:scale>
          <a:sx n="34" d="100"/>
          <a:sy n="34" d="100"/>
        </p:scale>
        <p:origin x="192" y="19"/>
      </p:cViewPr>
      <p:guideLst>
        <p:guide orient="horz" pos="5187"/>
        <p:guide orient="horz" pos="1009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684213" y="692150"/>
            <a:ext cx="8085138"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4A79CF9-3CDC-4B27-88D3-E5E517F0A9F4}" type="slidenum">
              <a:rPr lang="en-US"/>
              <a:pPr/>
              <a:t>‹#›</a:t>
            </a:fld>
            <a:endParaRPr lang="en-US"/>
          </a:p>
        </p:txBody>
      </p:sp>
    </p:spTree>
    <p:extLst>
      <p:ext uri="{BB962C8B-B14F-4D97-AF65-F5344CB8AC3E}">
        <p14:creationId xmlns:p14="http://schemas.microsoft.com/office/powerpoint/2010/main" val="9804829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C796EC-D3FF-40FD-8B63-0EEE189FD7B6}"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2674560" y="16170048"/>
            <a:ext cx="2993013" cy="1537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5690433" y="16098981"/>
            <a:ext cx="1830501" cy="276999"/>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200" dirty="0">
                <a:solidFill>
                  <a:schemeClr val="bg1"/>
                </a:solidFill>
              </a:rPr>
              <a:t>www.postersession.com</a:t>
            </a:r>
          </a:p>
        </p:txBody>
      </p:sp>
      <p:sp>
        <p:nvSpPr>
          <p:cNvPr id="4" name="TextBox 3">
            <a:extLst>
              <a:ext uri="{FF2B5EF4-FFF2-40B4-BE49-F238E27FC236}">
                <a16:creationId xmlns:a16="http://schemas.microsoft.com/office/drawing/2014/main" id="{B071A531-8F32-43D4-9DE7-0714F1BFB96B}"/>
              </a:ext>
            </a:extLst>
          </p:cNvPr>
          <p:cNvSpPr txBox="1"/>
          <p:nvPr userDrawn="1"/>
        </p:nvSpPr>
        <p:spPr>
          <a:xfrm>
            <a:off x="-53341" y="16355635"/>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8736925" y="3048000"/>
            <a:ext cx="90678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7" name="AutoShape 29"/>
          <p:cNvSpPr>
            <a:spLocks noChangeArrowheads="1"/>
          </p:cNvSpPr>
          <p:nvPr/>
        </p:nvSpPr>
        <p:spPr bwMode="auto">
          <a:xfrm>
            <a:off x="9934575" y="3048000"/>
            <a:ext cx="90678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9" name="AutoShape 31"/>
          <p:cNvSpPr>
            <a:spLocks noChangeArrowheads="1"/>
          </p:cNvSpPr>
          <p:nvPr/>
        </p:nvSpPr>
        <p:spPr bwMode="auto">
          <a:xfrm>
            <a:off x="19335750" y="3048000"/>
            <a:ext cx="90678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533400" y="3048000"/>
            <a:ext cx="90678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61" name="AutoShape 13"/>
          <p:cNvSpPr>
            <a:spLocks noChangeArrowheads="1"/>
          </p:cNvSpPr>
          <p:nvPr/>
        </p:nvSpPr>
        <p:spPr bwMode="auto">
          <a:xfrm>
            <a:off x="600075" y="190500"/>
            <a:ext cx="37204650" cy="26289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2247" tIns="26123" rIns="52247" bIns="26123" anchor="ctr"/>
          <a:lstStyle/>
          <a:p>
            <a:pPr defTabSz="2508250"/>
            <a:endParaRPr lang="en-US" sz="4500">
              <a:solidFill>
                <a:schemeClr val="bg1"/>
              </a:solidFill>
            </a:endParaRPr>
          </a:p>
        </p:txBody>
      </p:sp>
      <p:sp>
        <p:nvSpPr>
          <p:cNvPr id="2062" name="Text Box 14"/>
          <p:cNvSpPr txBox="1">
            <a:spLocks noChangeArrowheads="1"/>
          </p:cNvSpPr>
          <p:nvPr/>
        </p:nvSpPr>
        <p:spPr bwMode="auto">
          <a:xfrm>
            <a:off x="1066800" y="317500"/>
            <a:ext cx="35804475" cy="3007411"/>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5400" b="1" dirty="0"/>
              <a:t>AI-Driven Guest Profiling For Hotel Management (United States/New Jersey)</a:t>
            </a:r>
          </a:p>
          <a:p>
            <a:pPr defTabSz="2508250"/>
            <a:r>
              <a:rPr lang="en-US" sz="4500" b="1" dirty="0"/>
              <a:t>Mithun Dama</a:t>
            </a:r>
          </a:p>
          <a:p>
            <a:pPr defTabSz="2508250"/>
            <a:r>
              <a:rPr lang="en-US" sz="4800" b="1" i="1" spc="-5" dirty="0">
                <a:latin typeface="Arial"/>
                <a:cs typeface="Arial"/>
              </a:rPr>
              <a:t>Pace</a:t>
            </a:r>
            <a:r>
              <a:rPr lang="en-US" sz="4800" b="1" i="1" spc="-15" dirty="0">
                <a:latin typeface="Arial"/>
                <a:cs typeface="Arial"/>
              </a:rPr>
              <a:t> </a:t>
            </a:r>
            <a:r>
              <a:rPr lang="en-US" sz="4800" b="1" i="1" spc="-10" dirty="0">
                <a:latin typeface="Arial"/>
                <a:cs typeface="Arial"/>
              </a:rPr>
              <a:t>University, </a:t>
            </a:r>
            <a:r>
              <a:rPr lang="en-US" sz="4800" b="1" i="1" spc="-5" dirty="0">
                <a:latin typeface="Arial"/>
                <a:cs typeface="Arial"/>
              </a:rPr>
              <a:t>Seidenberg</a:t>
            </a:r>
            <a:r>
              <a:rPr lang="en-US" sz="4800" b="1" i="1" spc="-15" dirty="0">
                <a:latin typeface="Arial"/>
                <a:cs typeface="Arial"/>
              </a:rPr>
              <a:t> </a:t>
            </a:r>
            <a:r>
              <a:rPr lang="en-US" sz="4800" b="1" i="1" spc="-5" dirty="0">
                <a:latin typeface="Arial"/>
                <a:cs typeface="Arial"/>
              </a:rPr>
              <a:t>School</a:t>
            </a:r>
            <a:r>
              <a:rPr lang="en-US" sz="4800" b="1" i="1" spc="-10" dirty="0">
                <a:latin typeface="Arial"/>
                <a:cs typeface="Arial"/>
              </a:rPr>
              <a:t> </a:t>
            </a:r>
            <a:r>
              <a:rPr lang="en-US" sz="4800" b="1" i="1" spc="-5" dirty="0">
                <a:latin typeface="Arial"/>
                <a:cs typeface="Arial"/>
              </a:rPr>
              <a:t>of</a:t>
            </a:r>
            <a:r>
              <a:rPr lang="en-US" sz="4800" b="1" i="1" spc="-15" dirty="0">
                <a:latin typeface="Arial"/>
                <a:cs typeface="Arial"/>
              </a:rPr>
              <a:t> </a:t>
            </a:r>
            <a:r>
              <a:rPr lang="en-US" sz="4800" b="1" i="1" spc="-5" dirty="0">
                <a:latin typeface="Arial"/>
                <a:cs typeface="Arial"/>
              </a:rPr>
              <a:t>CSIS</a:t>
            </a:r>
            <a:endParaRPr lang="en-US" sz="4800" dirty="0">
              <a:latin typeface="Arial"/>
              <a:cs typeface="Arial"/>
            </a:endParaRPr>
          </a:p>
          <a:p>
            <a:pPr defTabSz="2508250"/>
            <a:endParaRPr lang="en-US" sz="4500" dirty="0"/>
          </a:p>
        </p:txBody>
      </p:sp>
      <p:sp>
        <p:nvSpPr>
          <p:cNvPr id="2064" name="Text Box 16"/>
          <p:cNvSpPr txBox="1">
            <a:spLocks noChangeArrowheads="1"/>
          </p:cNvSpPr>
          <p:nvPr/>
        </p:nvSpPr>
        <p:spPr bwMode="auto">
          <a:xfrm>
            <a:off x="600075" y="1104900"/>
            <a:ext cx="3200400" cy="1068419"/>
          </a:xfrm>
          <a:prstGeom prst="rect">
            <a:avLst/>
          </a:prstGeom>
          <a:noFill/>
          <a:ln w="9525">
            <a:noFill/>
            <a:miter lim="800000"/>
            <a:headEnd/>
            <a:tailEnd/>
          </a:ln>
          <a:effectLst/>
        </p:spPr>
        <p:txBody>
          <a:bodyPr lIns="52247" tIns="26123" rIns="52247" bIns="26123">
            <a:spAutoFit/>
          </a:bodyPr>
          <a:lstStyle/>
          <a:p>
            <a:pPr defTabSz="2508250">
              <a:spcBef>
                <a:spcPct val="50000"/>
              </a:spcBef>
            </a:pPr>
            <a:endParaRPr lang="en-US" sz="4500" b="1" dirty="0"/>
          </a:p>
          <a:p>
            <a:pPr defTabSz="2508250">
              <a:spcBef>
                <a:spcPct val="50000"/>
              </a:spcBef>
            </a:pPr>
            <a:endParaRPr lang="en-US" sz="1400" dirty="0">
              <a:solidFill>
                <a:srgbClr val="FF0000"/>
              </a:solidFill>
            </a:endParaRPr>
          </a:p>
        </p:txBody>
      </p:sp>
      <p:sp>
        <p:nvSpPr>
          <p:cNvPr id="2097" name="Text Box 49"/>
          <p:cNvSpPr txBox="1">
            <a:spLocks noChangeArrowheads="1"/>
          </p:cNvSpPr>
          <p:nvPr/>
        </p:nvSpPr>
        <p:spPr bwMode="auto">
          <a:xfrm>
            <a:off x="26014680" y="1065788"/>
            <a:ext cx="11323320" cy="3076661"/>
          </a:xfrm>
          <a:prstGeom prst="rect">
            <a:avLst/>
          </a:prstGeom>
          <a:noFill/>
          <a:ln w="9525">
            <a:noFill/>
            <a:miter lim="800000"/>
            <a:headEnd/>
            <a:tailEnd/>
          </a:ln>
          <a:effectLst/>
        </p:spPr>
        <p:txBody>
          <a:bodyPr wrap="square" lIns="52247" tIns="26123" rIns="52247" bIns="26123">
            <a:spAutoFit/>
          </a:bodyPr>
          <a:lstStyle/>
          <a:p>
            <a:pPr defTabSz="2508250">
              <a:spcBef>
                <a:spcPct val="50000"/>
              </a:spcBef>
            </a:pPr>
            <a:r>
              <a:rPr lang="en-US" sz="3600" spc="-15" dirty="0">
                <a:solidFill>
                  <a:srgbClr val="333333"/>
                </a:solidFill>
                <a:latin typeface="Roboto"/>
                <a:cs typeface="Roboto"/>
              </a:rPr>
              <a:t>GitHub: https://github.com/mithundama1997/CapstoneProject-Dataset</a:t>
            </a:r>
            <a:endParaRPr lang="en-US" sz="3600" dirty="0">
              <a:latin typeface="Roboto"/>
              <a:cs typeface="Roboto"/>
            </a:endParaRPr>
          </a:p>
          <a:p>
            <a:pPr defTabSz="2508250">
              <a:spcBef>
                <a:spcPct val="50000"/>
              </a:spcBef>
            </a:pPr>
            <a:endParaRPr lang="en-US" sz="4500" b="1" dirty="0"/>
          </a:p>
          <a:p>
            <a:pPr defTabSz="2508250">
              <a:spcBef>
                <a:spcPct val="50000"/>
              </a:spcBef>
            </a:pPr>
            <a:endParaRPr lang="en-US" sz="1400" dirty="0">
              <a:solidFill>
                <a:srgbClr val="FF0000"/>
              </a:solidFill>
            </a:endParaRPr>
          </a:p>
        </p:txBody>
      </p:sp>
      <p:pic>
        <p:nvPicPr>
          <p:cNvPr id="3" name="Picture 2">
            <a:extLst>
              <a:ext uri="{FF2B5EF4-FFF2-40B4-BE49-F238E27FC236}">
                <a16:creationId xmlns:a16="http://schemas.microsoft.com/office/drawing/2014/main" id="{BFDFE3A8-5B85-1779-225A-E7B3DAE109CA}"/>
              </a:ext>
            </a:extLst>
          </p:cNvPr>
          <p:cNvPicPr>
            <a:picLocks noChangeAspect="1"/>
          </p:cNvPicPr>
          <p:nvPr/>
        </p:nvPicPr>
        <p:blipFill>
          <a:blip r:embed="rId3"/>
          <a:stretch>
            <a:fillRect/>
          </a:stretch>
        </p:blipFill>
        <p:spPr>
          <a:xfrm>
            <a:off x="747990" y="419100"/>
            <a:ext cx="2114520" cy="2134100"/>
          </a:xfrm>
          <a:prstGeom prst="rect">
            <a:avLst/>
          </a:prstGeom>
        </p:spPr>
      </p:pic>
      <p:sp>
        <p:nvSpPr>
          <p:cNvPr id="5" name="TextBox 4">
            <a:extLst>
              <a:ext uri="{FF2B5EF4-FFF2-40B4-BE49-F238E27FC236}">
                <a16:creationId xmlns:a16="http://schemas.microsoft.com/office/drawing/2014/main" id="{087CF990-4C76-2AF2-0E9B-F3D72E35414F}"/>
              </a:ext>
            </a:extLst>
          </p:cNvPr>
          <p:cNvSpPr txBox="1"/>
          <p:nvPr/>
        </p:nvSpPr>
        <p:spPr>
          <a:xfrm>
            <a:off x="1227325" y="3733800"/>
            <a:ext cx="7915088" cy="3626955"/>
          </a:xfrm>
          <a:prstGeom prst="rect">
            <a:avLst/>
          </a:prstGeom>
          <a:noFill/>
        </p:spPr>
        <p:txBody>
          <a:bodyPr wrap="square" rtlCol="0">
            <a:spAutoFit/>
          </a:bodyPr>
          <a:lstStyle/>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32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b="1" spc="-5" dirty="0">
              <a:latin typeface="Times New Roman"/>
              <a:cs typeface="Times New Roman"/>
            </a:endParaRPr>
          </a:p>
          <a:p>
            <a:pPr marL="25400">
              <a:lnSpc>
                <a:spcPts val="750"/>
              </a:lnSpc>
            </a:pPr>
            <a:endParaRPr lang="en-US" sz="2400" dirty="0">
              <a:latin typeface="Times New Roman"/>
              <a:cs typeface="Times New Roman"/>
            </a:endParaRPr>
          </a:p>
        </p:txBody>
      </p:sp>
      <p:sp>
        <p:nvSpPr>
          <p:cNvPr id="8" name="TextBox 7">
            <a:extLst>
              <a:ext uri="{FF2B5EF4-FFF2-40B4-BE49-F238E27FC236}">
                <a16:creationId xmlns:a16="http://schemas.microsoft.com/office/drawing/2014/main" id="{83C7FEE2-6B17-D283-BFD6-4B7B7F5FDF2C}"/>
              </a:ext>
            </a:extLst>
          </p:cNvPr>
          <p:cNvSpPr txBox="1"/>
          <p:nvPr/>
        </p:nvSpPr>
        <p:spPr>
          <a:xfrm>
            <a:off x="10609645" y="3775612"/>
            <a:ext cx="7815897" cy="2332049"/>
          </a:xfrm>
          <a:prstGeom prst="rect">
            <a:avLst/>
          </a:prstGeom>
          <a:noFill/>
        </p:spPr>
        <p:txBody>
          <a:bodyPr wrap="square" rtlCol="0">
            <a:spAutoFit/>
          </a:bodyPr>
          <a:lstStyle/>
          <a:p>
            <a:pPr marL="0" marR="0" algn="l">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As [5,6] Investigates facial recognition technology &amp; Predicts hotel booking cancellations using machine learning algorithms in smart hotels.</a:t>
            </a:r>
          </a:p>
          <a:p>
            <a:endParaRPr lang="en-US" dirty="0"/>
          </a:p>
        </p:txBody>
      </p:sp>
      <p:sp>
        <p:nvSpPr>
          <p:cNvPr id="9" name="TextBox 8">
            <a:extLst>
              <a:ext uri="{FF2B5EF4-FFF2-40B4-BE49-F238E27FC236}">
                <a16:creationId xmlns:a16="http://schemas.microsoft.com/office/drawing/2014/main" id="{70862CFE-478D-79F5-F4D6-A056CE880FF6}"/>
              </a:ext>
            </a:extLst>
          </p:cNvPr>
          <p:cNvSpPr txBox="1"/>
          <p:nvPr/>
        </p:nvSpPr>
        <p:spPr>
          <a:xfrm>
            <a:off x="1227324" y="3775612"/>
            <a:ext cx="8299263" cy="5616922"/>
          </a:xfrm>
          <a:prstGeom prst="rect">
            <a:avLst/>
          </a:prstGeom>
          <a:noFill/>
        </p:spPr>
        <p:txBody>
          <a:bodyPr wrap="square" rtlCol="0">
            <a:spAutoFit/>
          </a:bodyPr>
          <a:lstStyle/>
          <a:p>
            <a:pPr algn="l"/>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Abstract:</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Hotel Industries Continually Seeks Innovative Methods to improve their services to serve the guest better. This Study Uses Artificial Intelligence to enhance guest profiling by analyzing a dummy dataset with features related to guest. Here, using a Random Forest Classifier, a multi-class classification algorithm, the project aims to predict guest behavior scores. The Outcome of this study shows that Implementing AI in guest profiling can have a major influence on hotel operations, resulting in improved guest experiences, and a reduction in customer-related incidents. </a:t>
            </a:r>
          </a:p>
          <a:p>
            <a:endParaRPr lang="en-US" dirty="0"/>
          </a:p>
        </p:txBody>
      </p:sp>
      <p:sp>
        <p:nvSpPr>
          <p:cNvPr id="10" name="TextBox 9">
            <a:extLst>
              <a:ext uri="{FF2B5EF4-FFF2-40B4-BE49-F238E27FC236}">
                <a16:creationId xmlns:a16="http://schemas.microsoft.com/office/drawing/2014/main" id="{E3080166-D49E-A1DA-A15D-C5A87DB17089}"/>
              </a:ext>
            </a:extLst>
          </p:cNvPr>
          <p:cNvSpPr txBox="1"/>
          <p:nvPr/>
        </p:nvSpPr>
        <p:spPr>
          <a:xfrm>
            <a:off x="1227323" y="8856526"/>
            <a:ext cx="8248462" cy="2826030"/>
          </a:xfrm>
          <a:prstGeom prst="rect">
            <a:avLst/>
          </a:prstGeom>
          <a:noFill/>
        </p:spPr>
        <p:txBody>
          <a:bodyPr wrap="square" rtlCol="0">
            <a:spAutoFit/>
          </a:bodyPr>
          <a:lstStyle/>
          <a:p>
            <a:pPr marL="0" marR="0" algn="l">
              <a:lnSpc>
                <a:spcPct val="107000"/>
              </a:lnSpc>
              <a:spcBef>
                <a:spcPts val="0"/>
              </a:spcBef>
              <a:spcAft>
                <a:spcPts val="80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Research Question</a:t>
            </a:r>
            <a:r>
              <a:rPr lang="en-US" sz="3000" b="1" kern="100" dirty="0">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How can a machine learning and AI-driven analytics can be utilized to profile guest behavior and optimize the hotel management strategies for hotels located in United States?</a:t>
            </a:r>
          </a:p>
          <a:p>
            <a:endParaRPr lang="en-US" dirty="0"/>
          </a:p>
        </p:txBody>
      </p:sp>
      <p:sp>
        <p:nvSpPr>
          <p:cNvPr id="11" name="TextBox 10">
            <a:extLst>
              <a:ext uri="{FF2B5EF4-FFF2-40B4-BE49-F238E27FC236}">
                <a16:creationId xmlns:a16="http://schemas.microsoft.com/office/drawing/2014/main" id="{0A706ED5-4934-82C7-34CB-8CBB632E2A6A}"/>
              </a:ext>
            </a:extLst>
          </p:cNvPr>
          <p:cNvSpPr txBox="1"/>
          <p:nvPr/>
        </p:nvSpPr>
        <p:spPr>
          <a:xfrm>
            <a:off x="1133475" y="10888305"/>
            <a:ext cx="8299262" cy="5592172"/>
          </a:xfrm>
          <a:prstGeom prst="rect">
            <a:avLst/>
          </a:prstGeom>
          <a:noFill/>
        </p:spPr>
        <p:txBody>
          <a:bodyPr wrap="square" rtlCol="0">
            <a:spAutoFit/>
          </a:bodyPr>
          <a:lstStyle/>
          <a:p>
            <a:pPr marL="0" marR="0" algn="l">
              <a:lnSpc>
                <a:spcPct val="107000"/>
              </a:lnSpc>
              <a:spcBef>
                <a:spcPts val="0"/>
              </a:spcBef>
              <a:spcAft>
                <a:spcPts val="80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Related Work</a:t>
            </a:r>
            <a:r>
              <a:rPr lang="en-US" sz="3000" b="1" kern="100" dirty="0">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Previous studies have shown that AI and machine learning can significantly influence the hospitality industry by predicting guest preferences and optimizing resource allocation. [1,2] Explores AI integration for online hotel management systems &amp; the applications of machine learning in the hotel industry. When it comes to AI service quality [3] it shows the AI impact on service quality in hospitality industry. When it comes to feedback about user reviews [4] Utilizes NLP for hotel classification based on user reviews. </a:t>
            </a:r>
          </a:p>
          <a:p>
            <a:endParaRPr lang="en-US" dirty="0"/>
          </a:p>
        </p:txBody>
      </p:sp>
      <p:sp>
        <p:nvSpPr>
          <p:cNvPr id="12" name="TextBox 11">
            <a:extLst>
              <a:ext uri="{FF2B5EF4-FFF2-40B4-BE49-F238E27FC236}">
                <a16:creationId xmlns:a16="http://schemas.microsoft.com/office/drawing/2014/main" id="{151E8AC0-F93D-F9CF-0602-445283219997}"/>
              </a:ext>
            </a:extLst>
          </p:cNvPr>
          <p:cNvSpPr txBox="1"/>
          <p:nvPr/>
        </p:nvSpPr>
        <p:spPr>
          <a:xfrm>
            <a:off x="10491600" y="5605934"/>
            <a:ext cx="8051988" cy="5155257"/>
          </a:xfrm>
          <a:prstGeom prst="rect">
            <a:avLst/>
          </a:prstGeom>
          <a:noFill/>
        </p:spPr>
        <p:txBody>
          <a:bodyPr wrap="square" rtlCol="0">
            <a:spAutoFit/>
          </a:bodyPr>
          <a:lstStyle/>
          <a:p>
            <a:pPr algn="l"/>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Dataset: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Dataset Used for this study was generated as dummy dataset for 10,000 guest profiles from five different hotels in New Jersey, with 11 different features encompassing features such as length of stay, hotel services used, feedback scores, and behavioral indicators. And the target Variable is Guest Behavior Score which is a multi-class categorical value. The dataset was engineered to avoid data leakage and ensure realistic representation of the hotel environment.</a:t>
            </a:r>
          </a:p>
          <a:p>
            <a:endParaRPr lang="en-US" dirty="0"/>
          </a:p>
        </p:txBody>
      </p:sp>
      <p:sp>
        <p:nvSpPr>
          <p:cNvPr id="13" name="TextBox 12">
            <a:extLst>
              <a:ext uri="{FF2B5EF4-FFF2-40B4-BE49-F238E27FC236}">
                <a16:creationId xmlns:a16="http://schemas.microsoft.com/office/drawing/2014/main" id="{EC05E836-6516-705D-3BA4-3806BB2CB0AC}"/>
              </a:ext>
            </a:extLst>
          </p:cNvPr>
          <p:cNvSpPr txBox="1"/>
          <p:nvPr/>
        </p:nvSpPr>
        <p:spPr>
          <a:xfrm>
            <a:off x="10660063" y="9747254"/>
            <a:ext cx="8142287" cy="6880217"/>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l">
              <a:lnSpc>
                <a:spcPct val="107000"/>
              </a:lnSpc>
              <a:spcBef>
                <a:spcPts val="0"/>
              </a:spcBef>
              <a:spcAft>
                <a:spcPts val="80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Methodology: </a:t>
            </a:r>
          </a:p>
          <a:p>
            <a:pPr marL="342900" marR="0" lvl="0" indent="-342900" algn="l">
              <a:lnSpc>
                <a:spcPct val="107000"/>
              </a:lnSpc>
              <a:spcBef>
                <a:spcPts val="0"/>
              </a:spcBef>
              <a:spcAft>
                <a:spcPts val="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Sampled 10% of original Dataset.</a:t>
            </a:r>
          </a:p>
          <a:p>
            <a:pPr marL="342900" marR="0" lvl="0" indent="-342900" algn="l">
              <a:lnSpc>
                <a:spcPct val="107000"/>
              </a:lnSpc>
              <a:spcBef>
                <a:spcPts val="0"/>
              </a:spcBef>
              <a:spcAft>
                <a:spcPts val="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Cleaning, encoding, and normalizing data to prepare for modeling.</a:t>
            </a:r>
          </a:p>
          <a:p>
            <a:pPr marL="342900" marR="0" lvl="0" indent="-342900" algn="l">
              <a:lnSpc>
                <a:spcPct val="107000"/>
              </a:lnSpc>
              <a:spcBef>
                <a:spcPts val="0"/>
              </a:spcBef>
              <a:spcAft>
                <a:spcPts val="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dataset was preprocessed to encode categorical variables and normalize numerical values.</a:t>
            </a:r>
          </a:p>
          <a:p>
            <a:pPr marL="342900" marR="0" lvl="0" indent="-342900" algn="l">
              <a:lnSpc>
                <a:spcPct val="107000"/>
              </a:lnSpc>
              <a:spcBef>
                <a:spcPts val="0"/>
              </a:spcBef>
              <a:spcAft>
                <a:spcPts val="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Feature Engineering &amp; Standardization was performed on the model. </a:t>
            </a:r>
          </a:p>
          <a:p>
            <a:pPr marL="342900" marR="0" lvl="0" indent="-342900" algn="l">
              <a:lnSpc>
                <a:spcPct val="107000"/>
              </a:lnSpc>
              <a:spcBef>
                <a:spcPts val="0"/>
              </a:spcBef>
              <a:spcAft>
                <a:spcPts val="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Based on the Categorical Target Feature adopted a multi-class classification approach using Random Forest Classifier, Support Vector Machine &amp; Gradient Boosting algorithms.</a:t>
            </a:r>
          </a:p>
          <a:p>
            <a:endParaRPr lang="en-US" dirty="0"/>
          </a:p>
        </p:txBody>
      </p:sp>
      <p:sp>
        <p:nvSpPr>
          <p:cNvPr id="14" name="TextBox 13">
            <a:extLst>
              <a:ext uri="{FF2B5EF4-FFF2-40B4-BE49-F238E27FC236}">
                <a16:creationId xmlns:a16="http://schemas.microsoft.com/office/drawing/2014/main" id="{B68DBF88-C861-328B-B133-DC180EED82E2}"/>
              </a:ext>
            </a:extLst>
          </p:cNvPr>
          <p:cNvSpPr txBox="1"/>
          <p:nvPr/>
        </p:nvSpPr>
        <p:spPr>
          <a:xfrm>
            <a:off x="20061238" y="3771347"/>
            <a:ext cx="7782242" cy="3817712"/>
          </a:xfrm>
          <a:prstGeom prst="rect">
            <a:avLst/>
          </a:prstGeom>
          <a:noFill/>
        </p:spPr>
        <p:txBody>
          <a:bodyPr wrap="square" rtlCol="0">
            <a:spAutoFit/>
          </a:bodyPr>
          <a:lstStyle/>
          <a:p>
            <a:pPr marL="342900" marR="0" lvl="0" indent="-342900" algn="l">
              <a:lnSpc>
                <a:spcPct val="107000"/>
              </a:lnSpc>
              <a:spcBef>
                <a:spcPts val="0"/>
              </a:spcBef>
              <a:spcAft>
                <a:spcPts val="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Model performance was iteratively improved through hyperparameter tuning and feature engineering.</a:t>
            </a:r>
          </a:p>
          <a:p>
            <a:pPr marL="342900" marR="0" lvl="0" indent="-342900" algn="l">
              <a:lnSpc>
                <a:spcPct val="107000"/>
              </a:lnSpc>
              <a:spcBef>
                <a:spcPts val="0"/>
              </a:spcBef>
              <a:spcAft>
                <a:spcPts val="80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Results of the Random Forest Classifier model evaluated using Confusion Matrix.</a:t>
            </a:r>
          </a:p>
          <a:p>
            <a:pPr marL="0" marR="0" algn="l">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15" name="TextBox 14">
            <a:extLst>
              <a:ext uri="{FF2B5EF4-FFF2-40B4-BE49-F238E27FC236}">
                <a16:creationId xmlns:a16="http://schemas.microsoft.com/office/drawing/2014/main" id="{6AAA86F9-5637-A39E-B29C-FC0B2711DD45}"/>
              </a:ext>
            </a:extLst>
          </p:cNvPr>
          <p:cNvSpPr txBox="1"/>
          <p:nvPr/>
        </p:nvSpPr>
        <p:spPr>
          <a:xfrm>
            <a:off x="28736924" y="9449684"/>
            <a:ext cx="8054340" cy="7278018"/>
          </a:xfrm>
          <a:prstGeom prst="rect">
            <a:avLst/>
          </a:prstGeom>
          <a:noFill/>
        </p:spPr>
        <p:txBody>
          <a:bodyPr wrap="square" rtlCol="0">
            <a:spAutoFit/>
          </a:bodyPr>
          <a:lstStyle/>
          <a:p>
            <a:pPr marL="457200" marR="0" algn="l">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References:</a:t>
            </a:r>
          </a:p>
          <a:p>
            <a:pPr marL="457200" marR="0" algn="l">
              <a:lnSpc>
                <a:spcPct val="107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[1] Deshpande. 2022. </a:t>
            </a:r>
            <a:r>
              <a:rPr lang="en-US" sz="1900" i="1" kern="100" dirty="0">
                <a:effectLst/>
                <a:latin typeface="Calibri" panose="020F0502020204030204" pitchFamily="34" charset="0"/>
                <a:ea typeface="Calibri" panose="020F0502020204030204" pitchFamily="34" charset="0"/>
                <a:cs typeface="Times New Roman" panose="02020603050405020304" pitchFamily="18" charset="0"/>
              </a:rPr>
              <a:t>An AI Integrated Online Hotel Management System</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Journal of Web Engineering &amp; Technology, Volume 9, Issue 1. http://computers.stmjournals.com/index.php?journal=JoWET&amp;page=index</a:t>
            </a:r>
          </a:p>
          <a:p>
            <a:pPr marL="457200" marR="0" algn="l">
              <a:lnSpc>
                <a:spcPct val="107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[2] Eid Alotaibiy. 2020. </a:t>
            </a:r>
            <a:r>
              <a:rPr lang="en-US" sz="1900" i="1" kern="100" dirty="0">
                <a:effectLst/>
                <a:latin typeface="Calibri" panose="020F0502020204030204" pitchFamily="34" charset="0"/>
                <a:ea typeface="Calibri" panose="020F0502020204030204" pitchFamily="34" charset="0"/>
                <a:cs typeface="Times New Roman" panose="02020603050405020304" pitchFamily="18" charset="0"/>
              </a:rPr>
              <a:t>Machine Learning in the Hotel Industry</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(JAAUTH), Vol. 18 No. 3, (2020). https://jaauth.journals.ekb.eg/</a:t>
            </a:r>
          </a:p>
          <a:p>
            <a:pPr marL="457200" marR="0" algn="l">
              <a:lnSpc>
                <a:spcPct val="107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[3] Pongsakorn Limna. 2022. </a:t>
            </a:r>
            <a:r>
              <a:rPr lang="en-US" sz="1900" i="1" kern="100" dirty="0">
                <a:effectLst/>
                <a:latin typeface="Calibri" panose="020F0502020204030204" pitchFamily="34" charset="0"/>
                <a:ea typeface="Calibri" panose="020F0502020204030204" pitchFamily="34" charset="0"/>
                <a:cs typeface="Times New Roman" panose="02020603050405020304" pitchFamily="18" charset="0"/>
              </a:rPr>
              <a:t>Artificial Intelligence (AI) in the Hospitality Industry: A Review Article</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International Journal of Computing Sciences Research. (JAAUTH), Vol. 18 No. 3, (2020). orcid.org/0000-0002-7448-5261</a:t>
            </a:r>
          </a:p>
          <a:p>
            <a:pPr marL="457200" marR="0" algn="l">
              <a:lnSpc>
                <a:spcPct val="107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[4] Takayuki Suzuki, Kiminori Gemba, Atsushi Aoyama. 2023. </a:t>
            </a:r>
            <a:r>
              <a:rPr lang="en-US" sz="1900" i="1" kern="100" dirty="0">
                <a:effectLst/>
                <a:latin typeface="Calibri" panose="020F0502020204030204" pitchFamily="34" charset="0"/>
                <a:ea typeface="Calibri" panose="020F0502020204030204" pitchFamily="34" charset="0"/>
                <a:cs typeface="Times New Roman" panose="02020603050405020304" pitchFamily="18" charset="0"/>
              </a:rPr>
              <a:t>Hotel Classification Visualization Using Natural Language Processing of User Reviews</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Graduate School of Technology Management, Ritsumeikan University, Shiga, Japan. </a:t>
            </a:r>
          </a:p>
          <a:p>
            <a:pPr marL="457200" marR="0" algn="l">
              <a:lnSpc>
                <a:spcPct val="107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[5] Zhang-Bin Chen, Yang Liu. 2021. </a:t>
            </a:r>
            <a:r>
              <a:rPr lang="en-US" sz="1900" i="1" kern="100" dirty="0">
                <a:effectLst/>
                <a:latin typeface="Calibri" panose="020F0502020204030204" pitchFamily="34" charset="0"/>
                <a:ea typeface="Calibri" panose="020F0502020204030204" pitchFamily="34" charset="0"/>
                <a:cs typeface="Times New Roman" panose="02020603050405020304" pitchFamily="18" charset="0"/>
              </a:rPr>
              <a:t>Application of Face Recognition in Smart Hotels</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IEEE. </a:t>
            </a:r>
          </a:p>
          <a:p>
            <a:pPr marL="457200" marR="0" algn="l">
              <a:lnSpc>
                <a:spcPct val="107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[6] M. Venkata Rakesh. 2022. </a:t>
            </a:r>
            <a:r>
              <a:rPr lang="en-US" sz="1900" i="1" kern="100" dirty="0">
                <a:effectLst/>
                <a:latin typeface="Calibri" panose="020F0502020204030204" pitchFamily="34" charset="0"/>
                <a:ea typeface="Calibri" panose="020F0502020204030204" pitchFamily="34" charset="0"/>
                <a:cs typeface="Times New Roman" panose="02020603050405020304" pitchFamily="18" charset="0"/>
              </a:rPr>
              <a:t>Hotel Booking Cancellation Prediction using ML algorithms</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Department of CSE, Sathyabama Institute of Science and Technology, Chennai. [DOI: 10.1109/ICAIS53314.2022.9742843]</a:t>
            </a:r>
          </a:p>
          <a:p>
            <a:endParaRPr lang="en-US" dirty="0"/>
          </a:p>
        </p:txBody>
      </p:sp>
      <p:sp>
        <p:nvSpPr>
          <p:cNvPr id="16" name="TextBox 15">
            <a:extLst>
              <a:ext uri="{FF2B5EF4-FFF2-40B4-BE49-F238E27FC236}">
                <a16:creationId xmlns:a16="http://schemas.microsoft.com/office/drawing/2014/main" id="{A7AE8FF3-8192-541F-387C-FD50B2F88398}"/>
              </a:ext>
            </a:extLst>
          </p:cNvPr>
          <p:cNvSpPr txBox="1"/>
          <p:nvPr/>
        </p:nvSpPr>
        <p:spPr>
          <a:xfrm>
            <a:off x="29283660" y="3503916"/>
            <a:ext cx="8054340" cy="6752361"/>
          </a:xfrm>
          <a:prstGeom prst="rect">
            <a:avLst/>
          </a:prstGeom>
          <a:noFill/>
        </p:spPr>
        <p:txBody>
          <a:bodyPr wrap="square" rtlCol="0">
            <a:spAutoFit/>
          </a:bodyPr>
          <a:lstStyle/>
          <a:p>
            <a:pPr marL="0" marR="0" algn="l">
              <a:lnSpc>
                <a:spcPct val="107000"/>
              </a:lnSpc>
              <a:spcBef>
                <a:spcPts val="0"/>
              </a:spcBef>
              <a:spcAft>
                <a:spcPts val="800"/>
              </a:spcAft>
            </a:pPr>
            <a:r>
              <a:rPr lang="en-US" sz="3000" b="1" kern="100" dirty="0">
                <a:effectLst/>
                <a:latin typeface="Calibri" panose="020F0502020204030204" pitchFamily="34" charset="0"/>
                <a:ea typeface="Calibri" panose="020F0502020204030204" pitchFamily="34" charset="0"/>
                <a:cs typeface="Times New Roman" panose="02020603050405020304" pitchFamily="18" charset="0"/>
              </a:rPr>
              <a:t>Conclusion &amp; Future Work:</a:t>
            </a:r>
          </a:p>
          <a:p>
            <a:pPr marL="0" marR="0" algn="l">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While Random Forest Classifier demonstrates promising results with Dummy Data to get model accuracy of 62% compared to Gradient Boosting with model accuracy of 56%. This Findings suggest that AI-driven guest profiling can significantly enhance hotel management with real time data. Future work includes expanding the dataset, incorporating additional features, and exploring advance deep learning approaches for more nuanced behavioral predictions and expanding the dataset to include online behavior and social media interactions.</a:t>
            </a:r>
          </a:p>
          <a:p>
            <a:endParaRPr lang="en-US" dirty="0"/>
          </a:p>
        </p:txBody>
      </p:sp>
      <p:sp>
        <p:nvSpPr>
          <p:cNvPr id="18" name="TextBox 17">
            <a:extLst>
              <a:ext uri="{FF2B5EF4-FFF2-40B4-BE49-F238E27FC236}">
                <a16:creationId xmlns:a16="http://schemas.microsoft.com/office/drawing/2014/main" id="{AC1B9FA0-4094-C631-8DDD-6DC86D21A7A1}"/>
              </a:ext>
            </a:extLst>
          </p:cNvPr>
          <p:cNvSpPr txBox="1"/>
          <p:nvPr/>
        </p:nvSpPr>
        <p:spPr>
          <a:xfrm>
            <a:off x="24374902" y="16992047"/>
            <a:ext cx="7531070" cy="3817712"/>
          </a:xfrm>
          <a:prstGeom prst="rect">
            <a:avLst/>
          </a:prstGeom>
          <a:noFill/>
        </p:spPr>
        <p:txBody>
          <a:bodyPr wrap="square" rtlCol="0">
            <a:spAutoFit/>
          </a:bodyPr>
          <a:lstStyle/>
          <a:p>
            <a:endParaRPr lang="en-US" dirty="0"/>
          </a:p>
        </p:txBody>
      </p:sp>
      <p:pic>
        <p:nvPicPr>
          <p:cNvPr id="1026" name="Picture 2">
            <a:extLst>
              <a:ext uri="{FF2B5EF4-FFF2-40B4-BE49-F238E27FC236}">
                <a16:creationId xmlns:a16="http://schemas.microsoft.com/office/drawing/2014/main" id="{CDADECB9-F791-4FF1-F6D4-FC6327B058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55973" y="11128941"/>
            <a:ext cx="4313664" cy="480819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7AA9DFE-9863-863E-CB15-990D782E0188}"/>
              </a:ext>
            </a:extLst>
          </p:cNvPr>
          <p:cNvSpPr txBox="1"/>
          <p:nvPr/>
        </p:nvSpPr>
        <p:spPr>
          <a:xfrm>
            <a:off x="20062507" y="5947668"/>
            <a:ext cx="7827643" cy="5078313"/>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Results: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Random Forest Classifier Performed the Satisfactory for the Dummy Dataset which we generated for this project based on real time features. Got 51% Model Accuracy using Random Forest Classifier when compared to Gradient Boosting for Dummy Data set. But When We tried the same model for Real time data the Accuracy of model increases more than the dummy dataset. The results of the Random Forest Classifier model were evaluated using a confusion matrix.</a:t>
            </a:r>
            <a:endParaRPr lang="en-US" dirty="0"/>
          </a:p>
        </p:txBody>
      </p:sp>
      <p:sp>
        <p:nvSpPr>
          <p:cNvPr id="20" name="TextBox 19">
            <a:extLst>
              <a:ext uri="{FF2B5EF4-FFF2-40B4-BE49-F238E27FC236}">
                <a16:creationId xmlns:a16="http://schemas.microsoft.com/office/drawing/2014/main" id="{388B2FAD-41A7-DE62-E203-5EF7F0510319}"/>
              </a:ext>
            </a:extLst>
          </p:cNvPr>
          <p:cNvSpPr txBox="1"/>
          <p:nvPr/>
        </p:nvSpPr>
        <p:spPr>
          <a:xfrm>
            <a:off x="23769637" y="11010582"/>
            <a:ext cx="4420551" cy="5093702"/>
          </a:xfrm>
          <a:prstGeom prst="rect">
            <a:avLst/>
          </a:prstGeom>
          <a:noFill/>
        </p:spPr>
        <p:txBody>
          <a:bodyPr wrap="square" rtlCol="0">
            <a:spAutoFit/>
          </a:bodyPr>
          <a:lstStyle/>
          <a:p>
            <a:pPr algn="l"/>
            <a:r>
              <a:rPr lang="en-US" sz="2500" dirty="0">
                <a:effectLst/>
                <a:latin typeface="Calibri" panose="020F0502020204030204" pitchFamily="34" charset="0"/>
                <a:ea typeface="Calibri" panose="020F0502020204030204" pitchFamily="34" charset="0"/>
                <a:cs typeface="Times New Roman" panose="02020603050405020304" pitchFamily="18" charset="0"/>
              </a:rPr>
              <a:t>In this confusion matrix, no class seems to be predicted with outstanding accuracy, considering that the numbers of false positives and false negatives are quite high relative to the true positives. This may suggest that the model is somewhat balanced in its ability to recognize the classes but is not highly accurate, as there are many instances where it has confused one class with another.</a:t>
            </a:r>
            <a:endParaRPr lang="en-US" sz="2500" dirty="0"/>
          </a:p>
        </p:txBody>
      </p:sp>
    </p:spTree>
  </p:cSld>
  <p:clrMapOvr>
    <a:masterClrMapping/>
  </p:clrMapOvr>
</p:sld>
</file>

<file path=ppt/theme/theme1.xml><?xml version="1.0" encoding="utf-8"?>
<a:theme xmlns:a="http://schemas.openxmlformats.org/drawingml/2006/main" name="Default Design">
  <a:themeElements>
    <a:clrScheme name="Custom 20">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1070</TotalTime>
  <Words>913</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Roboto</vt:lpstr>
      <vt:lpstr>Symbol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36x84 Horizontal Template</dc:title>
  <dc:creator>Ethan Shulda;www.postersession.com</dc:creator>
  <cp:keywords>www.postersession.com</cp:keywords>
  <dc:description>©MegaPrint Inc. 2009</dc:description>
  <cp:lastModifiedBy>Mithun Dama</cp:lastModifiedBy>
  <cp:revision>54</cp:revision>
  <dcterms:created xsi:type="dcterms:W3CDTF">2008-12-04T00:20:37Z</dcterms:created>
  <dcterms:modified xsi:type="dcterms:W3CDTF">2023-12-13T22:57:52Z</dcterms:modified>
  <cp:category>Research Poster</cp:category>
</cp:coreProperties>
</file>