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4660"/>
  </p:normalViewPr>
  <p:slideViewPr>
    <p:cSldViewPr>
      <p:cViewPr varScale="1">
        <p:scale>
          <a:sx n="119" d="100"/>
          <a:sy n="119" d="100"/>
        </p:scale>
        <p:origin x="7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7BDE5C8-0404-44EC-8A26-60BBD5CEBAAB}" type="datetimeFigureOut">
              <a:rPr lang="en-US" smtClean="0"/>
              <a:t>12/13/2023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37E188E-40D5-42C2-A3C7-4A3E49E8C038}" type="slidenum">
              <a:rPr lang="en-US" smtClean="0"/>
              <a:t>‹#›</a:t>
            </a:fld>
            <a:endParaRPr lang="en-US"/>
          </a:p>
        </p:txBody>
      </p:sp>
    </p:spTree>
    <p:extLst>
      <p:ext uri="{BB962C8B-B14F-4D97-AF65-F5344CB8AC3E}">
        <p14:creationId xmlns:p14="http://schemas.microsoft.com/office/powerpoint/2010/main" val="398895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7E188E-40D5-42C2-A3C7-4A3E49E8C038}" type="slidenum">
              <a:rPr lang="en-US" smtClean="0"/>
              <a:t>1</a:t>
            </a:fld>
            <a:endParaRPr lang="en-US"/>
          </a:p>
        </p:txBody>
      </p:sp>
    </p:spTree>
    <p:extLst>
      <p:ext uri="{BB962C8B-B14F-4D97-AF65-F5344CB8AC3E}">
        <p14:creationId xmlns:p14="http://schemas.microsoft.com/office/powerpoint/2010/main" val="307999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206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336136" y="5049052"/>
            <a:ext cx="937634" cy="48157"/>
          </a:xfrm>
          <a:prstGeom prst="rect">
            <a:avLst/>
          </a:prstGeom>
        </p:spPr>
      </p:pic>
      <p:sp>
        <p:nvSpPr>
          <p:cNvPr id="18" name="bg object 18"/>
          <p:cNvSpPr/>
          <p:nvPr/>
        </p:nvSpPr>
        <p:spPr>
          <a:xfrm>
            <a:off x="6842107" y="952481"/>
            <a:ext cx="2159635" cy="4060190"/>
          </a:xfrm>
          <a:custGeom>
            <a:avLst/>
            <a:gdLst/>
            <a:ahLst/>
            <a:cxnLst/>
            <a:rect l="l" t="t" r="r" b="b"/>
            <a:pathLst>
              <a:path w="2159634" h="4060190">
                <a:moveTo>
                  <a:pt x="17" y="17"/>
                </a:moveTo>
                <a:lnTo>
                  <a:pt x="2159017" y="17"/>
                </a:lnTo>
                <a:lnTo>
                  <a:pt x="2159017" y="4060049"/>
                </a:lnTo>
                <a:lnTo>
                  <a:pt x="17" y="4060049"/>
                </a:lnTo>
                <a:lnTo>
                  <a:pt x="17" y="17"/>
                </a:lnTo>
                <a:close/>
              </a:path>
            </a:pathLst>
          </a:custGeom>
          <a:solidFill>
            <a:srgbClr val="FFFFFF"/>
          </a:solidFill>
        </p:spPr>
        <p:txBody>
          <a:bodyPr wrap="square" lIns="0" tIns="0" rIns="0" bIns="0" rtlCol="0"/>
          <a:lstStyle/>
          <a:p>
            <a:endParaRPr/>
          </a:p>
        </p:txBody>
      </p:sp>
      <p:sp>
        <p:nvSpPr>
          <p:cNvPr id="19" name="bg object 19"/>
          <p:cNvSpPr/>
          <p:nvPr/>
        </p:nvSpPr>
        <p:spPr>
          <a:xfrm>
            <a:off x="6842107" y="952481"/>
            <a:ext cx="2159635" cy="4060190"/>
          </a:xfrm>
          <a:custGeom>
            <a:avLst/>
            <a:gdLst/>
            <a:ahLst/>
            <a:cxnLst/>
            <a:rect l="l" t="t" r="r" b="b"/>
            <a:pathLst>
              <a:path w="2159634" h="4060190">
                <a:moveTo>
                  <a:pt x="17" y="17"/>
                </a:moveTo>
                <a:lnTo>
                  <a:pt x="2159017" y="17"/>
                </a:lnTo>
                <a:lnTo>
                  <a:pt x="2159017" y="4060049"/>
                </a:lnTo>
                <a:lnTo>
                  <a:pt x="17" y="4060049"/>
                </a:lnTo>
                <a:lnTo>
                  <a:pt x="17" y="17"/>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966074" y="35062"/>
            <a:ext cx="7167245" cy="452120"/>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7" y="5108697"/>
            <a:ext cx="128905"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b="1" spc="-5" dirty="0">
                <a:solidFill>
                  <a:srgbClr val="003064"/>
                </a:solidFill>
                <a:latin typeface="Arial"/>
                <a:cs typeface="Arial"/>
              </a:rPr>
              <a:t>www.postersessi</a:t>
            </a:r>
            <a:endParaRPr sz="100">
              <a:latin typeface="Arial"/>
              <a:cs typeface="Arial"/>
            </a:endParaRPr>
          </a:p>
        </p:txBody>
      </p:sp>
      <p:sp>
        <p:nvSpPr>
          <p:cNvPr id="3" name="object 3"/>
          <p:cNvSpPr/>
          <p:nvPr/>
        </p:nvSpPr>
        <p:spPr>
          <a:xfrm>
            <a:off x="2365356" y="952481"/>
            <a:ext cx="2159635" cy="4060190"/>
          </a:xfrm>
          <a:custGeom>
            <a:avLst/>
            <a:gdLst/>
            <a:ahLst/>
            <a:cxnLst/>
            <a:rect l="l" t="t" r="r" b="b"/>
            <a:pathLst>
              <a:path w="2159635" h="4060190">
                <a:moveTo>
                  <a:pt x="17" y="17"/>
                </a:moveTo>
                <a:lnTo>
                  <a:pt x="2159017" y="17"/>
                </a:lnTo>
                <a:lnTo>
                  <a:pt x="2159017" y="4060049"/>
                </a:lnTo>
                <a:lnTo>
                  <a:pt x="17" y="4060049"/>
                </a:lnTo>
                <a:lnTo>
                  <a:pt x="17" y="17"/>
                </a:lnTo>
                <a:close/>
              </a:path>
            </a:pathLst>
          </a:custGeom>
          <a:solidFill>
            <a:srgbClr val="FFFFFF"/>
          </a:solidFill>
        </p:spPr>
        <p:txBody>
          <a:bodyPr wrap="square" lIns="0" tIns="0" rIns="0" bIns="0" rtlCol="0"/>
          <a:lstStyle/>
          <a:p>
            <a:endParaRPr/>
          </a:p>
        </p:txBody>
      </p:sp>
      <p:sp>
        <p:nvSpPr>
          <p:cNvPr id="4" name="object 4"/>
          <p:cNvSpPr txBox="1"/>
          <p:nvPr/>
        </p:nvSpPr>
        <p:spPr>
          <a:xfrm>
            <a:off x="126991" y="952490"/>
            <a:ext cx="2159635" cy="4042132"/>
          </a:xfrm>
          <a:prstGeom prst="rect">
            <a:avLst/>
          </a:prstGeom>
          <a:solidFill>
            <a:srgbClr val="FFFFFF"/>
          </a:solidFill>
          <a:ln w="9542">
            <a:solidFill>
              <a:srgbClr val="000000"/>
            </a:solidFill>
          </a:ln>
        </p:spPr>
        <p:txBody>
          <a:bodyPr vert="horz" wrap="square" lIns="0" tIns="0" rIns="0" bIns="0" rtlCol="0">
            <a:spAutoFit/>
          </a:bodyPr>
          <a:lstStyle/>
          <a:p>
            <a:pPr marL="25400">
              <a:lnSpc>
                <a:spcPts val="750"/>
              </a:lnSpc>
            </a:pPr>
            <a:r>
              <a:rPr sz="800" b="1" spc="-5" dirty="0">
                <a:latin typeface="Times New Roman"/>
                <a:cs typeface="Times New Roman"/>
              </a:rPr>
              <a:t>Abstract</a:t>
            </a:r>
            <a:endParaRPr sz="800" dirty="0">
              <a:latin typeface="Times New Roman"/>
              <a:cs typeface="Times New Roman"/>
            </a:endParaRPr>
          </a:p>
          <a:p>
            <a:pPr marL="25400" marR="36195" algn="just">
              <a:lnSpc>
                <a:spcPct val="100000"/>
              </a:lnSpc>
            </a:pPr>
            <a:r>
              <a:rPr lang="en-US" sz="800" spc="-5" dirty="0">
                <a:latin typeface="Times New Roman"/>
                <a:cs typeface="Times New Roman"/>
              </a:rPr>
              <a:t>The Hotel Industry Continually Seeks Innovative Methods to improve their services to individual guest preferences &amp; Behaviors. This Study uses Artificial Intelligence to enhance guest profiling by analyzing a dataset with features given related to guest. Using a Random Forest Classifier, a multi-class classification algorithm, the project aims to predict guest behavior scores. The outcomes of the study show that strategically implementing AI in guest profiling can have a major influence on hotel operations, resulting in improved guest experiences, streamlined service delivery, and a reduction in customer-related incidents. </a:t>
            </a:r>
          </a:p>
          <a:p>
            <a:pPr marL="25400" marR="36195" algn="just">
              <a:lnSpc>
                <a:spcPct val="100000"/>
              </a:lnSpc>
            </a:pPr>
            <a:r>
              <a:rPr lang="en-US" sz="800" b="1" spc="-10" dirty="0">
                <a:latin typeface="Times New Roman"/>
                <a:cs typeface="Times New Roman"/>
              </a:rPr>
              <a:t>Research</a:t>
            </a:r>
            <a:r>
              <a:rPr lang="en-US" sz="800" b="1" spc="-35" dirty="0">
                <a:latin typeface="Times New Roman"/>
                <a:cs typeface="Times New Roman"/>
              </a:rPr>
              <a:t> </a:t>
            </a:r>
            <a:r>
              <a:rPr lang="en-US" sz="800" b="1" spc="-5" dirty="0">
                <a:latin typeface="Times New Roman"/>
                <a:cs typeface="Times New Roman"/>
              </a:rPr>
              <a:t>Question</a:t>
            </a:r>
            <a:endParaRPr lang="en-US" sz="800" dirty="0">
              <a:latin typeface="Times New Roman"/>
              <a:cs typeface="Times New Roman"/>
            </a:endParaRPr>
          </a:p>
          <a:p>
            <a:pPr marL="25400" marR="38100" algn="just">
              <a:lnSpc>
                <a:spcPct val="100000"/>
              </a:lnSpc>
            </a:pPr>
            <a:r>
              <a:rPr lang="en-US" sz="800" b="0" i="0" dirty="0">
                <a:solidFill>
                  <a:srgbClr val="374151"/>
                </a:solidFill>
                <a:effectLst/>
                <a:latin typeface="Söhne"/>
              </a:rPr>
              <a:t>How can machine learning and AI-driven analytics be utilized to profile guest behavior and optimize hotel management strategies in New Jersey?</a:t>
            </a:r>
          </a:p>
          <a:p>
            <a:pPr marL="25400" marR="38100" algn="just">
              <a:lnSpc>
                <a:spcPct val="100000"/>
              </a:lnSpc>
            </a:pPr>
            <a:r>
              <a:rPr sz="800" b="1" spc="-5" dirty="0">
                <a:latin typeface="Times New Roman"/>
                <a:cs typeface="Times New Roman"/>
              </a:rPr>
              <a:t>Relate</a:t>
            </a:r>
            <a:r>
              <a:rPr sz="800" b="1" dirty="0">
                <a:latin typeface="Times New Roman"/>
                <a:cs typeface="Times New Roman"/>
              </a:rPr>
              <a:t>d</a:t>
            </a:r>
            <a:r>
              <a:rPr sz="800" b="1" spc="-15" dirty="0">
                <a:latin typeface="Times New Roman"/>
                <a:cs typeface="Times New Roman"/>
              </a:rPr>
              <a:t> </a:t>
            </a:r>
            <a:r>
              <a:rPr sz="800" b="1" spc="-45" dirty="0">
                <a:latin typeface="Times New Roman"/>
                <a:cs typeface="Times New Roman"/>
              </a:rPr>
              <a:t>W</a:t>
            </a:r>
            <a:r>
              <a:rPr sz="800" b="1" dirty="0">
                <a:latin typeface="Times New Roman"/>
                <a:cs typeface="Times New Roman"/>
              </a:rPr>
              <a:t>ork</a:t>
            </a:r>
            <a:endParaRPr sz="800" dirty="0">
              <a:latin typeface="Times New Roman"/>
              <a:cs typeface="Times New Roman"/>
            </a:endParaRPr>
          </a:p>
          <a:p>
            <a:pPr marL="25400" marR="36830" algn="just">
              <a:lnSpc>
                <a:spcPct val="100000"/>
              </a:lnSpc>
            </a:pPr>
            <a:r>
              <a:rPr lang="en-US" sz="800" b="0" i="0" dirty="0">
                <a:solidFill>
                  <a:srgbClr val="374151"/>
                </a:solidFill>
                <a:effectLst/>
                <a:latin typeface="Söhne"/>
              </a:rPr>
              <a:t>Previous studies have shown that AI and machine learning can significantly influence the hospitality industry by predicting guest preferences and optimizing resource allocation. Work by X, Y, and Z highlights the potential for AI in customizing guest experiences and improving hotel management outcomes.</a:t>
            </a: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lang="en-US" sz="800" dirty="0">
              <a:latin typeface="Times New Roman"/>
              <a:cs typeface="Times New Roman"/>
            </a:endParaRPr>
          </a:p>
          <a:p>
            <a:pPr marL="25400" marR="36830" algn="just">
              <a:lnSpc>
                <a:spcPct val="100000"/>
              </a:lnSpc>
            </a:pPr>
            <a:endParaRPr sz="800" dirty="0">
              <a:latin typeface="Times New Roman"/>
              <a:cs typeface="Times New Roman"/>
            </a:endParaRPr>
          </a:p>
        </p:txBody>
      </p:sp>
      <p:sp>
        <p:nvSpPr>
          <p:cNvPr id="5" name="object 5"/>
          <p:cNvSpPr txBox="1"/>
          <p:nvPr/>
        </p:nvSpPr>
        <p:spPr>
          <a:xfrm>
            <a:off x="2365366" y="952490"/>
            <a:ext cx="2159635" cy="1703030"/>
          </a:xfrm>
          <a:prstGeom prst="rect">
            <a:avLst/>
          </a:prstGeom>
          <a:ln w="9542">
            <a:solidFill>
              <a:srgbClr val="000000"/>
            </a:solidFill>
          </a:ln>
        </p:spPr>
        <p:txBody>
          <a:bodyPr vert="horz" wrap="square" lIns="0" tIns="0" rIns="0" bIns="0" rtlCol="0">
            <a:spAutoFit/>
          </a:bodyPr>
          <a:lstStyle/>
          <a:p>
            <a:pPr marL="50165">
              <a:lnSpc>
                <a:spcPts val="835"/>
              </a:lnSpc>
            </a:pPr>
            <a:r>
              <a:rPr sz="800" b="1" spc="-5" dirty="0">
                <a:latin typeface="Times New Roman"/>
                <a:cs typeface="Times New Roman"/>
              </a:rPr>
              <a:t>Dataset</a:t>
            </a:r>
            <a:endParaRPr sz="800" dirty="0">
              <a:latin typeface="Times New Roman"/>
              <a:cs typeface="Times New Roman"/>
            </a:endParaRPr>
          </a:p>
          <a:p>
            <a:pPr marL="50165" marR="1905" algn="just">
              <a:lnSpc>
                <a:spcPct val="100000"/>
              </a:lnSpc>
            </a:pPr>
            <a:r>
              <a:rPr lang="en-US" sz="800" b="0" i="0" dirty="0">
                <a:solidFill>
                  <a:srgbClr val="374151"/>
                </a:solidFill>
                <a:effectLst/>
                <a:latin typeface="Söhne"/>
              </a:rPr>
              <a:t>The dataset consists of 10,000 guest profiles from various hotels in New Jersey, encompassing features such as length of stay, hotel services used, feedback scores, and behavioral indicators.</a:t>
            </a:r>
          </a:p>
          <a:p>
            <a:pPr marL="50165" marR="1905" algn="just">
              <a:lnSpc>
                <a:spcPct val="100000"/>
              </a:lnSpc>
            </a:pPr>
            <a:r>
              <a:rPr sz="800" b="1" spc="-5" dirty="0">
                <a:latin typeface="Times New Roman"/>
                <a:cs typeface="Times New Roman"/>
              </a:rPr>
              <a:t>Methodology</a:t>
            </a:r>
            <a:endParaRPr sz="800" dirty="0">
              <a:latin typeface="Times New Roman"/>
              <a:cs typeface="Times New Roman"/>
            </a:endParaRPr>
          </a:p>
          <a:p>
            <a:pPr marL="171450" indent="-171450" algn="l">
              <a:buFont typeface="Arial" panose="020B0604020202020204" pitchFamily="34" charset="0"/>
              <a:buChar char="•"/>
            </a:pPr>
            <a:r>
              <a:rPr lang="en-US" sz="800" b="0" i="0" dirty="0">
                <a:solidFill>
                  <a:srgbClr val="374151"/>
                </a:solidFill>
                <a:effectLst/>
                <a:latin typeface="Söhne"/>
              </a:rPr>
              <a:t>The study adopted a multi-class classification approach using Random Forest and Support Vector Machine algorithms. The dataset was preprocessed to encode categorical variables and normalize numerical values. Model performance was iteratively improved through hyperparameter tuning and feature engineering.</a:t>
            </a:r>
          </a:p>
        </p:txBody>
      </p:sp>
      <p:grpSp>
        <p:nvGrpSpPr>
          <p:cNvPr id="6" name="object 6"/>
          <p:cNvGrpSpPr/>
          <p:nvPr/>
        </p:nvGrpSpPr>
        <p:grpSpPr>
          <a:xfrm>
            <a:off x="138038" y="54694"/>
            <a:ext cx="8868410" cy="831215"/>
            <a:chOff x="138038" y="54694"/>
            <a:chExt cx="8868410" cy="831215"/>
          </a:xfrm>
        </p:grpSpPr>
        <p:sp>
          <p:nvSpPr>
            <p:cNvPr id="7" name="object 7"/>
            <p:cNvSpPr/>
            <p:nvPr/>
          </p:nvSpPr>
          <p:spPr>
            <a:xfrm>
              <a:off x="142801" y="59457"/>
              <a:ext cx="8858885" cy="821690"/>
            </a:xfrm>
            <a:custGeom>
              <a:avLst/>
              <a:gdLst/>
              <a:ahLst/>
              <a:cxnLst/>
              <a:rect l="l" t="t" r="r" b="b"/>
              <a:pathLst>
                <a:path w="8858885" h="821690">
                  <a:moveTo>
                    <a:pt x="73" y="73"/>
                  </a:moveTo>
                  <a:lnTo>
                    <a:pt x="8858323" y="73"/>
                  </a:lnTo>
                  <a:lnTo>
                    <a:pt x="8858323" y="821605"/>
                  </a:lnTo>
                  <a:lnTo>
                    <a:pt x="73" y="821605"/>
                  </a:lnTo>
                  <a:lnTo>
                    <a:pt x="73" y="73"/>
                  </a:lnTo>
                  <a:close/>
                </a:path>
              </a:pathLst>
            </a:custGeom>
            <a:solidFill>
              <a:srgbClr val="FFFFFF"/>
            </a:solidFill>
          </p:spPr>
          <p:txBody>
            <a:bodyPr wrap="square" lIns="0" tIns="0" rIns="0" bIns="0" rtlCol="0"/>
            <a:lstStyle/>
            <a:p>
              <a:endParaRPr/>
            </a:p>
          </p:txBody>
        </p:sp>
        <p:sp>
          <p:nvSpPr>
            <p:cNvPr id="8" name="object 8"/>
            <p:cNvSpPr/>
            <p:nvPr/>
          </p:nvSpPr>
          <p:spPr>
            <a:xfrm>
              <a:off x="142801" y="59457"/>
              <a:ext cx="8858885" cy="821690"/>
            </a:xfrm>
            <a:custGeom>
              <a:avLst/>
              <a:gdLst/>
              <a:ahLst/>
              <a:cxnLst/>
              <a:rect l="l" t="t" r="r" b="b"/>
              <a:pathLst>
                <a:path w="8858885" h="821690">
                  <a:moveTo>
                    <a:pt x="73" y="73"/>
                  </a:moveTo>
                  <a:lnTo>
                    <a:pt x="8858323" y="73"/>
                  </a:lnTo>
                  <a:lnTo>
                    <a:pt x="8858323" y="821605"/>
                  </a:lnTo>
                  <a:lnTo>
                    <a:pt x="73" y="821605"/>
                  </a:lnTo>
                  <a:lnTo>
                    <a:pt x="73" y="73"/>
                  </a:lnTo>
                  <a:close/>
                </a:path>
              </a:pathLst>
            </a:custGeom>
            <a:ln w="9524">
              <a:solidFill>
                <a:srgbClr val="000000"/>
              </a:solidFill>
            </a:ln>
          </p:spPr>
          <p:txBody>
            <a:bodyPr wrap="square" lIns="0" tIns="0" rIns="0" bIns="0" rtlCol="0"/>
            <a:lstStyle/>
            <a:p>
              <a:endParaRPr/>
            </a:p>
          </p:txBody>
        </p:sp>
      </p:grpSp>
      <p:sp>
        <p:nvSpPr>
          <p:cNvPr id="9" name="object 9"/>
          <p:cNvSpPr txBox="1">
            <a:spLocks noGrp="1"/>
          </p:cNvSpPr>
          <p:nvPr>
            <p:ph type="title"/>
          </p:nvPr>
        </p:nvSpPr>
        <p:spPr>
          <a:xfrm>
            <a:off x="966074" y="35062"/>
            <a:ext cx="7167245" cy="443711"/>
          </a:xfrm>
          <a:prstGeom prst="rect">
            <a:avLst/>
          </a:prstGeom>
        </p:spPr>
        <p:txBody>
          <a:bodyPr vert="horz" wrap="square" lIns="0" tIns="12700" rIns="0" bIns="0" rtlCol="0">
            <a:spAutoFit/>
          </a:bodyPr>
          <a:lstStyle/>
          <a:p>
            <a:pPr marL="2147570" marR="5080" indent="-2135505" algn="ctr">
              <a:lnSpc>
                <a:spcPct val="100000"/>
              </a:lnSpc>
              <a:spcBef>
                <a:spcPts val="100"/>
              </a:spcBef>
            </a:pPr>
            <a:r>
              <a:rPr lang="en-US" b="0" i="0" dirty="0">
                <a:solidFill>
                  <a:srgbClr val="374151"/>
                </a:solidFill>
                <a:effectLst/>
                <a:latin typeface="Arial Black" panose="020B0A04020102020204" pitchFamily="34" charset="0"/>
              </a:rPr>
              <a:t>AI-</a:t>
            </a:r>
            <a:r>
              <a:rPr lang="en-US" b="0" dirty="0">
                <a:solidFill>
                  <a:srgbClr val="374151"/>
                </a:solidFill>
                <a:latin typeface="Arial Black" panose="020B0A04020102020204" pitchFamily="34" charset="0"/>
              </a:rPr>
              <a:t>Driven Guest Profiling For Hotel Management in</a:t>
            </a:r>
            <a:br>
              <a:rPr lang="en-US" b="0" dirty="0">
                <a:solidFill>
                  <a:srgbClr val="374151"/>
                </a:solidFill>
                <a:latin typeface="Arial Black" panose="020B0A04020102020204" pitchFamily="34" charset="0"/>
              </a:rPr>
            </a:br>
            <a:r>
              <a:rPr lang="en-US" b="0" dirty="0">
                <a:solidFill>
                  <a:srgbClr val="374151"/>
                </a:solidFill>
                <a:latin typeface="Arial Black" panose="020B0A04020102020204" pitchFamily="34" charset="0"/>
              </a:rPr>
              <a:t> </a:t>
            </a:r>
            <a:r>
              <a:rPr lang="en-US" b="0" i="0" dirty="0">
                <a:solidFill>
                  <a:srgbClr val="374151"/>
                </a:solidFill>
                <a:effectLst/>
                <a:latin typeface="Arial Black" panose="020B0A04020102020204" pitchFamily="34" charset="0"/>
              </a:rPr>
              <a:t>United States/New Jersey</a:t>
            </a:r>
            <a:endParaRPr lang="en-US" spc="-5" dirty="0">
              <a:latin typeface="Arial Black" panose="020B0A04020102020204" pitchFamily="34" charset="0"/>
            </a:endParaRPr>
          </a:p>
        </p:txBody>
      </p:sp>
      <p:sp>
        <p:nvSpPr>
          <p:cNvPr id="10" name="object 10"/>
          <p:cNvSpPr txBox="1"/>
          <p:nvPr/>
        </p:nvSpPr>
        <p:spPr>
          <a:xfrm>
            <a:off x="4003044" y="462290"/>
            <a:ext cx="1104900" cy="212879"/>
          </a:xfrm>
          <a:prstGeom prst="rect">
            <a:avLst/>
          </a:prstGeom>
        </p:spPr>
        <p:txBody>
          <a:bodyPr vert="horz" wrap="square" lIns="0" tIns="12700" rIns="0" bIns="0" rtlCol="0">
            <a:spAutoFit/>
          </a:bodyPr>
          <a:lstStyle/>
          <a:p>
            <a:pPr marL="12700">
              <a:lnSpc>
                <a:spcPct val="100000"/>
              </a:lnSpc>
              <a:spcBef>
                <a:spcPts val="100"/>
              </a:spcBef>
            </a:pPr>
            <a:r>
              <a:rPr lang="en-US" sz="1300" spc="-5" dirty="0">
                <a:latin typeface="Calibri"/>
                <a:cs typeface="Calibri"/>
              </a:rPr>
              <a:t>Mithun Dama</a:t>
            </a:r>
            <a:endParaRPr sz="1300" dirty="0">
              <a:latin typeface="Calibri"/>
              <a:cs typeface="Calibri"/>
            </a:endParaRPr>
          </a:p>
        </p:txBody>
      </p:sp>
      <p:sp>
        <p:nvSpPr>
          <p:cNvPr id="11" name="object 11"/>
          <p:cNvSpPr txBox="1"/>
          <p:nvPr/>
        </p:nvSpPr>
        <p:spPr>
          <a:xfrm>
            <a:off x="3484579" y="713750"/>
            <a:ext cx="2139950" cy="147320"/>
          </a:xfrm>
          <a:prstGeom prst="rect">
            <a:avLst/>
          </a:prstGeom>
        </p:spPr>
        <p:txBody>
          <a:bodyPr vert="horz" wrap="square" lIns="0" tIns="12700" rIns="0" bIns="0" rtlCol="0">
            <a:spAutoFit/>
          </a:bodyPr>
          <a:lstStyle/>
          <a:p>
            <a:pPr marL="12700">
              <a:lnSpc>
                <a:spcPct val="100000"/>
              </a:lnSpc>
              <a:spcBef>
                <a:spcPts val="100"/>
              </a:spcBef>
            </a:pPr>
            <a:r>
              <a:rPr sz="800" b="1" i="1" spc="-5" dirty="0">
                <a:latin typeface="Arial"/>
                <a:cs typeface="Arial"/>
              </a:rPr>
              <a:t>Pace</a:t>
            </a:r>
            <a:r>
              <a:rPr sz="800" b="1" i="1" spc="-15" dirty="0">
                <a:latin typeface="Arial"/>
                <a:cs typeface="Arial"/>
              </a:rPr>
              <a:t> </a:t>
            </a:r>
            <a:r>
              <a:rPr sz="800" b="1" i="1" spc="-10" dirty="0">
                <a:latin typeface="Arial"/>
                <a:cs typeface="Arial"/>
              </a:rPr>
              <a:t>University, </a:t>
            </a:r>
            <a:r>
              <a:rPr sz="800" b="1" i="1" spc="-5" dirty="0">
                <a:latin typeface="Arial"/>
                <a:cs typeface="Arial"/>
              </a:rPr>
              <a:t>Seidenberg</a:t>
            </a:r>
            <a:r>
              <a:rPr sz="800" b="1" i="1" spc="-15" dirty="0">
                <a:latin typeface="Arial"/>
                <a:cs typeface="Arial"/>
              </a:rPr>
              <a:t> </a:t>
            </a:r>
            <a:r>
              <a:rPr sz="800" b="1" i="1" spc="-5" dirty="0">
                <a:latin typeface="Arial"/>
                <a:cs typeface="Arial"/>
              </a:rPr>
              <a:t>School</a:t>
            </a:r>
            <a:r>
              <a:rPr sz="800" b="1" i="1" spc="-10" dirty="0">
                <a:latin typeface="Arial"/>
                <a:cs typeface="Arial"/>
              </a:rPr>
              <a:t> </a:t>
            </a:r>
            <a:r>
              <a:rPr sz="800" b="1" i="1" spc="-5" dirty="0">
                <a:latin typeface="Arial"/>
                <a:cs typeface="Arial"/>
              </a:rPr>
              <a:t>of</a:t>
            </a:r>
            <a:r>
              <a:rPr sz="800" b="1" i="1" spc="-15" dirty="0">
                <a:latin typeface="Arial"/>
                <a:cs typeface="Arial"/>
              </a:rPr>
              <a:t> </a:t>
            </a:r>
            <a:r>
              <a:rPr sz="800" b="1" i="1" spc="-5" dirty="0">
                <a:latin typeface="Arial"/>
                <a:cs typeface="Arial"/>
              </a:rPr>
              <a:t>CSIS</a:t>
            </a:r>
            <a:endParaRPr sz="800" dirty="0">
              <a:latin typeface="Arial"/>
              <a:cs typeface="Arial"/>
            </a:endParaRPr>
          </a:p>
        </p:txBody>
      </p:sp>
      <p:graphicFrame>
        <p:nvGraphicFramePr>
          <p:cNvPr id="12" name="object 12"/>
          <p:cNvGraphicFramePr>
            <a:graphicFrameLocks noGrp="1"/>
          </p:cNvGraphicFramePr>
          <p:nvPr>
            <p:extLst>
              <p:ext uri="{D42A27DB-BD31-4B8C-83A1-F6EECF244321}">
                <p14:modId xmlns:p14="http://schemas.microsoft.com/office/powerpoint/2010/main" val="568117142"/>
              </p:ext>
            </p:extLst>
          </p:nvPr>
        </p:nvGraphicFramePr>
        <p:xfrm>
          <a:off x="4594500" y="952481"/>
          <a:ext cx="2160268" cy="4107022"/>
        </p:xfrm>
        <a:graphic>
          <a:graphicData uri="http://schemas.openxmlformats.org/drawingml/2006/table">
            <a:tbl>
              <a:tblPr firstRow="1" bandRow="1">
                <a:tableStyleId>{2D5ABB26-0587-4C30-8999-92F81FD0307C}</a:tableStyleId>
              </a:tblPr>
              <a:tblGrid>
                <a:gridCol w="512445">
                  <a:extLst>
                    <a:ext uri="{9D8B030D-6E8A-4147-A177-3AD203B41FA5}">
                      <a16:colId xmlns:a16="http://schemas.microsoft.com/office/drawing/2014/main" val="20000"/>
                    </a:ext>
                  </a:extLst>
                </a:gridCol>
                <a:gridCol w="512445">
                  <a:extLst>
                    <a:ext uri="{9D8B030D-6E8A-4147-A177-3AD203B41FA5}">
                      <a16:colId xmlns:a16="http://schemas.microsoft.com/office/drawing/2014/main" val="979727820"/>
                    </a:ext>
                  </a:extLst>
                </a:gridCol>
                <a:gridCol w="476610">
                  <a:extLst>
                    <a:ext uri="{9D8B030D-6E8A-4147-A177-3AD203B41FA5}">
                      <a16:colId xmlns:a16="http://schemas.microsoft.com/office/drawing/2014/main" val="20001"/>
                    </a:ext>
                  </a:extLst>
                </a:gridCol>
                <a:gridCol w="260624">
                  <a:extLst>
                    <a:ext uri="{9D8B030D-6E8A-4147-A177-3AD203B41FA5}">
                      <a16:colId xmlns:a16="http://schemas.microsoft.com/office/drawing/2014/main" val="20002"/>
                    </a:ext>
                  </a:extLst>
                </a:gridCol>
                <a:gridCol w="398144">
                  <a:extLst>
                    <a:ext uri="{9D8B030D-6E8A-4147-A177-3AD203B41FA5}">
                      <a16:colId xmlns:a16="http://schemas.microsoft.com/office/drawing/2014/main" val="20003"/>
                    </a:ext>
                  </a:extLst>
                </a:gridCol>
              </a:tblGrid>
              <a:tr h="1619269">
                <a:tc gridSpan="5">
                  <a:txBody>
                    <a:bodyPr/>
                    <a:lstStyle/>
                    <a:p>
                      <a:pPr marL="50165" algn="just">
                        <a:lnSpc>
                          <a:spcPct val="100000"/>
                        </a:lnSpc>
                        <a:spcBef>
                          <a:spcPts val="20"/>
                        </a:spcBef>
                      </a:pPr>
                      <a:r>
                        <a:rPr sz="800" b="1" spc="-5" dirty="0">
                          <a:latin typeface="Times New Roman"/>
                          <a:cs typeface="Times New Roman"/>
                        </a:rPr>
                        <a:t>Mode</a:t>
                      </a:r>
                      <a:r>
                        <a:rPr sz="800" b="1" dirty="0">
                          <a:latin typeface="Times New Roman"/>
                          <a:cs typeface="Times New Roman"/>
                        </a:rPr>
                        <a:t>l</a:t>
                      </a:r>
                      <a:r>
                        <a:rPr sz="800" b="1" spc="-5" dirty="0">
                          <a:latin typeface="Times New Roman"/>
                          <a:cs typeface="Times New Roman"/>
                        </a:rPr>
                        <a:t> Fine-tuning</a:t>
                      </a:r>
                      <a:endParaRPr sz="800" dirty="0">
                        <a:latin typeface="Times New Roman"/>
                        <a:cs typeface="Times New Roman"/>
                      </a:endParaRPr>
                    </a:p>
                    <a:p>
                      <a:pPr marL="50165" algn="just">
                        <a:lnSpc>
                          <a:spcPct val="100000"/>
                        </a:lnSpc>
                      </a:pPr>
                      <a:r>
                        <a:rPr lang="en-US" sz="800" b="0" i="0" dirty="0">
                          <a:solidFill>
                            <a:schemeClr val="tx1"/>
                          </a:solidFill>
                          <a:effectLst/>
                          <a:latin typeface="+mn-lt"/>
                          <a:ea typeface="+mn-ea"/>
                          <a:cs typeface="+mn-cs"/>
                        </a:rPr>
                        <a:t>Hyperparameter tuning was conducted using </a:t>
                      </a:r>
                      <a:r>
                        <a:rPr lang="en-US" sz="800" b="0" i="0" dirty="0" err="1">
                          <a:solidFill>
                            <a:schemeClr val="tx1"/>
                          </a:solidFill>
                          <a:effectLst/>
                          <a:latin typeface="+mn-lt"/>
                          <a:ea typeface="+mn-ea"/>
                          <a:cs typeface="+mn-cs"/>
                        </a:rPr>
                        <a:t>GridSearchCV</a:t>
                      </a:r>
                      <a:r>
                        <a:rPr lang="en-US" sz="800" b="0" i="0" dirty="0">
                          <a:solidFill>
                            <a:schemeClr val="tx1"/>
                          </a:solidFill>
                          <a:effectLst/>
                          <a:latin typeface="+mn-lt"/>
                          <a:ea typeface="+mn-ea"/>
                          <a:cs typeface="+mn-cs"/>
                        </a:rPr>
                        <a:t> to find the optimal settings for the Random Forest classifier, which included adjustments to the number of trees, max depth, and class weight to address class imbalance.</a:t>
                      </a:r>
                    </a:p>
                    <a:p>
                      <a:pPr marL="50165" algn="just">
                        <a:lnSpc>
                          <a:spcPct val="100000"/>
                        </a:lnSpc>
                      </a:pPr>
                      <a:r>
                        <a:rPr sz="800" b="1" spc="-5" dirty="0">
                          <a:latin typeface="Times New Roman"/>
                          <a:cs typeface="Times New Roman"/>
                        </a:rPr>
                        <a:t>Evaluation</a:t>
                      </a:r>
                      <a:endParaRPr lang="en-US" sz="800" b="1" spc="-5" dirty="0">
                        <a:latin typeface="Times New Roman"/>
                        <a:cs typeface="Times New Roman"/>
                      </a:endParaRPr>
                    </a:p>
                    <a:p>
                      <a:pPr marL="50165" algn="just">
                        <a:lnSpc>
                          <a:spcPct val="100000"/>
                        </a:lnSpc>
                      </a:pPr>
                      <a:r>
                        <a:rPr lang="en-US" sz="800" b="0" i="0" dirty="0">
                          <a:solidFill>
                            <a:schemeClr val="tx1"/>
                          </a:solidFill>
                          <a:effectLst/>
                          <a:latin typeface="+mn-lt"/>
                          <a:ea typeface="+mn-ea"/>
                          <a:cs typeface="+mn-cs"/>
                        </a:rPr>
                        <a:t>The models were evaluated using accuracy, precision, recall, and F1 score metrics. A confusion matrix was generated to visualize the performance across different guest behavior categories.</a:t>
                      </a:r>
                      <a:endParaRPr lang="en-US" sz="800" dirty="0">
                        <a:latin typeface="Times New Roman"/>
                        <a:cs typeface="Times New Roman"/>
                      </a:endParaRPr>
                    </a:p>
                  </a:txBody>
                  <a:tcPr marL="0" marR="0" marT="2540" marB="0">
                    <a:lnL w="12700">
                      <a:noFill/>
                      <a:prstDash val="solid"/>
                    </a:lnL>
                    <a:lnR w="12700">
                      <a:noFill/>
                      <a:prstDash val="solid"/>
                    </a:lnR>
                    <a:lnT w="12700">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5520">
                <a:tc>
                  <a:txBody>
                    <a:bodyPr/>
                    <a:lstStyle/>
                    <a:p>
                      <a:pPr marL="43815" algn="ctr">
                        <a:lnSpc>
                          <a:spcPts val="645"/>
                        </a:lnSpc>
                      </a:pPr>
                      <a:endParaRPr sz="600" dirty="0">
                        <a:latin typeface="Arial MT"/>
                        <a:cs typeface="Arial MT"/>
                      </a:endParaRPr>
                    </a:p>
                  </a:txBody>
                  <a:tcPr marL="0" marR="0" marT="0" marB="0">
                    <a:lnL w="12700">
                      <a:noFill/>
                      <a:prstDash val="solid"/>
                    </a:lnL>
                    <a:lnR w="9525" cap="flat" cmpd="sng" algn="ctr">
                      <a:noFill/>
                      <a:prstDash val="solid"/>
                      <a:round/>
                      <a:headEnd type="none" w="med" len="med"/>
                      <a:tailEnd type="none" w="med" len="med"/>
                    </a:lnR>
                    <a:lnT w="9525">
                      <a:noFill/>
                      <a:prstDash val="solid"/>
                    </a:lnT>
                    <a:lnB w="9525">
                      <a:noFill/>
                      <a:prstDash val="solid"/>
                    </a:lnB>
                    <a:lnTlToBr w="12700" cmpd="sng">
                      <a:noFill/>
                      <a:prstDash val="solid"/>
                    </a:lnTlToBr>
                    <a:lnBlToTr w="12700" cmpd="sng">
                      <a:noFill/>
                      <a:prstDash val="solid"/>
                    </a:lnBlToTr>
                    <a:solidFill>
                      <a:srgbClr val="FFFFFF"/>
                    </a:solidFill>
                  </a:tcPr>
                </a:tc>
                <a:tc>
                  <a:txBody>
                    <a:bodyPr/>
                    <a:lstStyle/>
                    <a:p>
                      <a:pPr marL="43815" algn="ctr">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10489">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23825">
                        <a:lnSpc>
                          <a:spcPts val="645"/>
                        </a:lnSpc>
                      </a:pPr>
                      <a:endParaRPr sz="600" dirty="0">
                        <a:latin typeface="Arial MT"/>
                        <a:cs typeface="Arial MT"/>
                      </a:endParaRPr>
                    </a:p>
                  </a:txBody>
                  <a:tcPr marL="0" marR="0" marT="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94399">
                <a:tc gridSpan="2">
                  <a:txBody>
                    <a:bodyPr/>
                    <a:lstStyle/>
                    <a:p>
                      <a:pPr marL="43815" algn="ctr">
                        <a:lnSpc>
                          <a:spcPts val="645"/>
                        </a:lnSpc>
                      </a:pPr>
                      <a:endParaRPr sz="600" dirty="0">
                        <a:latin typeface="Arial MT"/>
                        <a:cs typeface="Arial MT"/>
                      </a:endParaRPr>
                    </a:p>
                  </a:txBody>
                  <a:tcPr marL="0" marR="0" marT="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tcPr>
                </a:tc>
                <a:tc>
                  <a:txBody>
                    <a:bodyPr/>
                    <a:lstStyle/>
                    <a:p>
                      <a:pPr marL="76835">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pPr>
                      <a:endParaRPr sz="600" dirty="0">
                        <a:latin typeface="Arial MT"/>
                        <a:cs typeface="Arial MT"/>
                      </a:endParaRPr>
                    </a:p>
                  </a:txBody>
                  <a:tcPr marL="0" marR="0" marT="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10401">
                <a:tc gridSpan="2">
                  <a:txBody>
                    <a:bodyPr/>
                    <a:lstStyle/>
                    <a:p>
                      <a:pPr marL="42545" algn="ctr">
                        <a:lnSpc>
                          <a:spcPts val="645"/>
                        </a:lnSpc>
                      </a:pPr>
                      <a:endParaRPr sz="600" dirty="0">
                        <a:latin typeface="Arial MT"/>
                        <a:cs typeface="Arial MT"/>
                      </a:endParaRPr>
                    </a:p>
                  </a:txBody>
                  <a:tcPr marL="0" marR="0" marT="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marL="76835">
                        <a:lnSpc>
                          <a:spcPts val="645"/>
                        </a:lnSpc>
                      </a:pPr>
                      <a:endParaRPr lang="en-US"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ts val="645"/>
                        </a:lnSpc>
                      </a:pPr>
                      <a:endParaRPr sz="600" dirty="0">
                        <a:latin typeface="Arial MT"/>
                        <a:cs typeface="Arial MT"/>
                      </a:endParaRPr>
                    </a:p>
                  </a:txBody>
                  <a:tcPr marL="0" marR="0" marT="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pPr>
                      <a:endParaRPr sz="600" dirty="0">
                        <a:latin typeface="Arial MT"/>
                        <a:cs typeface="Arial MT"/>
                      </a:endParaRPr>
                    </a:p>
                  </a:txBody>
                  <a:tcPr marL="0" marR="0" marT="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0">
                <a:tc gridSpan="2">
                  <a:txBody>
                    <a:bodyPr/>
                    <a:lstStyle/>
                    <a:p>
                      <a:pPr marL="41910" algn="ctr">
                        <a:lnSpc>
                          <a:spcPts val="645"/>
                        </a:lnSpc>
                        <a:spcBef>
                          <a:spcPts val="270"/>
                        </a:spcBef>
                      </a:pPr>
                      <a:endParaRPr sz="600" dirty="0">
                        <a:latin typeface="Arial MT"/>
                        <a:cs typeface="Arial MT"/>
                      </a:endParaRPr>
                    </a:p>
                  </a:txBody>
                  <a:tcPr marL="0" marR="0" marT="3429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marL="76835">
                        <a:lnSpc>
                          <a:spcPct val="100000"/>
                        </a:lnSpc>
                        <a:spcBef>
                          <a:spcPts val="125"/>
                        </a:spcBef>
                      </a:pPr>
                      <a:endParaRPr lang="en-US" sz="600" dirty="0">
                        <a:latin typeface="Arial MT"/>
                        <a:cs typeface="Arial MT"/>
                      </a:endParaRPr>
                    </a:p>
                  </a:txBody>
                  <a:tcPr marL="0" marR="0" marT="15875"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0000"/>
                        </a:lnSpc>
                        <a:spcBef>
                          <a:spcPts val="125"/>
                        </a:spcBef>
                      </a:pPr>
                      <a:endParaRPr sz="600" dirty="0">
                        <a:latin typeface="Arial MT"/>
                        <a:cs typeface="Arial MT"/>
                      </a:endParaRPr>
                    </a:p>
                  </a:txBody>
                  <a:tcPr marL="0" marR="0" marT="15875"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spcBef>
                          <a:spcPts val="270"/>
                        </a:spcBef>
                      </a:pPr>
                      <a:endParaRPr sz="600" dirty="0">
                        <a:latin typeface="Arial MT"/>
                        <a:cs typeface="Arial MT"/>
                      </a:endParaRPr>
                    </a:p>
                  </a:txBody>
                  <a:tcPr marL="0" marR="0" marT="3429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129199">
                <a:tc gridSpan="2">
                  <a:txBody>
                    <a:bodyPr/>
                    <a:lstStyle/>
                    <a:p>
                      <a:pPr marL="43815" algn="ctr">
                        <a:lnSpc>
                          <a:spcPts val="645"/>
                        </a:lnSpc>
                        <a:spcBef>
                          <a:spcPts val="270"/>
                        </a:spcBef>
                      </a:pPr>
                      <a:endParaRPr sz="600" dirty="0">
                        <a:latin typeface="Arial MT"/>
                        <a:cs typeface="Arial MT"/>
                      </a:endParaRPr>
                    </a:p>
                  </a:txBody>
                  <a:tcPr marL="0" marR="0" marT="3429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marL="76835">
                        <a:lnSpc>
                          <a:spcPts val="645"/>
                        </a:lnSpc>
                        <a:spcBef>
                          <a:spcPts val="270"/>
                        </a:spcBef>
                      </a:pPr>
                      <a:endParaRPr lang="en-US" sz="600" dirty="0">
                        <a:latin typeface="Arial MT"/>
                        <a:cs typeface="Arial MT"/>
                      </a:endParaRPr>
                    </a:p>
                  </a:txBody>
                  <a:tcPr marL="0" marR="0" marT="3429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ts val="645"/>
                        </a:lnSpc>
                        <a:spcBef>
                          <a:spcPts val="270"/>
                        </a:spcBef>
                      </a:pPr>
                      <a:endParaRPr sz="600" dirty="0">
                        <a:latin typeface="Arial"/>
                        <a:cs typeface="Arial"/>
                      </a:endParaRPr>
                    </a:p>
                  </a:txBody>
                  <a:tcPr marL="0" marR="0" marT="3429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spcBef>
                          <a:spcPts val="270"/>
                        </a:spcBef>
                      </a:pPr>
                      <a:endParaRPr sz="600" dirty="0">
                        <a:latin typeface="Arial MT"/>
                        <a:cs typeface="Arial MT"/>
                      </a:endParaRPr>
                    </a:p>
                  </a:txBody>
                  <a:tcPr marL="0" marR="0" marT="3429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81113">
                <a:tc gridSpan="2">
                  <a:txBody>
                    <a:bodyPr/>
                    <a:lstStyle/>
                    <a:p>
                      <a:pPr marL="43815" algn="ctr">
                        <a:lnSpc>
                          <a:spcPts val="645"/>
                        </a:lnSpc>
                        <a:spcBef>
                          <a:spcPts val="270"/>
                        </a:spcBef>
                      </a:pPr>
                      <a:endParaRPr sz="600" dirty="0">
                        <a:latin typeface="Arial MT"/>
                        <a:cs typeface="Arial MT"/>
                      </a:endParaRPr>
                    </a:p>
                  </a:txBody>
                  <a:tcPr marL="0" marR="0" marT="3429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marL="76835">
                        <a:lnSpc>
                          <a:spcPct val="100000"/>
                        </a:lnSpc>
                        <a:spcBef>
                          <a:spcPts val="125"/>
                        </a:spcBef>
                      </a:pPr>
                      <a:endParaRPr lang="en-US" sz="600" dirty="0">
                        <a:latin typeface="Arial MT"/>
                        <a:cs typeface="Arial MT"/>
                      </a:endParaRPr>
                    </a:p>
                  </a:txBody>
                  <a:tcPr marL="0" marR="0" marT="15875"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0000"/>
                        </a:lnSpc>
                        <a:spcBef>
                          <a:spcPts val="125"/>
                        </a:spcBef>
                      </a:pPr>
                      <a:endParaRPr sz="600" dirty="0">
                        <a:latin typeface="Arial MT"/>
                        <a:cs typeface="Arial MT"/>
                      </a:endParaRPr>
                    </a:p>
                  </a:txBody>
                  <a:tcPr marL="0" marR="0" marT="15875"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spcBef>
                          <a:spcPts val="270"/>
                        </a:spcBef>
                      </a:pPr>
                      <a:endParaRPr sz="600" dirty="0">
                        <a:latin typeface="Arial MT"/>
                        <a:cs typeface="Arial MT"/>
                      </a:endParaRPr>
                    </a:p>
                  </a:txBody>
                  <a:tcPr marL="0" marR="0" marT="3429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146823">
                <a:tc gridSpan="2">
                  <a:txBody>
                    <a:bodyPr/>
                    <a:lstStyle/>
                    <a:p>
                      <a:pPr marL="43815" algn="ctr">
                        <a:lnSpc>
                          <a:spcPts val="645"/>
                        </a:lnSpc>
                        <a:spcBef>
                          <a:spcPts val="270"/>
                        </a:spcBef>
                      </a:pPr>
                      <a:endParaRPr sz="600" dirty="0">
                        <a:latin typeface="Arial MT"/>
                        <a:cs typeface="Arial MT"/>
                      </a:endParaRPr>
                    </a:p>
                  </a:txBody>
                  <a:tcPr marL="0" marR="0" marT="34290" marB="0">
                    <a:lnL w="12700">
                      <a:noFill/>
                      <a:prstDash val="solid"/>
                    </a:lnL>
                    <a:lnR w="9525">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marL="76835">
                        <a:lnSpc>
                          <a:spcPts val="645"/>
                        </a:lnSpc>
                        <a:spcBef>
                          <a:spcPts val="270"/>
                        </a:spcBef>
                      </a:pPr>
                      <a:endParaRPr sz="600" dirty="0">
                        <a:latin typeface="Arial"/>
                        <a:cs typeface="Arial"/>
                      </a:endParaRPr>
                    </a:p>
                  </a:txBody>
                  <a:tcPr marL="0" marR="0" marT="3429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ts val="645"/>
                        </a:lnSpc>
                        <a:spcBef>
                          <a:spcPts val="270"/>
                        </a:spcBef>
                      </a:pPr>
                      <a:endParaRPr sz="600" dirty="0">
                        <a:latin typeface="Arial"/>
                        <a:cs typeface="Arial"/>
                      </a:endParaRPr>
                    </a:p>
                  </a:txBody>
                  <a:tcPr marL="0" marR="0" marT="34290" marB="0">
                    <a:lnL w="9525" cap="flat" cmpd="sng" algn="ctr">
                      <a:noFill/>
                      <a:prstDash val="solid"/>
                      <a:round/>
                      <a:headEnd type="none" w="med" len="med"/>
                      <a:tailEnd type="none" w="med" len="med"/>
                    </a:lnL>
                    <a:lnR w="9525">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89535">
                        <a:lnSpc>
                          <a:spcPts val="645"/>
                        </a:lnSpc>
                        <a:spcBef>
                          <a:spcPts val="270"/>
                        </a:spcBef>
                      </a:pPr>
                      <a:endParaRPr sz="600" dirty="0">
                        <a:latin typeface="Arial"/>
                        <a:cs typeface="Arial"/>
                      </a:endParaRPr>
                    </a:p>
                  </a:txBody>
                  <a:tcPr marL="0" marR="0" marT="34290" marB="0">
                    <a:lnL w="9525">
                      <a:noFill/>
                      <a:prstDash val="solid"/>
                    </a:lnL>
                    <a:lnR w="12700">
                      <a:noFill/>
                      <a:prstDash val="solid"/>
                    </a:lnR>
                    <a:lnT w="9525">
                      <a:noFill/>
                      <a:prstDash val="solid"/>
                    </a:lnT>
                    <a:lnB w="9525">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1539128">
                <a:tc gridSpan="5">
                  <a:txBody>
                    <a:bodyPr/>
                    <a:lstStyle/>
                    <a:p>
                      <a:pPr marL="50165">
                        <a:lnSpc>
                          <a:spcPct val="100000"/>
                        </a:lnSpc>
                        <a:spcBef>
                          <a:spcPts val="330"/>
                        </a:spcBef>
                      </a:pPr>
                      <a:r>
                        <a:rPr sz="800" b="1" spc="-5" dirty="0">
                          <a:latin typeface="Times New Roman"/>
                          <a:cs typeface="Times New Roman"/>
                        </a:rPr>
                        <a:t>Results</a:t>
                      </a:r>
                      <a:endParaRPr sz="800" dirty="0">
                        <a:latin typeface="Times New Roman"/>
                        <a:cs typeface="Times New Roman"/>
                      </a:endParaRPr>
                    </a:p>
                    <a:p>
                      <a:pPr marL="50165" marR="53340" algn="just">
                        <a:lnSpc>
                          <a:spcPct val="100000"/>
                        </a:lnSpc>
                      </a:pPr>
                      <a:r>
                        <a:rPr lang="en-US" sz="800" b="0" i="0" dirty="0">
                          <a:solidFill>
                            <a:schemeClr val="tx1"/>
                          </a:solidFill>
                          <a:effectLst/>
                          <a:latin typeface="+mn-lt"/>
                          <a:ea typeface="+mn-ea"/>
                          <a:cs typeface="+mn-cs"/>
                        </a:rPr>
                        <a:t>The Random Forest classifier achieved an accuracy of approximately 0.95, indicating a high level of predictive capability. The model performed well in distinguishing between various guest behavior categories, as shown in the confusion matrix.</a:t>
                      </a:r>
                      <a:endParaRPr sz="800" dirty="0">
                        <a:latin typeface="Times New Roman"/>
                        <a:cs typeface="Times New Roman"/>
                      </a:endParaRPr>
                    </a:p>
                  </a:txBody>
                  <a:tcPr marL="0" marR="0" marT="41910" marB="0">
                    <a:lnL w="12700">
                      <a:noFill/>
                      <a:prstDash val="solid"/>
                    </a:lnL>
                    <a:lnR w="12700">
                      <a:noFill/>
                      <a:prstDash val="solid"/>
                    </a:lnR>
                    <a:lnT w="9525">
                      <a:noFill/>
                      <a:prstDash val="solid"/>
                    </a:lnT>
                    <a:lnB w="12700">
                      <a:noFill/>
                      <a:prstDash val="solid"/>
                    </a:lnB>
                    <a:lnTlToBr w="12700" cmpd="sng">
                      <a:noFill/>
                      <a:prstDash val="solid"/>
                    </a:lnTlToBr>
                    <a:lnBlToTr w="12700" cmpd="sng">
                      <a:noFill/>
                      <a:prstDash val="solid"/>
                    </a:lnBlToTr>
                    <a:solidFill>
                      <a:srgbClr val="FFFFFF"/>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dirty="0"/>
                    </a:p>
                  </a:txBody>
                  <a:tcPr marL="0" marR="0" marT="0" marB="0">
                    <a:lnT w="9525" cap="flat" cmpd="sng" algn="ctr">
                      <a:solidFill>
                        <a:srgbClr val="000000"/>
                      </a:solidFill>
                      <a:prstDash val="solid"/>
                      <a:round/>
                      <a:headEnd type="none" w="med" len="med"/>
                      <a:tailEnd type="none" w="med" len="med"/>
                    </a:lnT>
                  </a:tcPr>
                </a:tc>
                <a:tc hMerge="1">
                  <a:txBody>
                    <a:bodyPr/>
                    <a:lstStyle/>
                    <a:p>
                      <a:endParaRPr/>
                    </a:p>
                  </a:txBody>
                  <a:tcPr marL="0" marR="0" marT="0" marB="0">
                    <a:lnT w="952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pic>
        <p:nvPicPr>
          <p:cNvPr id="13" name="object 13"/>
          <p:cNvPicPr/>
          <p:nvPr/>
        </p:nvPicPr>
        <p:blipFill>
          <a:blip r:embed="rId3" cstate="print"/>
          <a:stretch>
            <a:fillRect/>
          </a:stretch>
        </p:blipFill>
        <p:spPr>
          <a:xfrm>
            <a:off x="231934" y="130968"/>
            <a:ext cx="660824" cy="660824"/>
          </a:xfrm>
          <a:prstGeom prst="rect">
            <a:avLst/>
          </a:prstGeom>
        </p:spPr>
      </p:pic>
      <p:sp>
        <p:nvSpPr>
          <p:cNvPr id="17" name="object 17"/>
          <p:cNvSpPr txBox="1"/>
          <p:nvPr/>
        </p:nvSpPr>
        <p:spPr>
          <a:xfrm>
            <a:off x="6563042" y="713750"/>
            <a:ext cx="2349024" cy="166940"/>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333333"/>
                </a:solidFill>
                <a:latin typeface="Roboto"/>
                <a:cs typeface="Roboto"/>
              </a:rPr>
              <a:t>GitHub:</a:t>
            </a:r>
            <a:r>
              <a:rPr lang="en-US" sz="1000" spc="-15" dirty="0">
                <a:solidFill>
                  <a:srgbClr val="333333"/>
                </a:solidFill>
                <a:latin typeface="Roboto"/>
                <a:cs typeface="Roboto"/>
              </a:rPr>
              <a:t> https://github.com/mithundama </a:t>
            </a:r>
            <a:r>
              <a:rPr sz="1000" spc="-40" dirty="0">
                <a:solidFill>
                  <a:srgbClr val="333333"/>
                </a:solidFill>
                <a:latin typeface="Roboto"/>
                <a:cs typeface="Roboto"/>
              </a:rPr>
              <a:t> </a:t>
            </a:r>
            <a:endParaRPr sz="1000" dirty="0">
              <a:latin typeface="Roboto"/>
              <a:cs typeface="Roboto"/>
            </a:endParaRPr>
          </a:p>
        </p:txBody>
      </p:sp>
      <p:sp>
        <p:nvSpPr>
          <p:cNvPr id="18" name="object 18">
            <a:extLst>
              <a:ext uri="{C183D7F6-B498-43B3-948B-1728B52AA6E4}">
                <adec:decorative xmlns:adec="http://schemas.microsoft.com/office/drawing/2017/decorative" val="0"/>
              </a:ext>
            </a:extLst>
          </p:cNvPr>
          <p:cNvSpPr txBox="1"/>
          <p:nvPr/>
        </p:nvSpPr>
        <p:spPr>
          <a:xfrm>
            <a:off x="6838950" y="918440"/>
            <a:ext cx="2167255" cy="997709"/>
          </a:xfrm>
          <a:prstGeom prst="rect">
            <a:avLst/>
          </a:prstGeom>
        </p:spPr>
        <p:txBody>
          <a:bodyPr vert="horz" wrap="square" lIns="0" tIns="12700" rIns="0" bIns="0" rtlCol="0">
            <a:spAutoFit/>
          </a:bodyPr>
          <a:lstStyle/>
          <a:p>
            <a:pPr marL="12700" algn="just">
              <a:lnSpc>
                <a:spcPct val="100000"/>
              </a:lnSpc>
            </a:pPr>
            <a:endParaRPr lang="en-US" sz="800" b="1" spc="-5" dirty="0">
              <a:latin typeface="Times New Roman"/>
              <a:cs typeface="Times New Roman"/>
            </a:endParaRPr>
          </a:p>
          <a:p>
            <a:pPr marL="12700" algn="just">
              <a:lnSpc>
                <a:spcPct val="100000"/>
              </a:lnSpc>
            </a:pPr>
            <a:r>
              <a:rPr sz="800" b="1" spc="-5" dirty="0">
                <a:latin typeface="Times New Roman"/>
                <a:cs typeface="Times New Roman"/>
              </a:rPr>
              <a:t>Conclusion</a:t>
            </a:r>
            <a:r>
              <a:rPr sz="800" b="1" spc="-20" dirty="0">
                <a:latin typeface="Times New Roman"/>
                <a:cs typeface="Times New Roman"/>
              </a:rPr>
              <a:t> </a:t>
            </a:r>
            <a:r>
              <a:rPr sz="800" b="1" dirty="0">
                <a:latin typeface="Times New Roman"/>
                <a:cs typeface="Times New Roman"/>
              </a:rPr>
              <a:t>&amp;</a:t>
            </a:r>
            <a:r>
              <a:rPr sz="800" b="1" spc="-15" dirty="0">
                <a:latin typeface="Times New Roman"/>
                <a:cs typeface="Times New Roman"/>
              </a:rPr>
              <a:t> </a:t>
            </a:r>
            <a:r>
              <a:rPr sz="800" b="1" spc="-10" dirty="0">
                <a:latin typeface="Times New Roman"/>
                <a:cs typeface="Times New Roman"/>
              </a:rPr>
              <a:t>Future</a:t>
            </a:r>
            <a:r>
              <a:rPr sz="800" b="1" spc="-35" dirty="0">
                <a:latin typeface="Times New Roman"/>
                <a:cs typeface="Times New Roman"/>
              </a:rPr>
              <a:t> </a:t>
            </a:r>
            <a:r>
              <a:rPr sz="800" b="1" spc="-15" dirty="0">
                <a:latin typeface="Times New Roman"/>
                <a:cs typeface="Times New Roman"/>
              </a:rPr>
              <a:t>Work</a:t>
            </a:r>
            <a:endParaRPr sz="800" dirty="0">
              <a:latin typeface="Times New Roman"/>
              <a:cs typeface="Times New Roman"/>
            </a:endParaRPr>
          </a:p>
          <a:p>
            <a:pPr marL="12700" marR="6350" algn="just">
              <a:lnSpc>
                <a:spcPct val="100000"/>
              </a:lnSpc>
            </a:pPr>
            <a:r>
              <a:rPr lang="en-US" sz="800" b="0" i="0" dirty="0">
                <a:solidFill>
                  <a:srgbClr val="374151"/>
                </a:solidFill>
                <a:effectLst/>
                <a:latin typeface="Söhne"/>
              </a:rPr>
              <a:t>The findings suggest that AI-driven guest profiling can significantly enhance hotel management. Future work could explore deep learning approaches for more nuanced behavioral predictions and expand the dataset to include online behavior and social media interactions..</a:t>
            </a:r>
            <a:endParaRPr sz="600" dirty="0">
              <a:latin typeface="Times New Roman"/>
              <a:cs typeface="Times New Roman"/>
            </a:endParaRPr>
          </a:p>
        </p:txBody>
      </p:sp>
      <p:pic>
        <p:nvPicPr>
          <p:cNvPr id="29" name="Picture 28" descr="A chart of confusion matrix">
            <a:extLst>
              <a:ext uri="{FF2B5EF4-FFF2-40B4-BE49-F238E27FC236}">
                <a16:creationId xmlns:a16="http://schemas.microsoft.com/office/drawing/2014/main" id="{C5ED9069-A345-C893-AC51-6546D39DFB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5514" y="2853407"/>
            <a:ext cx="2114804" cy="21336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1836</TotalTime>
  <Words>435</Words>
  <Application>Microsoft Office PowerPoint</Application>
  <PresentationFormat>On-screen Show (16:9)</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Arial MT</vt:lpstr>
      <vt:lpstr>Calibri</vt:lpstr>
      <vt:lpstr>Roboto</vt:lpstr>
      <vt:lpstr>Söhne</vt:lpstr>
      <vt:lpstr>Times New Roman</vt:lpstr>
      <vt:lpstr>Office Theme</vt:lpstr>
      <vt:lpstr>AI-Driven Guest Profiling For Hotel Management in  United States/New Jersey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Summarization of Specific Domain Long Documents through Fine-Tuning Longformer on a Focused Dataset</dc:title>
  <cp:lastModifiedBy>Mithun Dama</cp:lastModifiedBy>
  <cp:revision>22</cp:revision>
  <dcterms:created xsi:type="dcterms:W3CDTF">2023-12-04T05:50:03Z</dcterms:created>
  <dcterms:modified xsi:type="dcterms:W3CDTF">2023-12-13T22:53:47Z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