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Average"/>
      <p:regular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Average-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90d726077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90d726077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8d285b291e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8d285b291e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8d285b291e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8d285b291e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8d285b291e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8d285b291e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8d285b291e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8d285b291e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9008f569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9008f569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008f5692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008f5692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9008f5692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9008f5692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9008f5692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9008f5692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55" name="Google Shape;55;p12"/>
          <p:cNvSpPr txBox="1"/>
          <p:nvPr/>
        </p:nvSpPr>
        <p:spPr>
          <a:xfrm>
            <a:off x="-284225" y="0"/>
            <a:ext cx="9428100" cy="5253900"/>
          </a:xfrm>
          <a:prstGeom prst="rect">
            <a:avLst/>
          </a:prstGeom>
          <a:solidFill>
            <a:schemeClr val="dk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b="1" u="sng">
              <a:highlight>
                <a:schemeClr val="dk1"/>
              </a:highlight>
              <a:latin typeface="Average"/>
              <a:ea typeface="Average"/>
              <a:cs typeface="Average"/>
              <a:sym typeface="Average"/>
            </a:endParaRPr>
          </a:p>
          <a:p>
            <a:pPr indent="0" lvl="0" marL="0" rtl="0" algn="l">
              <a:spcBef>
                <a:spcPts val="0"/>
              </a:spcBef>
              <a:spcAft>
                <a:spcPts val="0"/>
              </a:spcAft>
              <a:buNone/>
            </a:pPr>
            <a:r>
              <a:rPr b="1" lang="en-GB" sz="1500" u="sng">
                <a:highlight>
                  <a:schemeClr val="dk1"/>
                </a:highlight>
                <a:latin typeface="Roboto"/>
                <a:ea typeface="Roboto"/>
                <a:cs typeface="Roboto"/>
                <a:sym typeface="Roboto"/>
              </a:rPr>
              <a:t>Real-world Conversational AI for Hotel Bookings:</a:t>
            </a:r>
            <a:endParaRPr b="1" sz="1500" u="sng">
              <a:highlight>
                <a:schemeClr val="dk1"/>
              </a:highlight>
              <a:latin typeface="Roboto"/>
              <a:ea typeface="Roboto"/>
              <a:cs typeface="Roboto"/>
              <a:sym typeface="Roboto"/>
            </a:endParaRPr>
          </a:p>
          <a:p>
            <a:pPr indent="0" lvl="0" marL="0" rtl="0" algn="l">
              <a:spcBef>
                <a:spcPts val="0"/>
              </a:spcBef>
              <a:spcAft>
                <a:spcPts val="0"/>
              </a:spcAft>
              <a:buNone/>
            </a:pPr>
            <a:r>
              <a:t/>
            </a:r>
            <a:endParaRPr>
              <a:highlight>
                <a:schemeClr val="dk1"/>
              </a:highlight>
              <a:latin typeface="Average"/>
              <a:ea typeface="Average"/>
              <a:cs typeface="Average"/>
              <a:sym typeface="Average"/>
            </a:endParaRPr>
          </a:p>
          <a:p>
            <a:pPr indent="0" lvl="0" marL="0" rtl="0" algn="l">
              <a:spcBef>
                <a:spcPts val="0"/>
              </a:spcBef>
              <a:spcAft>
                <a:spcPts val="0"/>
              </a:spcAft>
              <a:buNone/>
            </a:pPr>
            <a:r>
              <a:rPr b="1" lang="en-GB" sz="1200">
                <a:highlight>
                  <a:schemeClr val="dk1"/>
                </a:highlight>
                <a:latin typeface="Roboto"/>
                <a:ea typeface="Roboto"/>
                <a:cs typeface="Roboto"/>
                <a:sym typeface="Roboto"/>
              </a:rPr>
              <a:t>Goal</a:t>
            </a:r>
            <a:r>
              <a:rPr b="1" lang="en-GB" sz="1200">
                <a:solidFill>
                  <a:srgbClr val="374151"/>
                </a:solidFill>
                <a:highlight>
                  <a:schemeClr val="dk1"/>
                </a:highlight>
                <a:latin typeface="Roboto"/>
                <a:ea typeface="Roboto"/>
                <a:cs typeface="Roboto"/>
                <a:sym typeface="Roboto"/>
              </a:rPr>
              <a:t>: </a:t>
            </a:r>
            <a:r>
              <a:rPr lang="en-GB" sz="1200">
                <a:solidFill>
                  <a:srgbClr val="374151"/>
                </a:solidFill>
                <a:highlight>
                  <a:schemeClr val="dk1"/>
                </a:highlight>
                <a:latin typeface="Roboto"/>
                <a:ea typeface="Roboto"/>
                <a:cs typeface="Roboto"/>
                <a:sym typeface="Roboto"/>
              </a:rPr>
              <a:t>Develop a real-world conversational AI system for hotel search and booking via text messaging platforms.</a:t>
            </a:r>
            <a:endParaRPr sz="1200">
              <a:solidFill>
                <a:srgbClr val="374151"/>
              </a:solidFill>
              <a:highlight>
                <a:schemeClr val="dk1"/>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chemeClr val="dk1"/>
              </a:highlight>
              <a:latin typeface="Roboto"/>
              <a:ea typeface="Roboto"/>
              <a:cs typeface="Roboto"/>
              <a:sym typeface="Roboto"/>
            </a:endParaRPr>
          </a:p>
          <a:p>
            <a:pPr indent="0" lvl="0" marL="0" rtl="0" algn="l">
              <a:spcBef>
                <a:spcPts val="0"/>
              </a:spcBef>
              <a:spcAft>
                <a:spcPts val="0"/>
              </a:spcAft>
              <a:buNone/>
            </a:pPr>
            <a:r>
              <a:rPr b="1" lang="en-GB" sz="1200">
                <a:highlight>
                  <a:schemeClr val="dk1"/>
                </a:highlight>
                <a:latin typeface="Roboto"/>
                <a:ea typeface="Roboto"/>
                <a:cs typeface="Roboto"/>
                <a:sym typeface="Roboto"/>
              </a:rPr>
              <a:t>Dataset</a:t>
            </a:r>
            <a:r>
              <a:rPr b="1" lang="en-GB" sz="1200">
                <a:solidFill>
                  <a:srgbClr val="374151"/>
                </a:solidFill>
                <a:highlight>
                  <a:schemeClr val="dk1"/>
                </a:highlight>
                <a:latin typeface="Roboto"/>
                <a:ea typeface="Roboto"/>
                <a:cs typeface="Roboto"/>
                <a:sym typeface="Roboto"/>
              </a:rPr>
              <a:t>:</a:t>
            </a:r>
            <a:r>
              <a:rPr lang="en-GB" sz="1200">
                <a:solidFill>
                  <a:srgbClr val="374151"/>
                </a:solidFill>
                <a:highlight>
                  <a:schemeClr val="dk1"/>
                </a:highlight>
                <a:latin typeface="Roboto"/>
                <a:ea typeface="Roboto"/>
                <a:cs typeface="Roboto"/>
                <a:sym typeface="Roboto"/>
              </a:rPr>
              <a:t> Database of ~100,000 cities and 300,000 hotels, supplemented with user-agent conversation data.</a:t>
            </a:r>
            <a:endParaRPr sz="1200">
              <a:solidFill>
                <a:srgbClr val="374151"/>
              </a:solidFill>
              <a:highlight>
                <a:schemeClr val="dk1"/>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chemeClr val="dk1"/>
              </a:highlight>
              <a:latin typeface="Roboto"/>
              <a:ea typeface="Roboto"/>
              <a:cs typeface="Roboto"/>
              <a:sym typeface="Roboto"/>
            </a:endParaRPr>
          </a:p>
          <a:p>
            <a:pPr indent="0" lvl="0" marL="0" rtl="0" algn="l">
              <a:lnSpc>
                <a:spcPct val="115000"/>
              </a:lnSpc>
              <a:spcBef>
                <a:spcPts val="1500"/>
              </a:spcBef>
              <a:spcAft>
                <a:spcPts val="0"/>
              </a:spcAft>
              <a:buNone/>
            </a:pPr>
            <a:r>
              <a:rPr b="1" lang="en-GB" sz="1200" u="sng">
                <a:solidFill>
                  <a:srgbClr val="374151"/>
                </a:solidFill>
                <a:highlight>
                  <a:schemeClr val="dk1"/>
                </a:highlight>
                <a:latin typeface="Roboto"/>
                <a:ea typeface="Roboto"/>
                <a:cs typeface="Roboto"/>
                <a:sym typeface="Roboto"/>
              </a:rPr>
              <a:t>Methodology:</a:t>
            </a:r>
            <a:endParaRPr b="1" sz="1200" u="sng">
              <a:solidFill>
                <a:srgbClr val="374151"/>
              </a:solidFill>
              <a:highlight>
                <a:schemeClr val="dk1"/>
              </a:highlight>
              <a:latin typeface="Roboto"/>
              <a:ea typeface="Roboto"/>
              <a:cs typeface="Roboto"/>
              <a:sym typeface="Roboto"/>
            </a:endParaRPr>
          </a:p>
          <a:p>
            <a:pPr indent="-228600" lvl="0" marL="457200" rtl="0" algn="l">
              <a:lnSpc>
                <a:spcPct val="115000"/>
              </a:lnSpc>
              <a:spcBef>
                <a:spcPts val="1500"/>
              </a:spcBef>
              <a:spcAft>
                <a:spcPts val="0"/>
              </a:spcAft>
              <a:buClr>
                <a:srgbClr val="374151"/>
              </a:buClr>
              <a:buSzPts val="1200"/>
              <a:buFont typeface="Roboto"/>
              <a:buNone/>
            </a:pPr>
            <a:r>
              <a:rPr b="1" lang="en-GB" sz="1200">
                <a:solidFill>
                  <a:srgbClr val="374151"/>
                </a:solidFill>
                <a:highlight>
                  <a:schemeClr val="dk1"/>
                </a:highlight>
                <a:latin typeface="Roboto"/>
                <a:ea typeface="Roboto"/>
                <a:cs typeface="Roboto"/>
                <a:sym typeface="Roboto"/>
              </a:rPr>
              <a:t>Intent Classification: </a:t>
            </a:r>
            <a:r>
              <a:rPr lang="en-GB" sz="1200">
                <a:solidFill>
                  <a:srgbClr val="374151"/>
                </a:solidFill>
                <a:highlight>
                  <a:schemeClr val="dk1"/>
                </a:highlight>
                <a:latin typeface="Roboto"/>
                <a:ea typeface="Roboto"/>
                <a:cs typeface="Roboto"/>
                <a:sym typeface="Roboto"/>
              </a:rPr>
              <a:t>Utilized a two-stage model (keyword-matching and neural classification) to categorize user messages.</a:t>
            </a:r>
            <a:endParaRPr sz="1200">
              <a:solidFill>
                <a:srgbClr val="374151"/>
              </a:solidFill>
              <a:highlight>
                <a:schemeClr val="dk1"/>
              </a:highlight>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200"/>
              <a:buFont typeface="Roboto"/>
              <a:buNone/>
            </a:pPr>
            <a:r>
              <a:rPr b="1" lang="en-GB" sz="1200">
                <a:solidFill>
                  <a:srgbClr val="374151"/>
                </a:solidFill>
                <a:highlight>
                  <a:schemeClr val="dk1"/>
                </a:highlight>
                <a:latin typeface="Roboto"/>
                <a:ea typeface="Roboto"/>
                <a:cs typeface="Roboto"/>
                <a:sym typeface="Roboto"/>
              </a:rPr>
              <a:t>Named Entity Recognition (NER): </a:t>
            </a:r>
            <a:r>
              <a:rPr lang="en-GB" sz="1200">
                <a:solidFill>
                  <a:srgbClr val="374151"/>
                </a:solidFill>
                <a:highlight>
                  <a:schemeClr val="dk1"/>
                </a:highlight>
                <a:latin typeface="Roboto"/>
                <a:ea typeface="Roboto"/>
                <a:cs typeface="Roboto"/>
                <a:sym typeface="Roboto"/>
              </a:rPr>
              <a:t>Deployed custom models with Spacy to identify hotel and location names.</a:t>
            </a:r>
            <a:endParaRPr sz="1200">
              <a:solidFill>
                <a:srgbClr val="374151"/>
              </a:solidFill>
              <a:highlight>
                <a:schemeClr val="dk1"/>
              </a:highlight>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200"/>
              <a:buFont typeface="Roboto"/>
              <a:buNone/>
            </a:pPr>
            <a:r>
              <a:rPr b="1" lang="en-GB" sz="1200">
                <a:solidFill>
                  <a:srgbClr val="374151"/>
                </a:solidFill>
                <a:highlight>
                  <a:schemeClr val="dk1"/>
                </a:highlight>
                <a:latin typeface="Roboto"/>
                <a:ea typeface="Roboto"/>
                <a:cs typeface="Roboto"/>
                <a:sym typeface="Roboto"/>
              </a:rPr>
              <a:t>Information Retrieval (IR):</a:t>
            </a:r>
            <a:r>
              <a:rPr lang="en-GB" sz="1200">
                <a:solidFill>
                  <a:srgbClr val="374151"/>
                </a:solidFill>
                <a:highlight>
                  <a:schemeClr val="dk1"/>
                </a:highlight>
                <a:latin typeface="Roboto"/>
                <a:ea typeface="Roboto"/>
                <a:cs typeface="Roboto"/>
                <a:sym typeface="Roboto"/>
              </a:rPr>
              <a:t> Combined NER, ElasticSearch, and neural networks (including BERT with fine-tuning) to match user queries with database entries.</a:t>
            </a:r>
            <a:endParaRPr sz="1200">
              <a:solidFill>
                <a:srgbClr val="374151"/>
              </a:solidFill>
              <a:highlight>
                <a:schemeClr val="dk1"/>
              </a:highlight>
              <a:latin typeface="Roboto"/>
              <a:ea typeface="Roboto"/>
              <a:cs typeface="Roboto"/>
              <a:sym typeface="Roboto"/>
            </a:endParaRPr>
          </a:p>
          <a:p>
            <a:pPr indent="0" lvl="0" marL="0" rtl="0" algn="l">
              <a:lnSpc>
                <a:spcPct val="115000"/>
              </a:lnSpc>
              <a:spcBef>
                <a:spcPts val="1500"/>
              </a:spcBef>
              <a:spcAft>
                <a:spcPts val="0"/>
              </a:spcAft>
              <a:buNone/>
            </a:pPr>
            <a:r>
              <a:rPr b="1" lang="en-GB" sz="1200">
                <a:solidFill>
                  <a:srgbClr val="374151"/>
                </a:solidFill>
                <a:highlight>
                  <a:schemeClr val="dk1"/>
                </a:highlight>
                <a:latin typeface="Roboto"/>
                <a:ea typeface="Roboto"/>
                <a:cs typeface="Roboto"/>
                <a:sym typeface="Roboto"/>
              </a:rPr>
              <a:t>Results:</a:t>
            </a:r>
            <a:endParaRPr b="1" sz="1200">
              <a:solidFill>
                <a:srgbClr val="374151"/>
              </a:solidFill>
              <a:highlight>
                <a:schemeClr val="dk1"/>
              </a:highlight>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lang="en-GB" sz="1200">
                <a:solidFill>
                  <a:srgbClr val="374151"/>
                </a:solidFill>
                <a:highlight>
                  <a:schemeClr val="dk1"/>
                </a:highlight>
                <a:latin typeface="Roboto"/>
                <a:ea typeface="Roboto"/>
                <a:cs typeface="Roboto"/>
                <a:sym typeface="Roboto"/>
              </a:rPr>
              <a:t>BERT-based IR model achieved ~90% accuracy in retrieving correct hotel matches.</a:t>
            </a:r>
            <a:endParaRPr sz="1200">
              <a:solidFill>
                <a:srgbClr val="374151"/>
              </a:solidFill>
              <a:highlight>
                <a:schemeClr val="dk1"/>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GB" sz="1200">
                <a:solidFill>
                  <a:srgbClr val="374151"/>
                </a:solidFill>
                <a:highlight>
                  <a:schemeClr val="dk1"/>
                </a:highlight>
                <a:latin typeface="Roboto"/>
                <a:ea typeface="Roboto"/>
                <a:cs typeface="Roboto"/>
                <a:sym typeface="Roboto"/>
              </a:rPr>
              <a:t>External real-world performance metrics showed improved agent handoff and booking completion rates.</a:t>
            </a:r>
            <a:endParaRPr sz="1200">
              <a:solidFill>
                <a:srgbClr val="374151"/>
              </a:solidFill>
              <a:highlight>
                <a:schemeClr val="dk1"/>
              </a:highlight>
              <a:latin typeface="Roboto"/>
              <a:ea typeface="Roboto"/>
              <a:cs typeface="Roboto"/>
              <a:sym typeface="Roboto"/>
            </a:endParaRPr>
          </a:p>
          <a:p>
            <a:pPr indent="0" lvl="0" marL="0" rtl="0" algn="l">
              <a:lnSpc>
                <a:spcPct val="115000"/>
              </a:lnSpc>
              <a:spcBef>
                <a:spcPts val="1500"/>
              </a:spcBef>
              <a:spcAft>
                <a:spcPts val="0"/>
              </a:spcAft>
              <a:buNone/>
            </a:pPr>
            <a:r>
              <a:rPr b="1" lang="en-GB" sz="1200">
                <a:highlight>
                  <a:schemeClr val="dk1"/>
                </a:highlight>
                <a:latin typeface="Roboto"/>
                <a:ea typeface="Roboto"/>
                <a:cs typeface="Roboto"/>
                <a:sym typeface="Roboto"/>
              </a:rPr>
              <a:t>Conclusion</a:t>
            </a:r>
            <a:r>
              <a:rPr b="1" lang="en-GB" sz="1200">
                <a:solidFill>
                  <a:srgbClr val="374151"/>
                </a:solidFill>
                <a:highlight>
                  <a:schemeClr val="dk1"/>
                </a:highlight>
                <a:latin typeface="Roboto"/>
                <a:ea typeface="Roboto"/>
                <a:cs typeface="Roboto"/>
                <a:sym typeface="Roboto"/>
              </a:rPr>
              <a:t>: </a:t>
            </a:r>
            <a:r>
              <a:rPr lang="en-GB" sz="1200">
                <a:solidFill>
                  <a:srgbClr val="374151"/>
                </a:solidFill>
                <a:highlight>
                  <a:schemeClr val="dk1"/>
                </a:highlight>
                <a:latin typeface="Roboto"/>
                <a:ea typeface="Roboto"/>
                <a:cs typeface="Roboto"/>
                <a:sym typeface="Roboto"/>
              </a:rPr>
              <a:t>The developed chatbot effectively aids hotel bookings, highlighting the potential of chatbot technology in e-commerce.</a:t>
            </a:r>
            <a:endParaRPr sz="1200">
              <a:solidFill>
                <a:srgbClr val="374151"/>
              </a:solidFill>
              <a:highlight>
                <a:schemeClr val="dk1"/>
              </a:highlight>
              <a:latin typeface="Roboto"/>
              <a:ea typeface="Roboto"/>
              <a:cs typeface="Roboto"/>
              <a:sym typeface="Roboto"/>
            </a:endParaRPr>
          </a:p>
          <a:p>
            <a:pPr indent="0" lvl="0" marL="0" rtl="0" algn="l">
              <a:lnSpc>
                <a:spcPct val="115000"/>
              </a:lnSpc>
              <a:spcBef>
                <a:spcPts val="1500"/>
              </a:spcBef>
              <a:spcAft>
                <a:spcPts val="0"/>
              </a:spcAft>
              <a:buNone/>
            </a:pPr>
            <a:r>
              <a:rPr b="1" lang="en-GB" sz="1200">
                <a:solidFill>
                  <a:srgbClr val="374151"/>
                </a:solidFill>
                <a:highlight>
                  <a:schemeClr val="dk1"/>
                </a:highlight>
                <a:latin typeface="Roboto"/>
                <a:ea typeface="Roboto"/>
                <a:cs typeface="Roboto"/>
                <a:sym typeface="Roboto"/>
              </a:rPr>
              <a:t>Link:</a:t>
            </a:r>
            <a:r>
              <a:rPr lang="en-GB" sz="1200">
                <a:solidFill>
                  <a:srgbClr val="374151"/>
                </a:solidFill>
                <a:highlight>
                  <a:schemeClr val="dk1"/>
                </a:highlight>
                <a:latin typeface="Roboto"/>
                <a:ea typeface="Roboto"/>
                <a:cs typeface="Roboto"/>
                <a:sym typeface="Roboto"/>
              </a:rPr>
              <a:t>  </a:t>
            </a:r>
            <a:r>
              <a:rPr lang="en-GB" sz="1050">
                <a:highlight>
                  <a:schemeClr val="dk1"/>
                </a:highlight>
                <a:latin typeface="Courier New"/>
                <a:ea typeface="Courier New"/>
                <a:cs typeface="Courier New"/>
                <a:sym typeface="Courier New"/>
              </a:rPr>
              <a:t>arXiv:1908.10001v1 [cs.LG] 27 Aug 2019</a:t>
            </a:r>
            <a:endParaRPr sz="1050">
              <a:highlight>
                <a:schemeClr val="dk1"/>
              </a:highlight>
              <a:latin typeface="Courier New"/>
              <a:ea typeface="Courier New"/>
              <a:cs typeface="Courier New"/>
              <a:sym typeface="Courier New"/>
            </a:endParaRPr>
          </a:p>
          <a:p>
            <a:pPr indent="0" lvl="0" marL="0" rtl="0" algn="l">
              <a:lnSpc>
                <a:spcPct val="115000"/>
              </a:lnSpc>
              <a:spcBef>
                <a:spcPts val="1500"/>
              </a:spcBef>
              <a:spcAft>
                <a:spcPts val="0"/>
              </a:spcAft>
              <a:buNone/>
            </a:pPr>
            <a:r>
              <a:rPr b="1" lang="en-GB" sz="1200">
                <a:solidFill>
                  <a:schemeClr val="lt1"/>
                </a:solidFill>
                <a:highlight>
                  <a:schemeClr val="dk1"/>
                </a:highlight>
                <a:latin typeface="Courier New"/>
                <a:ea typeface="Courier New"/>
                <a:cs typeface="Courier New"/>
                <a:sym typeface="Courier New"/>
              </a:rPr>
              <a:t>By</a:t>
            </a:r>
            <a:r>
              <a:rPr b="1" lang="en-GB" sz="1050">
                <a:solidFill>
                  <a:schemeClr val="lt1"/>
                </a:solidFill>
                <a:highlight>
                  <a:schemeClr val="dk1"/>
                </a:highlight>
                <a:latin typeface="Courier New"/>
                <a:ea typeface="Courier New"/>
                <a:cs typeface="Courier New"/>
                <a:sym typeface="Courier New"/>
              </a:rPr>
              <a:t>:</a:t>
            </a:r>
            <a:r>
              <a:rPr lang="en-GB" sz="1050">
                <a:solidFill>
                  <a:schemeClr val="lt1"/>
                </a:solidFill>
                <a:highlight>
                  <a:schemeClr val="dk1"/>
                </a:highlight>
                <a:latin typeface="Courier New"/>
                <a:ea typeface="Courier New"/>
                <a:cs typeface="Courier New"/>
                <a:sym typeface="Courier New"/>
              </a:rPr>
              <a:t> </a:t>
            </a:r>
            <a:r>
              <a:rPr b="1" lang="en-GB" sz="1200">
                <a:solidFill>
                  <a:srgbClr val="374151"/>
                </a:solidFill>
                <a:highlight>
                  <a:schemeClr val="dk1"/>
                </a:highlight>
                <a:latin typeface="Roboto"/>
                <a:ea typeface="Roboto"/>
                <a:cs typeface="Roboto"/>
                <a:sym typeface="Roboto"/>
              </a:rPr>
              <a:t>Bai Li, Nanyi Jiang, Joey Sham, Henry Shi , Hussein Fazal </a:t>
            </a:r>
            <a:r>
              <a:rPr lang="en-GB" sz="1200">
                <a:solidFill>
                  <a:srgbClr val="374151"/>
                </a:solidFill>
                <a:highlight>
                  <a:schemeClr val="dk1"/>
                </a:highlight>
                <a:latin typeface="Roboto"/>
                <a:ea typeface="Roboto"/>
                <a:cs typeface="Roboto"/>
                <a:sym typeface="Roboto"/>
              </a:rPr>
              <a:t> (From </a:t>
            </a:r>
            <a:r>
              <a:rPr b="1" lang="en-GB" sz="1200">
                <a:solidFill>
                  <a:srgbClr val="374151"/>
                </a:solidFill>
                <a:highlight>
                  <a:schemeClr val="dk1"/>
                </a:highlight>
                <a:latin typeface="Roboto"/>
                <a:ea typeface="Roboto"/>
                <a:cs typeface="Roboto"/>
                <a:sym typeface="Roboto"/>
              </a:rPr>
              <a:t>“University of Toronto &amp; SnapTravel, Toronto, Canada”</a:t>
            </a:r>
            <a:r>
              <a:rPr lang="en-GB" sz="1200">
                <a:solidFill>
                  <a:srgbClr val="374151"/>
                </a:solidFill>
                <a:highlight>
                  <a:schemeClr val="dk1"/>
                </a:highlight>
                <a:latin typeface="Roboto"/>
                <a:ea typeface="Roboto"/>
                <a:cs typeface="Roboto"/>
                <a:sym typeface="Roboto"/>
              </a:rPr>
              <a:t>)</a:t>
            </a:r>
            <a:endParaRPr sz="1050">
              <a:solidFill>
                <a:schemeClr val="lt1"/>
              </a:solidFill>
              <a:highlight>
                <a:schemeClr val="dk1"/>
              </a:highlight>
              <a:latin typeface="Courier New"/>
              <a:ea typeface="Courier New"/>
              <a:cs typeface="Courier New"/>
              <a:sym typeface="Courier New"/>
            </a:endParaRPr>
          </a:p>
          <a:p>
            <a:pPr indent="0" lvl="0" marL="0" rtl="0" algn="l">
              <a:lnSpc>
                <a:spcPct val="115000"/>
              </a:lnSpc>
              <a:spcBef>
                <a:spcPts val="1500"/>
              </a:spcBef>
              <a:spcAft>
                <a:spcPts val="0"/>
              </a:spcAft>
              <a:buNone/>
            </a:pPr>
            <a:r>
              <a:rPr lang="en-GB" sz="1050">
                <a:solidFill>
                  <a:schemeClr val="lt1"/>
                </a:solidFill>
                <a:highlight>
                  <a:schemeClr val="dk1"/>
                </a:highlight>
                <a:latin typeface="Courier New"/>
                <a:ea typeface="Courier New"/>
                <a:cs typeface="Courier New"/>
                <a:sym typeface="Courier New"/>
              </a:rPr>
              <a:t>                        </a:t>
            </a:r>
            <a:endParaRPr sz="1050">
              <a:solidFill>
                <a:schemeClr val="lt1"/>
              </a:solidFill>
              <a:highlight>
                <a:schemeClr val="dk1"/>
              </a:highlight>
              <a:latin typeface="Courier New"/>
              <a:ea typeface="Courier New"/>
              <a:cs typeface="Courier New"/>
              <a:sym typeface="Courier New"/>
            </a:endParaRPr>
          </a:p>
          <a:p>
            <a:pPr indent="0" lvl="0" marL="0" rtl="0" algn="l">
              <a:spcBef>
                <a:spcPts val="1500"/>
              </a:spcBef>
              <a:spcAft>
                <a:spcPts val="0"/>
              </a:spcAft>
              <a:buNone/>
            </a:pPr>
            <a:r>
              <a:t/>
            </a:r>
            <a:endParaRPr sz="1200">
              <a:solidFill>
                <a:srgbClr val="374151"/>
              </a:solidFill>
              <a:highlight>
                <a:srgbClr val="F7F7F8"/>
              </a:highlight>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mailto:palmlimna@gmail.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Literature Review</a:t>
            </a:r>
            <a:endParaRPr/>
          </a:p>
        </p:txBody>
      </p:sp>
      <p:sp>
        <p:nvSpPr>
          <p:cNvPr id="61" name="Google Shape;61;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GB"/>
              <a:t>By</a:t>
            </a:r>
            <a:endParaRPr/>
          </a:p>
          <a:p>
            <a:pPr indent="0" lvl="0" marL="0" rtl="0" algn="ctr">
              <a:spcBef>
                <a:spcPts val="0"/>
              </a:spcBef>
              <a:spcAft>
                <a:spcPts val="0"/>
              </a:spcAft>
              <a:buNone/>
            </a:pPr>
            <a:r>
              <a:rPr lang="en-GB"/>
              <a:t>Mithun Dama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nvSpPr>
        <p:spPr>
          <a:xfrm>
            <a:off x="-284225" y="0"/>
            <a:ext cx="9428100" cy="5285700"/>
          </a:xfrm>
          <a:prstGeom prst="rect">
            <a:avLst/>
          </a:prstGeom>
          <a:solidFill>
            <a:schemeClr val="dk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000" u="sng">
              <a:highlight>
                <a:schemeClr val="dk1"/>
              </a:highlight>
              <a:latin typeface="Average"/>
              <a:ea typeface="Average"/>
              <a:cs typeface="Average"/>
              <a:sym typeface="Average"/>
            </a:endParaRPr>
          </a:p>
          <a:p>
            <a:pPr indent="0" lvl="0" marL="0" rtl="0" algn="l">
              <a:spcBef>
                <a:spcPts val="0"/>
              </a:spcBef>
              <a:spcAft>
                <a:spcPts val="0"/>
              </a:spcAft>
              <a:buNone/>
            </a:pPr>
            <a:r>
              <a:rPr b="1" lang="en-GB" sz="1500" u="sng">
                <a:solidFill>
                  <a:srgbClr val="374151"/>
                </a:solidFill>
                <a:highlight>
                  <a:schemeClr val="dk1"/>
                </a:highlight>
                <a:latin typeface="Roboto"/>
                <a:ea typeface="Roboto"/>
                <a:cs typeface="Roboto"/>
                <a:sym typeface="Roboto"/>
              </a:rPr>
              <a:t>"An AI Integrated Online Hotel Management System"</a:t>
            </a:r>
            <a:endParaRPr b="1" sz="1500" u="sng">
              <a:highlight>
                <a:schemeClr val="dk1"/>
              </a:highlight>
              <a:latin typeface="Roboto"/>
              <a:ea typeface="Roboto"/>
              <a:cs typeface="Roboto"/>
              <a:sym typeface="Roboto"/>
            </a:endParaRPr>
          </a:p>
          <a:p>
            <a:pPr indent="0" lvl="0" marL="0" rtl="0" algn="l">
              <a:spcBef>
                <a:spcPts val="0"/>
              </a:spcBef>
              <a:spcAft>
                <a:spcPts val="0"/>
              </a:spcAft>
              <a:buNone/>
            </a:pPr>
            <a:r>
              <a:t/>
            </a:r>
            <a:endParaRPr sz="1200">
              <a:highlight>
                <a:schemeClr val="dk1"/>
              </a:highlight>
              <a:latin typeface="Average"/>
              <a:ea typeface="Average"/>
              <a:cs typeface="Average"/>
              <a:sym typeface="Average"/>
            </a:endParaRPr>
          </a:p>
          <a:p>
            <a:pPr indent="0" lvl="0" marL="0" rtl="0" algn="l">
              <a:spcBef>
                <a:spcPts val="0"/>
              </a:spcBef>
              <a:spcAft>
                <a:spcPts val="0"/>
              </a:spcAft>
              <a:buNone/>
            </a:pPr>
            <a:r>
              <a:rPr b="1" lang="en-GB" sz="1200" u="sng">
                <a:highlight>
                  <a:schemeClr val="dk1"/>
                </a:highlight>
                <a:latin typeface="Roboto"/>
                <a:ea typeface="Roboto"/>
                <a:cs typeface="Roboto"/>
                <a:sym typeface="Roboto"/>
              </a:rPr>
              <a:t>Goal</a:t>
            </a:r>
            <a:r>
              <a:rPr b="1" lang="en-GB" sz="1200" u="sng">
                <a:solidFill>
                  <a:srgbClr val="374151"/>
                </a:solidFill>
                <a:highlight>
                  <a:schemeClr val="dk1"/>
                </a:highlight>
                <a:latin typeface="Roboto"/>
                <a:ea typeface="Roboto"/>
                <a:cs typeface="Roboto"/>
                <a:sym typeface="Roboto"/>
              </a:rPr>
              <a:t>:</a:t>
            </a:r>
            <a:r>
              <a:rPr b="1" lang="en-GB" sz="1200">
                <a:solidFill>
                  <a:srgbClr val="374151"/>
                </a:solidFill>
                <a:highlight>
                  <a:schemeClr val="dk1"/>
                </a:highlight>
                <a:latin typeface="Roboto"/>
                <a:ea typeface="Roboto"/>
                <a:cs typeface="Roboto"/>
                <a:sym typeface="Roboto"/>
              </a:rPr>
              <a:t> Develop an AI-integrated online hotel management system to: </a:t>
            </a:r>
            <a:endParaRPr b="1" sz="1200">
              <a:solidFill>
                <a:srgbClr val="374151"/>
              </a:solidFill>
              <a:highlight>
                <a:schemeClr val="dk1"/>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chemeClr val="dk1"/>
              </a:highlight>
              <a:latin typeface="Roboto"/>
              <a:ea typeface="Roboto"/>
              <a:cs typeface="Roboto"/>
              <a:sym typeface="Roboto"/>
            </a:endParaRPr>
          </a:p>
          <a:p>
            <a:pPr indent="0" lvl="0" marL="0" rtl="0" algn="l">
              <a:spcBef>
                <a:spcPts val="0"/>
              </a:spcBef>
              <a:spcAft>
                <a:spcPts val="0"/>
              </a:spcAft>
              <a:buNone/>
            </a:pPr>
            <a:r>
              <a:rPr lang="en-GB" sz="1200">
                <a:solidFill>
                  <a:srgbClr val="374151"/>
                </a:solidFill>
                <a:highlight>
                  <a:schemeClr val="dk1"/>
                </a:highlight>
                <a:latin typeface="Roboto"/>
                <a:ea typeface="Roboto"/>
                <a:cs typeface="Roboto"/>
                <a:sym typeface="Roboto"/>
              </a:rPr>
              <a:t>Simplify daily hotel operations.Enhance user experience.Bridge the communication gap between hotel employees and customers.</a:t>
            </a:r>
            <a:endParaRPr sz="1200">
              <a:solidFill>
                <a:srgbClr val="374151"/>
              </a:solidFill>
              <a:highlight>
                <a:schemeClr val="dk1"/>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chemeClr val="dk1"/>
              </a:highlight>
              <a:latin typeface="Roboto"/>
              <a:ea typeface="Roboto"/>
              <a:cs typeface="Roboto"/>
              <a:sym typeface="Roboto"/>
            </a:endParaRPr>
          </a:p>
          <a:p>
            <a:pPr indent="0" lvl="0" marL="0" rtl="0" algn="l">
              <a:spcBef>
                <a:spcPts val="0"/>
              </a:spcBef>
              <a:spcAft>
                <a:spcPts val="0"/>
              </a:spcAft>
              <a:buNone/>
            </a:pPr>
            <a:r>
              <a:rPr b="1" lang="en-GB" sz="1200" u="sng">
                <a:solidFill>
                  <a:srgbClr val="374151"/>
                </a:solidFill>
                <a:highlight>
                  <a:schemeClr val="dk1"/>
                </a:highlight>
                <a:latin typeface="Roboto"/>
                <a:ea typeface="Roboto"/>
                <a:cs typeface="Roboto"/>
                <a:sym typeface="Roboto"/>
              </a:rPr>
              <a:t>Dataset:</a:t>
            </a:r>
            <a:r>
              <a:rPr lang="en-GB" sz="1200">
                <a:solidFill>
                  <a:srgbClr val="374151"/>
                </a:solidFill>
                <a:highlight>
                  <a:schemeClr val="dk1"/>
                </a:highlight>
                <a:latin typeface="Roboto"/>
                <a:ea typeface="Roboto"/>
                <a:cs typeface="Roboto"/>
                <a:sym typeface="Roboto"/>
              </a:rPr>
              <a:t>  </a:t>
            </a:r>
            <a:endParaRPr sz="1200">
              <a:solidFill>
                <a:srgbClr val="374151"/>
              </a:solidFill>
              <a:highlight>
                <a:schemeClr val="dk1"/>
              </a:highlight>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lang="en-GB" sz="1200">
                <a:solidFill>
                  <a:srgbClr val="374151"/>
                </a:solidFill>
                <a:highlight>
                  <a:schemeClr val="dk1"/>
                </a:highlight>
                <a:latin typeface="Roboto"/>
                <a:ea typeface="Roboto"/>
                <a:cs typeface="Roboto"/>
                <a:sym typeface="Roboto"/>
              </a:rPr>
              <a:t>User details: Email, Phone, Address.</a:t>
            </a:r>
            <a:endParaRPr sz="1200">
              <a:solidFill>
                <a:srgbClr val="374151"/>
              </a:solidFill>
              <a:highlight>
                <a:schemeClr val="dk1"/>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GB" sz="1200">
                <a:solidFill>
                  <a:srgbClr val="374151"/>
                </a:solidFill>
                <a:highlight>
                  <a:schemeClr val="dk1"/>
                </a:highlight>
                <a:latin typeface="Roboto"/>
                <a:ea typeface="Roboto"/>
                <a:cs typeface="Roboto"/>
                <a:sym typeface="Roboto"/>
              </a:rPr>
              <a:t>Room/Table specifics: Type, Price, Capacity.</a:t>
            </a:r>
            <a:endParaRPr sz="1200">
              <a:solidFill>
                <a:srgbClr val="374151"/>
              </a:solidFill>
              <a:highlight>
                <a:schemeClr val="dk1"/>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GB" sz="1200">
                <a:solidFill>
                  <a:srgbClr val="374151"/>
                </a:solidFill>
                <a:highlight>
                  <a:schemeClr val="dk1"/>
                </a:highlight>
                <a:latin typeface="Roboto"/>
                <a:ea typeface="Roboto"/>
                <a:cs typeface="Roboto"/>
                <a:sym typeface="Roboto"/>
              </a:rPr>
              <a:t>User credentials: Name, Password, Mail.</a:t>
            </a:r>
            <a:endParaRPr b="1" sz="1200">
              <a:highlight>
                <a:schemeClr val="dk1"/>
              </a:highlight>
              <a:latin typeface="Roboto"/>
              <a:ea typeface="Roboto"/>
              <a:cs typeface="Roboto"/>
              <a:sym typeface="Roboto"/>
            </a:endParaRPr>
          </a:p>
          <a:p>
            <a:pPr indent="0" lvl="0" marL="0" rtl="0" algn="l">
              <a:lnSpc>
                <a:spcPct val="115000"/>
              </a:lnSpc>
              <a:spcBef>
                <a:spcPts val="1500"/>
              </a:spcBef>
              <a:spcAft>
                <a:spcPts val="0"/>
              </a:spcAft>
              <a:buNone/>
            </a:pPr>
            <a:r>
              <a:rPr b="1" lang="en-GB" sz="1200" u="sng">
                <a:solidFill>
                  <a:srgbClr val="374151"/>
                </a:solidFill>
                <a:highlight>
                  <a:schemeClr val="dk1"/>
                </a:highlight>
                <a:latin typeface="Roboto"/>
                <a:ea typeface="Roboto"/>
                <a:cs typeface="Roboto"/>
                <a:sym typeface="Roboto"/>
              </a:rPr>
              <a:t>Methodology:</a:t>
            </a:r>
            <a:r>
              <a:rPr b="1" lang="en-GB" sz="1200">
                <a:solidFill>
                  <a:srgbClr val="374151"/>
                </a:solidFill>
                <a:highlight>
                  <a:schemeClr val="dk1"/>
                </a:highlight>
                <a:latin typeface="Roboto"/>
                <a:ea typeface="Roboto"/>
                <a:cs typeface="Roboto"/>
                <a:sym typeface="Roboto"/>
              </a:rPr>
              <a:t>   </a:t>
            </a:r>
            <a:r>
              <a:rPr lang="en-GB" sz="1200">
                <a:solidFill>
                  <a:srgbClr val="374151"/>
                </a:solidFill>
                <a:highlight>
                  <a:schemeClr val="dk1"/>
                </a:highlight>
                <a:latin typeface="Roboto"/>
                <a:ea typeface="Roboto"/>
                <a:cs typeface="Roboto"/>
                <a:sym typeface="Roboto"/>
              </a:rPr>
              <a:t>Divided system into distinct modules: User Interface, Registration, Login, Admin, Customer, and Chatbot.Utilized Dialog Flow for chatbot (Jarvis) to interact in English and Hindi.</a:t>
            </a:r>
            <a:endParaRPr sz="1200">
              <a:solidFill>
                <a:srgbClr val="374151"/>
              </a:solidFill>
              <a:highlight>
                <a:schemeClr val="dk1"/>
              </a:highlight>
              <a:latin typeface="Roboto"/>
              <a:ea typeface="Roboto"/>
              <a:cs typeface="Roboto"/>
              <a:sym typeface="Roboto"/>
            </a:endParaRPr>
          </a:p>
          <a:p>
            <a:pPr indent="0" lvl="0" marL="0" rtl="0" algn="l">
              <a:lnSpc>
                <a:spcPct val="115000"/>
              </a:lnSpc>
              <a:spcBef>
                <a:spcPts val="1500"/>
              </a:spcBef>
              <a:spcAft>
                <a:spcPts val="0"/>
              </a:spcAft>
              <a:buNone/>
            </a:pPr>
            <a:r>
              <a:rPr b="1" lang="en-GB" sz="1200" u="sng">
                <a:solidFill>
                  <a:srgbClr val="374151"/>
                </a:solidFill>
                <a:highlight>
                  <a:schemeClr val="dk1"/>
                </a:highlight>
                <a:latin typeface="Roboto"/>
                <a:ea typeface="Roboto"/>
                <a:cs typeface="Roboto"/>
                <a:sym typeface="Roboto"/>
              </a:rPr>
              <a:t>Results:</a:t>
            </a:r>
            <a:r>
              <a:rPr b="1" lang="en-GB" sz="1200">
                <a:solidFill>
                  <a:srgbClr val="374151"/>
                </a:solidFill>
                <a:highlight>
                  <a:schemeClr val="dk1"/>
                </a:highlight>
                <a:latin typeface="Roboto"/>
                <a:ea typeface="Roboto"/>
                <a:cs typeface="Roboto"/>
                <a:sym typeface="Roboto"/>
              </a:rPr>
              <a:t>   </a:t>
            </a:r>
            <a:r>
              <a:rPr lang="en-GB" sz="1200">
                <a:solidFill>
                  <a:srgbClr val="374151"/>
                </a:solidFill>
                <a:highlight>
                  <a:schemeClr val="dk1"/>
                </a:highlight>
                <a:latin typeface="Roboto"/>
                <a:ea typeface="Roboto"/>
                <a:cs typeface="Roboto"/>
                <a:sym typeface="Roboto"/>
              </a:rPr>
              <a:t>Centralized information system, Enhanced data security through unique authentication, Integration of a chatbot for improved user interaction, 360° view of the hotel provided.</a:t>
            </a:r>
            <a:endParaRPr sz="1200">
              <a:solidFill>
                <a:srgbClr val="374151"/>
              </a:solidFill>
              <a:highlight>
                <a:schemeClr val="dk1"/>
              </a:highlight>
              <a:latin typeface="Roboto"/>
              <a:ea typeface="Roboto"/>
              <a:cs typeface="Roboto"/>
              <a:sym typeface="Roboto"/>
            </a:endParaRPr>
          </a:p>
          <a:p>
            <a:pPr indent="0" lvl="0" marL="0" rtl="0" algn="l">
              <a:lnSpc>
                <a:spcPct val="115000"/>
              </a:lnSpc>
              <a:spcBef>
                <a:spcPts val="1500"/>
              </a:spcBef>
              <a:spcAft>
                <a:spcPts val="0"/>
              </a:spcAft>
              <a:buNone/>
            </a:pPr>
            <a:r>
              <a:rPr b="1" lang="en-GB" sz="1200" u="sng">
                <a:highlight>
                  <a:schemeClr val="dk1"/>
                </a:highlight>
                <a:latin typeface="Roboto"/>
                <a:ea typeface="Roboto"/>
                <a:cs typeface="Roboto"/>
                <a:sym typeface="Roboto"/>
              </a:rPr>
              <a:t>Conclusion: </a:t>
            </a:r>
            <a:r>
              <a:rPr b="1" lang="en-GB" sz="1200">
                <a:highlight>
                  <a:schemeClr val="dk1"/>
                </a:highlight>
                <a:latin typeface="Roboto"/>
                <a:ea typeface="Roboto"/>
                <a:cs typeface="Roboto"/>
                <a:sym typeface="Roboto"/>
              </a:rPr>
              <a:t>   </a:t>
            </a:r>
            <a:r>
              <a:rPr lang="en-GB" sz="1200">
                <a:solidFill>
                  <a:srgbClr val="374151"/>
                </a:solidFill>
                <a:highlight>
                  <a:schemeClr val="dk1"/>
                </a:highlight>
                <a:latin typeface="Roboto"/>
                <a:ea typeface="Roboto"/>
                <a:cs typeface="Roboto"/>
                <a:sym typeface="Roboto"/>
              </a:rPr>
              <a:t>The AI-integrated online hotel management system enhances the hotel booking experience, offering a user-friendly interface and effective communication between hotel staff and customers.</a:t>
            </a:r>
            <a:endParaRPr sz="1200">
              <a:solidFill>
                <a:srgbClr val="374151"/>
              </a:solidFill>
              <a:highlight>
                <a:schemeClr val="dk1"/>
              </a:highlight>
              <a:latin typeface="Roboto"/>
              <a:ea typeface="Roboto"/>
              <a:cs typeface="Roboto"/>
              <a:sym typeface="Roboto"/>
            </a:endParaRPr>
          </a:p>
          <a:p>
            <a:pPr indent="0" lvl="0" marL="0" rtl="0" algn="l">
              <a:lnSpc>
                <a:spcPct val="115000"/>
              </a:lnSpc>
              <a:spcBef>
                <a:spcPts val="1500"/>
              </a:spcBef>
              <a:spcAft>
                <a:spcPts val="0"/>
              </a:spcAft>
              <a:buNone/>
            </a:pPr>
            <a:r>
              <a:rPr b="1" lang="en-GB" sz="1200" u="sng">
                <a:highlight>
                  <a:schemeClr val="dk1"/>
                </a:highlight>
                <a:latin typeface="Roboto"/>
                <a:ea typeface="Roboto"/>
                <a:cs typeface="Roboto"/>
                <a:sym typeface="Roboto"/>
              </a:rPr>
              <a:t>Link:</a:t>
            </a:r>
            <a:r>
              <a:rPr lang="en-GB" sz="1200">
                <a:solidFill>
                  <a:srgbClr val="374151"/>
                </a:solidFill>
                <a:highlight>
                  <a:schemeClr val="dk1"/>
                </a:highlight>
                <a:latin typeface="Roboto"/>
                <a:ea typeface="Roboto"/>
                <a:cs typeface="Roboto"/>
                <a:sym typeface="Roboto"/>
              </a:rPr>
              <a:t> Journal of Web Engineering &amp; Technology, Volume 9, Issue 1</a:t>
            </a:r>
            <a:endParaRPr sz="1200">
              <a:solidFill>
                <a:schemeClr val="lt1"/>
              </a:solidFill>
              <a:highlight>
                <a:schemeClr val="dk1"/>
              </a:highlight>
              <a:latin typeface="Courier New"/>
              <a:ea typeface="Courier New"/>
              <a:cs typeface="Courier New"/>
              <a:sym typeface="Courier New"/>
            </a:endParaRPr>
          </a:p>
          <a:p>
            <a:pPr indent="0" lvl="0" marL="0" rtl="0" algn="l">
              <a:lnSpc>
                <a:spcPct val="115000"/>
              </a:lnSpc>
              <a:spcBef>
                <a:spcPts val="1500"/>
              </a:spcBef>
              <a:spcAft>
                <a:spcPts val="0"/>
              </a:spcAft>
              <a:buNone/>
            </a:pPr>
            <a:r>
              <a:rPr b="1" lang="en-GB" sz="1200" u="sng">
                <a:solidFill>
                  <a:schemeClr val="lt1"/>
                </a:solidFill>
                <a:highlight>
                  <a:schemeClr val="dk1"/>
                </a:highlight>
                <a:latin typeface="Roboto"/>
                <a:ea typeface="Roboto"/>
                <a:cs typeface="Roboto"/>
                <a:sym typeface="Roboto"/>
              </a:rPr>
              <a:t>By:</a:t>
            </a:r>
            <a:r>
              <a:rPr lang="en-GB" sz="1200">
                <a:solidFill>
                  <a:schemeClr val="lt1"/>
                </a:solidFill>
                <a:highlight>
                  <a:schemeClr val="dk1"/>
                </a:highlight>
                <a:latin typeface="Courier New"/>
                <a:ea typeface="Courier New"/>
                <a:cs typeface="Courier New"/>
                <a:sym typeface="Courier New"/>
              </a:rPr>
              <a:t> </a:t>
            </a:r>
            <a:r>
              <a:rPr lang="en-GB" sz="1200">
                <a:solidFill>
                  <a:srgbClr val="374151"/>
                </a:solidFill>
                <a:highlight>
                  <a:schemeClr val="dk1"/>
                </a:highlight>
                <a:latin typeface="Roboto"/>
                <a:ea typeface="Roboto"/>
                <a:cs typeface="Roboto"/>
                <a:sym typeface="Roboto"/>
              </a:rPr>
              <a:t>Deshpande</a:t>
            </a:r>
            <a:endParaRPr sz="1200">
              <a:solidFill>
                <a:schemeClr val="lt1"/>
              </a:solidFill>
              <a:highlight>
                <a:schemeClr val="dk1"/>
              </a:highlight>
              <a:latin typeface="Courier New"/>
              <a:ea typeface="Courier New"/>
              <a:cs typeface="Courier New"/>
              <a:sym typeface="Courier New"/>
            </a:endParaRPr>
          </a:p>
          <a:p>
            <a:pPr indent="0" lvl="0" marL="0" rtl="0" algn="l">
              <a:lnSpc>
                <a:spcPct val="115000"/>
              </a:lnSpc>
              <a:spcBef>
                <a:spcPts val="1500"/>
              </a:spcBef>
              <a:spcAft>
                <a:spcPts val="0"/>
              </a:spcAft>
              <a:buNone/>
            </a:pPr>
            <a:r>
              <a:rPr lang="en-GB" sz="1050">
                <a:solidFill>
                  <a:schemeClr val="lt1"/>
                </a:solidFill>
                <a:highlight>
                  <a:schemeClr val="dk1"/>
                </a:highlight>
                <a:latin typeface="Courier New"/>
                <a:ea typeface="Courier New"/>
                <a:cs typeface="Courier New"/>
                <a:sym typeface="Courier New"/>
              </a:rPr>
              <a:t>                        </a:t>
            </a:r>
            <a:endParaRPr sz="1050">
              <a:solidFill>
                <a:schemeClr val="lt1"/>
              </a:solidFill>
              <a:highlight>
                <a:schemeClr val="dk1"/>
              </a:highlight>
              <a:latin typeface="Courier New"/>
              <a:ea typeface="Courier New"/>
              <a:cs typeface="Courier New"/>
              <a:sym typeface="Courier New"/>
            </a:endParaRPr>
          </a:p>
          <a:p>
            <a:pPr indent="0" lvl="0" marL="0" rtl="0" algn="l">
              <a:spcBef>
                <a:spcPts val="1500"/>
              </a:spcBef>
              <a:spcAft>
                <a:spcPts val="0"/>
              </a:spcAft>
              <a:buNone/>
            </a:pPr>
            <a:r>
              <a:t/>
            </a:r>
            <a:endParaRPr sz="1200">
              <a:solidFill>
                <a:srgbClr val="374151"/>
              </a:solidFill>
              <a:highlight>
                <a:srgbClr val="F7F7F8"/>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nvSpPr>
        <p:spPr>
          <a:xfrm>
            <a:off x="-284225" y="0"/>
            <a:ext cx="9428100" cy="5285700"/>
          </a:xfrm>
          <a:prstGeom prst="rect">
            <a:avLst/>
          </a:prstGeom>
          <a:solidFill>
            <a:schemeClr val="dk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u="sng">
              <a:highlight>
                <a:schemeClr val="dk1"/>
              </a:highlight>
              <a:latin typeface="Average"/>
              <a:ea typeface="Average"/>
              <a:cs typeface="Average"/>
              <a:sym typeface="Average"/>
            </a:endParaRPr>
          </a:p>
          <a:p>
            <a:pPr indent="0" lvl="0" marL="0" rtl="0" algn="l">
              <a:spcBef>
                <a:spcPts val="0"/>
              </a:spcBef>
              <a:spcAft>
                <a:spcPts val="0"/>
              </a:spcAft>
              <a:buNone/>
            </a:pPr>
            <a:r>
              <a:rPr b="1" lang="en-GB" u="sng">
                <a:solidFill>
                  <a:srgbClr val="374151"/>
                </a:solidFill>
                <a:highlight>
                  <a:schemeClr val="dk1"/>
                </a:highlight>
                <a:latin typeface="Roboto"/>
                <a:ea typeface="Roboto"/>
                <a:cs typeface="Roboto"/>
                <a:sym typeface="Roboto"/>
              </a:rPr>
              <a:t>Machine Learning in the Hotel Industry</a:t>
            </a:r>
            <a:endParaRPr b="1" u="sng">
              <a:highlight>
                <a:schemeClr val="dk1"/>
              </a:highlight>
              <a:latin typeface="Roboto"/>
              <a:ea typeface="Roboto"/>
              <a:cs typeface="Roboto"/>
              <a:sym typeface="Roboto"/>
            </a:endParaRPr>
          </a:p>
          <a:p>
            <a:pPr indent="0" lvl="0" marL="0" rtl="0" algn="l">
              <a:spcBef>
                <a:spcPts val="0"/>
              </a:spcBef>
              <a:spcAft>
                <a:spcPts val="0"/>
              </a:spcAft>
              <a:buNone/>
            </a:pPr>
            <a:r>
              <a:t/>
            </a:r>
            <a:endParaRPr sz="1200">
              <a:highlight>
                <a:schemeClr val="dk1"/>
              </a:highlight>
              <a:latin typeface="Average"/>
              <a:ea typeface="Average"/>
              <a:cs typeface="Average"/>
              <a:sym typeface="Average"/>
            </a:endParaRPr>
          </a:p>
          <a:p>
            <a:pPr indent="0" lvl="0" marL="0" rtl="0" algn="l">
              <a:lnSpc>
                <a:spcPct val="115000"/>
              </a:lnSpc>
              <a:spcBef>
                <a:spcPts val="0"/>
              </a:spcBef>
              <a:spcAft>
                <a:spcPts val="0"/>
              </a:spcAft>
              <a:buNone/>
            </a:pPr>
            <a:r>
              <a:rPr b="1" lang="en-GB" sz="1200" u="sng">
                <a:solidFill>
                  <a:srgbClr val="374151"/>
                </a:solidFill>
                <a:highlight>
                  <a:schemeClr val="dk1"/>
                </a:highlight>
                <a:latin typeface="Roboto"/>
                <a:ea typeface="Roboto"/>
                <a:cs typeface="Roboto"/>
                <a:sym typeface="Roboto"/>
              </a:rPr>
              <a:t>Research Questions or Goal: </a:t>
            </a:r>
            <a:r>
              <a:rPr lang="en-GB" sz="1200">
                <a:solidFill>
                  <a:srgbClr val="374151"/>
                </a:solidFill>
                <a:highlight>
                  <a:schemeClr val="dk1"/>
                </a:highlight>
                <a:latin typeface="Roboto"/>
                <a:ea typeface="Roboto"/>
                <a:cs typeface="Roboto"/>
                <a:sym typeface="Roboto"/>
              </a:rPr>
              <a:t>Where does the hotel industry implement machine learning?  What are the machine learning techniques used in the hotel industry? Which countries are using machine learning in the hotel industry?</a:t>
            </a:r>
            <a:endParaRPr sz="1200">
              <a:solidFill>
                <a:srgbClr val="374151"/>
              </a:solidFill>
              <a:highlight>
                <a:schemeClr val="dk1"/>
              </a:highlight>
              <a:latin typeface="Roboto"/>
              <a:ea typeface="Roboto"/>
              <a:cs typeface="Roboto"/>
              <a:sym typeface="Roboto"/>
            </a:endParaRPr>
          </a:p>
          <a:p>
            <a:pPr indent="0" lvl="0" marL="0" rtl="0" algn="l">
              <a:lnSpc>
                <a:spcPct val="115000"/>
              </a:lnSpc>
              <a:spcBef>
                <a:spcPts val="0"/>
              </a:spcBef>
              <a:spcAft>
                <a:spcPts val="0"/>
              </a:spcAft>
              <a:buNone/>
            </a:pPr>
            <a:r>
              <a:rPr b="1" lang="en-GB" sz="1200" u="sng">
                <a:solidFill>
                  <a:srgbClr val="374151"/>
                </a:solidFill>
                <a:highlight>
                  <a:schemeClr val="dk1"/>
                </a:highlight>
                <a:latin typeface="Roboto"/>
                <a:ea typeface="Roboto"/>
                <a:cs typeface="Roboto"/>
                <a:sym typeface="Roboto"/>
              </a:rPr>
              <a:t>Dataset:</a:t>
            </a:r>
            <a:endParaRPr b="1" sz="1200" u="sng">
              <a:solidFill>
                <a:srgbClr val="374151"/>
              </a:solidFill>
              <a:highlight>
                <a:schemeClr val="dk1"/>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GB" sz="1200">
                <a:solidFill>
                  <a:srgbClr val="374151"/>
                </a:solidFill>
                <a:highlight>
                  <a:schemeClr val="dk1"/>
                </a:highlight>
                <a:latin typeface="Roboto"/>
                <a:ea typeface="Roboto"/>
                <a:cs typeface="Roboto"/>
                <a:sym typeface="Roboto"/>
              </a:rPr>
              <a:t>Data from online reviews (TripAdvisor, Booking.com), interviews, online ratings, and online surveys.</a:t>
            </a:r>
            <a:endParaRPr b="1" sz="1200" u="sng">
              <a:solidFill>
                <a:srgbClr val="374151"/>
              </a:solidFill>
              <a:highlight>
                <a:schemeClr val="dk1"/>
              </a:highlight>
              <a:latin typeface="Roboto"/>
              <a:ea typeface="Roboto"/>
              <a:cs typeface="Roboto"/>
              <a:sym typeface="Roboto"/>
            </a:endParaRPr>
          </a:p>
          <a:p>
            <a:pPr indent="0" lvl="0" marL="0" rtl="0" algn="l">
              <a:lnSpc>
                <a:spcPct val="115000"/>
              </a:lnSpc>
              <a:spcBef>
                <a:spcPts val="0"/>
              </a:spcBef>
              <a:spcAft>
                <a:spcPts val="0"/>
              </a:spcAft>
              <a:buNone/>
            </a:pPr>
            <a:r>
              <a:rPr b="1" lang="en-GB" sz="1200" u="sng">
                <a:solidFill>
                  <a:srgbClr val="374151"/>
                </a:solidFill>
                <a:highlight>
                  <a:schemeClr val="dk1"/>
                </a:highlight>
                <a:latin typeface="Roboto"/>
                <a:ea typeface="Roboto"/>
                <a:cs typeface="Roboto"/>
                <a:sym typeface="Roboto"/>
              </a:rPr>
              <a:t>Results &amp; Limitations:</a:t>
            </a:r>
            <a:endParaRPr b="1" sz="1200" u="sng">
              <a:solidFill>
                <a:srgbClr val="374151"/>
              </a:solidFill>
              <a:highlight>
                <a:schemeClr val="dk1"/>
              </a:highlight>
              <a:latin typeface="Roboto"/>
              <a:ea typeface="Roboto"/>
              <a:cs typeface="Roboto"/>
              <a:sym typeface="Roboto"/>
            </a:endParaRPr>
          </a:p>
          <a:p>
            <a:pPr indent="0" lvl="0" marL="457200" rtl="0" algn="l">
              <a:lnSpc>
                <a:spcPct val="115000"/>
              </a:lnSpc>
              <a:spcBef>
                <a:spcPts val="0"/>
              </a:spcBef>
              <a:spcAft>
                <a:spcPts val="0"/>
              </a:spcAft>
              <a:buNone/>
            </a:pPr>
            <a:r>
              <a:rPr b="1" lang="en-GB" sz="1200">
                <a:solidFill>
                  <a:srgbClr val="374151"/>
                </a:solidFill>
                <a:highlight>
                  <a:schemeClr val="dk1"/>
                </a:highlight>
                <a:latin typeface="Roboto"/>
                <a:ea typeface="Roboto"/>
                <a:cs typeface="Roboto"/>
                <a:sym typeface="Roboto"/>
              </a:rPr>
              <a:t>Results:  a) </a:t>
            </a:r>
            <a:r>
              <a:rPr lang="en-GB" sz="1200">
                <a:solidFill>
                  <a:srgbClr val="374151"/>
                </a:solidFill>
                <a:highlight>
                  <a:schemeClr val="dk1"/>
                </a:highlight>
                <a:latin typeface="Roboto"/>
                <a:ea typeface="Roboto"/>
                <a:cs typeface="Roboto"/>
                <a:sym typeface="Roboto"/>
              </a:rPr>
              <a:t>Machine learning is applied in areas like understanding online reviews, demand forecasting, price prediction, and cancellation prediction.</a:t>
            </a:r>
            <a:endParaRPr sz="1200">
              <a:solidFill>
                <a:srgbClr val="374151"/>
              </a:solidFill>
              <a:highlight>
                <a:schemeClr val="dk1"/>
              </a:highlight>
              <a:latin typeface="Roboto"/>
              <a:ea typeface="Roboto"/>
              <a:cs typeface="Roboto"/>
              <a:sym typeface="Roboto"/>
            </a:endParaRPr>
          </a:p>
          <a:p>
            <a:pPr indent="0" lvl="0" marL="457200" rtl="0" algn="l">
              <a:lnSpc>
                <a:spcPct val="115000"/>
              </a:lnSpc>
              <a:spcBef>
                <a:spcPts val="0"/>
              </a:spcBef>
              <a:spcAft>
                <a:spcPts val="0"/>
              </a:spcAft>
              <a:buNone/>
            </a:pPr>
            <a:r>
              <a:rPr b="1" lang="en-GB" sz="1200">
                <a:solidFill>
                  <a:srgbClr val="374151"/>
                </a:solidFill>
                <a:highlight>
                  <a:schemeClr val="dk1"/>
                </a:highlight>
                <a:latin typeface="Roboto"/>
                <a:ea typeface="Roboto"/>
                <a:cs typeface="Roboto"/>
                <a:sym typeface="Roboto"/>
              </a:rPr>
              <a:t>b) </a:t>
            </a:r>
            <a:r>
              <a:rPr lang="en-GB" sz="1200">
                <a:solidFill>
                  <a:srgbClr val="374151"/>
                </a:solidFill>
                <a:highlight>
                  <a:schemeClr val="dk1"/>
                </a:highlight>
                <a:latin typeface="Roboto"/>
                <a:ea typeface="Roboto"/>
                <a:cs typeface="Roboto"/>
                <a:sym typeface="Roboto"/>
              </a:rPr>
              <a:t>Several machine learning algorithms have been employed, including XGBoost, Naive Bayes Classifier, and Random Forest Regression.</a:t>
            </a:r>
            <a:endParaRPr sz="1200">
              <a:solidFill>
                <a:srgbClr val="374151"/>
              </a:solidFill>
              <a:highlight>
                <a:schemeClr val="dk1"/>
              </a:highlight>
              <a:latin typeface="Roboto"/>
              <a:ea typeface="Roboto"/>
              <a:cs typeface="Roboto"/>
              <a:sym typeface="Roboto"/>
            </a:endParaRPr>
          </a:p>
          <a:p>
            <a:pPr indent="0" lvl="0" marL="457200" rtl="0" algn="l">
              <a:lnSpc>
                <a:spcPct val="115000"/>
              </a:lnSpc>
              <a:spcBef>
                <a:spcPts val="0"/>
              </a:spcBef>
              <a:spcAft>
                <a:spcPts val="0"/>
              </a:spcAft>
              <a:buNone/>
            </a:pPr>
            <a:r>
              <a:rPr b="1" lang="en-GB" sz="1200">
                <a:solidFill>
                  <a:srgbClr val="374151"/>
                </a:solidFill>
                <a:highlight>
                  <a:schemeClr val="dk1"/>
                </a:highlight>
                <a:latin typeface="Roboto"/>
                <a:ea typeface="Roboto"/>
                <a:cs typeface="Roboto"/>
                <a:sym typeface="Roboto"/>
              </a:rPr>
              <a:t>c)</a:t>
            </a:r>
            <a:r>
              <a:rPr lang="en-GB" sz="1200">
                <a:solidFill>
                  <a:srgbClr val="374151"/>
                </a:solidFill>
                <a:highlight>
                  <a:schemeClr val="dk1"/>
                </a:highlight>
                <a:latin typeface="Roboto"/>
                <a:ea typeface="Roboto"/>
                <a:cs typeface="Roboto"/>
                <a:sym typeface="Roboto"/>
              </a:rPr>
              <a:t> China leads in implementing machine learning in the hotel sector, followed by the USA, Portugal, Spain, and the UK.</a:t>
            </a:r>
            <a:endParaRPr sz="1200">
              <a:solidFill>
                <a:srgbClr val="374151"/>
              </a:solidFill>
              <a:highlight>
                <a:schemeClr val="dk1"/>
              </a:highlight>
              <a:latin typeface="Roboto"/>
              <a:ea typeface="Roboto"/>
              <a:cs typeface="Roboto"/>
              <a:sym typeface="Roboto"/>
            </a:endParaRPr>
          </a:p>
          <a:p>
            <a:pPr indent="0" lvl="0" marL="457200" rtl="0" algn="l">
              <a:lnSpc>
                <a:spcPct val="115000"/>
              </a:lnSpc>
              <a:spcBef>
                <a:spcPts val="0"/>
              </a:spcBef>
              <a:spcAft>
                <a:spcPts val="0"/>
              </a:spcAft>
              <a:buNone/>
            </a:pPr>
            <a:r>
              <a:rPr b="1" lang="en-GB" sz="1200">
                <a:solidFill>
                  <a:srgbClr val="374151"/>
                </a:solidFill>
                <a:highlight>
                  <a:schemeClr val="dk1"/>
                </a:highlight>
                <a:latin typeface="Roboto"/>
                <a:ea typeface="Roboto"/>
                <a:cs typeface="Roboto"/>
                <a:sym typeface="Roboto"/>
              </a:rPr>
              <a:t>Limitations:  a) </a:t>
            </a:r>
            <a:r>
              <a:rPr lang="en-GB" sz="1200">
                <a:solidFill>
                  <a:srgbClr val="374151"/>
                </a:solidFill>
                <a:highlight>
                  <a:schemeClr val="dk1"/>
                </a:highlight>
                <a:latin typeface="Roboto"/>
                <a:ea typeface="Roboto"/>
                <a:cs typeface="Roboto"/>
                <a:sym typeface="Roboto"/>
              </a:rPr>
              <a:t>Current research predominantly focuses on reviews from social media and hotel booking platforms.</a:t>
            </a:r>
            <a:endParaRPr sz="1200">
              <a:solidFill>
                <a:srgbClr val="374151"/>
              </a:solidFill>
              <a:highlight>
                <a:schemeClr val="dk1"/>
              </a:highlight>
              <a:latin typeface="Roboto"/>
              <a:ea typeface="Roboto"/>
              <a:cs typeface="Roboto"/>
              <a:sym typeface="Roboto"/>
            </a:endParaRPr>
          </a:p>
          <a:p>
            <a:pPr indent="0" lvl="0" marL="457200" rtl="0" algn="l">
              <a:lnSpc>
                <a:spcPct val="115000"/>
              </a:lnSpc>
              <a:spcBef>
                <a:spcPts val="0"/>
              </a:spcBef>
              <a:spcAft>
                <a:spcPts val="0"/>
              </a:spcAft>
              <a:buNone/>
            </a:pPr>
            <a:r>
              <a:rPr b="1" lang="en-GB" sz="1200">
                <a:solidFill>
                  <a:srgbClr val="374151"/>
                </a:solidFill>
                <a:highlight>
                  <a:schemeClr val="dk1"/>
                </a:highlight>
                <a:latin typeface="Roboto"/>
                <a:ea typeface="Roboto"/>
                <a:cs typeface="Roboto"/>
                <a:sym typeface="Roboto"/>
              </a:rPr>
              <a:t>b)</a:t>
            </a:r>
            <a:r>
              <a:rPr lang="en-GB" sz="1200">
                <a:solidFill>
                  <a:srgbClr val="374151"/>
                </a:solidFill>
                <a:highlight>
                  <a:schemeClr val="dk1"/>
                </a:highlight>
                <a:latin typeface="Roboto"/>
                <a:ea typeface="Roboto"/>
                <a:cs typeface="Roboto"/>
                <a:sym typeface="Roboto"/>
              </a:rPr>
              <a:t>  There's a psychological fear that automation might lead to job loss in certain hotel sectors.</a:t>
            </a:r>
            <a:endParaRPr sz="1200">
              <a:solidFill>
                <a:srgbClr val="374151"/>
              </a:solidFill>
              <a:highlight>
                <a:schemeClr val="dk1"/>
              </a:highlight>
              <a:latin typeface="Roboto"/>
              <a:ea typeface="Roboto"/>
              <a:cs typeface="Roboto"/>
              <a:sym typeface="Roboto"/>
            </a:endParaRPr>
          </a:p>
          <a:p>
            <a:pPr indent="0" lvl="0" marL="457200" rtl="0" algn="l">
              <a:lnSpc>
                <a:spcPct val="115000"/>
              </a:lnSpc>
              <a:spcBef>
                <a:spcPts val="0"/>
              </a:spcBef>
              <a:spcAft>
                <a:spcPts val="0"/>
              </a:spcAft>
              <a:buNone/>
            </a:pPr>
            <a:r>
              <a:rPr b="1" lang="en-GB" sz="1200">
                <a:solidFill>
                  <a:srgbClr val="374151"/>
                </a:solidFill>
                <a:highlight>
                  <a:schemeClr val="dk1"/>
                </a:highlight>
                <a:latin typeface="Roboto"/>
                <a:ea typeface="Roboto"/>
                <a:cs typeface="Roboto"/>
                <a:sym typeface="Roboto"/>
              </a:rPr>
              <a:t>c)  </a:t>
            </a:r>
            <a:r>
              <a:rPr lang="en-GB" sz="1200">
                <a:solidFill>
                  <a:srgbClr val="374151"/>
                </a:solidFill>
                <a:highlight>
                  <a:schemeClr val="dk1"/>
                </a:highlight>
                <a:latin typeface="Roboto"/>
                <a:ea typeface="Roboto"/>
                <a:cs typeface="Roboto"/>
                <a:sym typeface="Roboto"/>
              </a:rPr>
              <a:t>Limited interaction between guests and hosts due to machine learning solutions might be a concern.</a:t>
            </a:r>
            <a:endParaRPr sz="1200">
              <a:solidFill>
                <a:srgbClr val="374151"/>
              </a:solidFill>
              <a:highlight>
                <a:schemeClr val="dk1"/>
              </a:highlight>
              <a:latin typeface="Roboto"/>
              <a:ea typeface="Roboto"/>
              <a:cs typeface="Roboto"/>
              <a:sym typeface="Roboto"/>
            </a:endParaRPr>
          </a:p>
          <a:p>
            <a:pPr indent="0" lvl="0" marL="0" rtl="0" algn="l">
              <a:lnSpc>
                <a:spcPct val="115000"/>
              </a:lnSpc>
              <a:spcBef>
                <a:spcPts val="0"/>
              </a:spcBef>
              <a:spcAft>
                <a:spcPts val="0"/>
              </a:spcAft>
              <a:buNone/>
            </a:pPr>
            <a:r>
              <a:t/>
            </a:r>
            <a:endParaRPr b="1" sz="1200">
              <a:solidFill>
                <a:srgbClr val="374151"/>
              </a:solidFill>
              <a:highlight>
                <a:schemeClr val="dk1"/>
              </a:highlight>
              <a:latin typeface="Roboto"/>
              <a:ea typeface="Roboto"/>
              <a:cs typeface="Roboto"/>
              <a:sym typeface="Roboto"/>
            </a:endParaRPr>
          </a:p>
          <a:p>
            <a:pPr indent="0" lvl="0" marL="0" rtl="0" algn="l">
              <a:lnSpc>
                <a:spcPct val="115000"/>
              </a:lnSpc>
              <a:spcBef>
                <a:spcPts val="0"/>
              </a:spcBef>
              <a:spcAft>
                <a:spcPts val="0"/>
              </a:spcAft>
              <a:buNone/>
            </a:pPr>
            <a:r>
              <a:rPr b="1" lang="en-GB" sz="1200" u="sng">
                <a:solidFill>
                  <a:srgbClr val="374151"/>
                </a:solidFill>
                <a:highlight>
                  <a:schemeClr val="dk1"/>
                </a:highlight>
                <a:latin typeface="Roboto"/>
                <a:ea typeface="Roboto"/>
                <a:cs typeface="Roboto"/>
                <a:sym typeface="Roboto"/>
              </a:rPr>
              <a:t>Conclusion:</a:t>
            </a:r>
            <a:endParaRPr b="1" sz="1200" u="sng">
              <a:solidFill>
                <a:srgbClr val="374151"/>
              </a:solidFill>
              <a:highlight>
                <a:schemeClr val="dk1"/>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GB" sz="1200">
                <a:highlight>
                  <a:schemeClr val="dk1"/>
                </a:highlight>
                <a:latin typeface="Roboto"/>
                <a:ea typeface="Roboto"/>
                <a:cs typeface="Roboto"/>
                <a:sym typeface="Roboto"/>
              </a:rPr>
              <a:t>Future Potential</a:t>
            </a:r>
            <a:r>
              <a:rPr lang="en-GB" sz="1200">
                <a:solidFill>
                  <a:srgbClr val="374151"/>
                </a:solidFill>
                <a:highlight>
                  <a:schemeClr val="dk1"/>
                </a:highlight>
                <a:latin typeface="Roboto"/>
                <a:ea typeface="Roboto"/>
                <a:cs typeface="Roboto"/>
                <a:sym typeface="Roboto"/>
              </a:rPr>
              <a:t>: By embracing machine learning, the hotel industry can enhance service quality, streamline operations, and boost revenue. This requires investment in infrastructure, training, and strategic planning.</a:t>
            </a:r>
            <a:endParaRPr sz="1200">
              <a:solidFill>
                <a:srgbClr val="374151"/>
              </a:solidFill>
              <a:highlight>
                <a:schemeClr val="dk1"/>
              </a:highlight>
              <a:latin typeface="Roboto"/>
              <a:ea typeface="Roboto"/>
              <a:cs typeface="Roboto"/>
              <a:sym typeface="Roboto"/>
            </a:endParaRPr>
          </a:p>
          <a:p>
            <a:pPr indent="0" lvl="0" marL="0" rtl="0" algn="l">
              <a:lnSpc>
                <a:spcPct val="115000"/>
              </a:lnSpc>
              <a:spcBef>
                <a:spcPts val="1500"/>
              </a:spcBef>
              <a:spcAft>
                <a:spcPts val="0"/>
              </a:spcAft>
              <a:buNone/>
            </a:pPr>
            <a:r>
              <a:rPr b="1" lang="en-GB" sz="1200" u="sng">
                <a:highlight>
                  <a:schemeClr val="dk1"/>
                </a:highlight>
                <a:latin typeface="Roboto"/>
                <a:ea typeface="Roboto"/>
                <a:cs typeface="Roboto"/>
                <a:sym typeface="Roboto"/>
              </a:rPr>
              <a:t>Link:</a:t>
            </a:r>
            <a:r>
              <a:rPr lang="en-GB" sz="1200">
                <a:solidFill>
                  <a:srgbClr val="374151"/>
                </a:solidFill>
                <a:highlight>
                  <a:schemeClr val="dk1"/>
                </a:highlight>
                <a:latin typeface="Roboto"/>
                <a:ea typeface="Roboto"/>
                <a:cs typeface="Roboto"/>
                <a:sym typeface="Roboto"/>
              </a:rPr>
              <a:t> https://jaauth.journals.ekb.eg/</a:t>
            </a:r>
            <a:endParaRPr sz="1200">
              <a:solidFill>
                <a:schemeClr val="lt1"/>
              </a:solidFill>
              <a:highlight>
                <a:schemeClr val="dk1"/>
              </a:highlight>
              <a:latin typeface="Courier New"/>
              <a:ea typeface="Courier New"/>
              <a:cs typeface="Courier New"/>
              <a:sym typeface="Courier New"/>
            </a:endParaRPr>
          </a:p>
          <a:p>
            <a:pPr indent="0" lvl="0" marL="0" rtl="0" algn="l">
              <a:lnSpc>
                <a:spcPct val="115000"/>
              </a:lnSpc>
              <a:spcBef>
                <a:spcPts val="1500"/>
              </a:spcBef>
              <a:spcAft>
                <a:spcPts val="0"/>
              </a:spcAft>
              <a:buNone/>
            </a:pPr>
            <a:r>
              <a:rPr b="1" lang="en-GB" sz="1200" u="sng">
                <a:solidFill>
                  <a:schemeClr val="lt1"/>
                </a:solidFill>
                <a:highlight>
                  <a:schemeClr val="dk1"/>
                </a:highlight>
                <a:latin typeface="Roboto"/>
                <a:ea typeface="Roboto"/>
                <a:cs typeface="Roboto"/>
                <a:sym typeface="Roboto"/>
              </a:rPr>
              <a:t>By:</a:t>
            </a:r>
            <a:r>
              <a:rPr lang="en-GB" sz="1200">
                <a:solidFill>
                  <a:schemeClr val="lt1"/>
                </a:solidFill>
                <a:highlight>
                  <a:schemeClr val="dk1"/>
                </a:highlight>
                <a:latin typeface="Courier New"/>
                <a:ea typeface="Courier New"/>
                <a:cs typeface="Courier New"/>
                <a:sym typeface="Courier New"/>
              </a:rPr>
              <a:t> </a:t>
            </a:r>
            <a:r>
              <a:rPr lang="en-GB" sz="1200">
                <a:solidFill>
                  <a:srgbClr val="374151"/>
                </a:solidFill>
                <a:highlight>
                  <a:schemeClr val="dk1"/>
                </a:highlight>
                <a:latin typeface="Roboto"/>
                <a:ea typeface="Roboto"/>
                <a:cs typeface="Roboto"/>
                <a:sym typeface="Roboto"/>
              </a:rPr>
              <a:t>Eid Alotaibiy (JAAUTH)</a:t>
            </a:r>
            <a:endParaRPr sz="1200">
              <a:solidFill>
                <a:schemeClr val="lt1"/>
              </a:solidFill>
              <a:highlight>
                <a:schemeClr val="dk1"/>
              </a:highlight>
              <a:latin typeface="Courier New"/>
              <a:ea typeface="Courier New"/>
              <a:cs typeface="Courier New"/>
              <a:sym typeface="Courier New"/>
            </a:endParaRPr>
          </a:p>
          <a:p>
            <a:pPr indent="0" lvl="0" marL="0" rtl="0" algn="l">
              <a:lnSpc>
                <a:spcPct val="115000"/>
              </a:lnSpc>
              <a:spcBef>
                <a:spcPts val="1500"/>
              </a:spcBef>
              <a:spcAft>
                <a:spcPts val="0"/>
              </a:spcAft>
              <a:buNone/>
            </a:pPr>
            <a:r>
              <a:rPr lang="en-GB" sz="850">
                <a:solidFill>
                  <a:schemeClr val="lt1"/>
                </a:solidFill>
                <a:highlight>
                  <a:schemeClr val="dk1"/>
                </a:highlight>
                <a:latin typeface="Courier New"/>
                <a:ea typeface="Courier New"/>
                <a:cs typeface="Courier New"/>
                <a:sym typeface="Courier New"/>
              </a:rPr>
              <a:t>                        </a:t>
            </a:r>
            <a:endParaRPr sz="850">
              <a:solidFill>
                <a:schemeClr val="lt1"/>
              </a:solidFill>
              <a:highlight>
                <a:schemeClr val="dk1"/>
              </a:highlight>
              <a:latin typeface="Courier New"/>
              <a:ea typeface="Courier New"/>
              <a:cs typeface="Courier New"/>
              <a:sym typeface="Courier New"/>
            </a:endParaRPr>
          </a:p>
          <a:p>
            <a:pPr indent="0" lvl="0" marL="0" rtl="0" algn="l">
              <a:spcBef>
                <a:spcPts val="1500"/>
              </a:spcBef>
              <a:spcAft>
                <a:spcPts val="0"/>
              </a:spcAft>
              <a:buNone/>
            </a:pPr>
            <a:r>
              <a:t/>
            </a:r>
            <a:endParaRPr sz="1000">
              <a:solidFill>
                <a:srgbClr val="374151"/>
              </a:solidFill>
              <a:highlight>
                <a:srgbClr val="F7F7F8"/>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nvSpPr>
        <p:spPr>
          <a:xfrm>
            <a:off x="-284225" y="0"/>
            <a:ext cx="9428100" cy="5285700"/>
          </a:xfrm>
          <a:prstGeom prst="rect">
            <a:avLst/>
          </a:prstGeom>
          <a:solidFill>
            <a:schemeClr val="dk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u="sng">
              <a:highlight>
                <a:schemeClr val="dk1"/>
              </a:highlight>
              <a:latin typeface="Average"/>
              <a:ea typeface="Average"/>
              <a:cs typeface="Average"/>
              <a:sym typeface="Average"/>
            </a:endParaRPr>
          </a:p>
          <a:p>
            <a:pPr indent="0" lvl="0" marL="0" rtl="0" algn="l">
              <a:spcBef>
                <a:spcPts val="0"/>
              </a:spcBef>
              <a:spcAft>
                <a:spcPts val="0"/>
              </a:spcAft>
              <a:buNone/>
            </a:pPr>
            <a:r>
              <a:rPr b="1" lang="en-GB" sz="1200" u="sng">
                <a:highlight>
                  <a:schemeClr val="dk1"/>
                </a:highlight>
                <a:latin typeface="Roboto"/>
                <a:ea typeface="Roboto"/>
                <a:cs typeface="Roboto"/>
                <a:sym typeface="Roboto"/>
              </a:rPr>
              <a:t>Artificial Intelligence (AI) in the Hospitality Industry: A Review Article</a:t>
            </a:r>
            <a:endParaRPr b="1" sz="1500" u="sng">
              <a:highlight>
                <a:schemeClr val="dk1"/>
              </a:highlight>
              <a:latin typeface="Roboto"/>
              <a:ea typeface="Roboto"/>
              <a:cs typeface="Roboto"/>
              <a:sym typeface="Roboto"/>
            </a:endParaRPr>
          </a:p>
          <a:p>
            <a:pPr indent="0" lvl="0" marL="0" rtl="0" algn="l">
              <a:spcBef>
                <a:spcPts val="0"/>
              </a:spcBef>
              <a:spcAft>
                <a:spcPts val="0"/>
              </a:spcAft>
              <a:buNone/>
            </a:pPr>
            <a:r>
              <a:t/>
            </a:r>
            <a:endParaRPr sz="1000">
              <a:highlight>
                <a:schemeClr val="dk1"/>
              </a:highlight>
              <a:latin typeface="Average"/>
              <a:ea typeface="Average"/>
              <a:cs typeface="Average"/>
              <a:sym typeface="Average"/>
            </a:endParaRPr>
          </a:p>
          <a:p>
            <a:pPr indent="0" lvl="0" marL="0" rtl="0" algn="l">
              <a:lnSpc>
                <a:spcPct val="115000"/>
              </a:lnSpc>
              <a:spcBef>
                <a:spcPts val="0"/>
              </a:spcBef>
              <a:spcAft>
                <a:spcPts val="0"/>
              </a:spcAft>
              <a:buNone/>
            </a:pPr>
            <a:r>
              <a:rPr b="1" lang="en-GB" sz="1100" u="sng">
                <a:solidFill>
                  <a:srgbClr val="374151"/>
                </a:solidFill>
                <a:highlight>
                  <a:schemeClr val="dk1"/>
                </a:highlight>
                <a:latin typeface="Roboto"/>
                <a:ea typeface="Roboto"/>
                <a:cs typeface="Roboto"/>
                <a:sym typeface="Roboto"/>
              </a:rPr>
              <a:t>Research Questions or Goal:</a:t>
            </a:r>
            <a:endParaRPr b="1" sz="1100" u="sng">
              <a:solidFill>
                <a:srgbClr val="374151"/>
              </a:solidFill>
              <a:highlight>
                <a:schemeClr val="dk1"/>
              </a:highlight>
              <a:latin typeface="Roboto"/>
              <a:ea typeface="Roboto"/>
              <a:cs typeface="Roboto"/>
              <a:sym typeface="Roboto"/>
            </a:endParaRPr>
          </a:p>
          <a:p>
            <a:pPr indent="-292100" lvl="0" marL="457200" rtl="0" algn="l">
              <a:lnSpc>
                <a:spcPct val="115000"/>
              </a:lnSpc>
              <a:spcBef>
                <a:spcPts val="0"/>
              </a:spcBef>
              <a:spcAft>
                <a:spcPts val="0"/>
              </a:spcAft>
              <a:buClr>
                <a:srgbClr val="374151"/>
              </a:buClr>
              <a:buSzPts val="1000"/>
              <a:buFont typeface="Roboto"/>
              <a:buChar char="●"/>
            </a:pPr>
            <a:r>
              <a:rPr lang="en-GB" sz="1000">
                <a:solidFill>
                  <a:srgbClr val="374151"/>
                </a:solidFill>
                <a:highlight>
                  <a:schemeClr val="dk1"/>
                </a:highlight>
                <a:latin typeface="Roboto"/>
                <a:ea typeface="Roboto"/>
                <a:cs typeface="Roboto"/>
                <a:sym typeface="Roboto"/>
              </a:rPr>
              <a:t>To evaluate the literature on AI adoption in the hospitality industry.</a:t>
            </a:r>
            <a:endParaRPr sz="1000">
              <a:solidFill>
                <a:srgbClr val="374151"/>
              </a:solidFill>
              <a:highlight>
                <a:schemeClr val="dk1"/>
              </a:highlight>
              <a:latin typeface="Roboto"/>
              <a:ea typeface="Roboto"/>
              <a:cs typeface="Roboto"/>
              <a:sym typeface="Roboto"/>
            </a:endParaRPr>
          </a:p>
          <a:p>
            <a:pPr indent="0" lvl="0" marL="0" rtl="0" algn="l">
              <a:lnSpc>
                <a:spcPct val="115000"/>
              </a:lnSpc>
              <a:spcBef>
                <a:spcPts val="0"/>
              </a:spcBef>
              <a:spcAft>
                <a:spcPts val="0"/>
              </a:spcAft>
              <a:buNone/>
            </a:pPr>
            <a:r>
              <a:t/>
            </a:r>
            <a:endParaRPr b="1" sz="1000" u="sng">
              <a:solidFill>
                <a:srgbClr val="374151"/>
              </a:solidFill>
              <a:highlight>
                <a:schemeClr val="dk1"/>
              </a:highlight>
              <a:latin typeface="Roboto"/>
              <a:ea typeface="Roboto"/>
              <a:cs typeface="Roboto"/>
              <a:sym typeface="Roboto"/>
            </a:endParaRPr>
          </a:p>
          <a:p>
            <a:pPr indent="0" lvl="0" marL="0" rtl="0" algn="l">
              <a:lnSpc>
                <a:spcPct val="115000"/>
              </a:lnSpc>
              <a:spcBef>
                <a:spcPts val="0"/>
              </a:spcBef>
              <a:spcAft>
                <a:spcPts val="0"/>
              </a:spcAft>
              <a:buNone/>
            </a:pPr>
            <a:r>
              <a:rPr b="1" lang="en-GB" sz="1100" u="sng">
                <a:solidFill>
                  <a:srgbClr val="374151"/>
                </a:solidFill>
                <a:highlight>
                  <a:schemeClr val="dk1"/>
                </a:highlight>
                <a:latin typeface="Roboto"/>
                <a:ea typeface="Roboto"/>
                <a:cs typeface="Roboto"/>
                <a:sym typeface="Roboto"/>
              </a:rPr>
              <a:t>Dataset:</a:t>
            </a:r>
            <a:endParaRPr b="1" sz="1100" u="sng">
              <a:solidFill>
                <a:srgbClr val="374151"/>
              </a:solidFill>
              <a:highlight>
                <a:schemeClr val="dk1"/>
              </a:highlight>
              <a:latin typeface="Roboto"/>
              <a:ea typeface="Roboto"/>
              <a:cs typeface="Roboto"/>
              <a:sym typeface="Roboto"/>
            </a:endParaRPr>
          </a:p>
          <a:p>
            <a:pPr indent="-292100" lvl="0" marL="457200" rtl="0" algn="l">
              <a:lnSpc>
                <a:spcPct val="115000"/>
              </a:lnSpc>
              <a:spcBef>
                <a:spcPts val="0"/>
              </a:spcBef>
              <a:spcAft>
                <a:spcPts val="0"/>
              </a:spcAft>
              <a:buClr>
                <a:srgbClr val="374151"/>
              </a:buClr>
              <a:buSzPts val="1000"/>
              <a:buFont typeface="Roboto"/>
              <a:buChar char="●"/>
            </a:pPr>
            <a:r>
              <a:rPr lang="en-GB" sz="1000">
                <a:solidFill>
                  <a:srgbClr val="374151"/>
                </a:solidFill>
                <a:highlight>
                  <a:schemeClr val="dk1"/>
                </a:highlight>
                <a:latin typeface="Roboto"/>
                <a:ea typeface="Roboto"/>
                <a:cs typeface="Roboto"/>
                <a:sym typeface="Roboto"/>
              </a:rPr>
              <a:t>Literature and information from various books and research articles obtained from EBSCO, Google Scholar, Scopus, Web of Science, and ScienceDirect.</a:t>
            </a:r>
            <a:endParaRPr b="1" sz="1000" u="sng">
              <a:solidFill>
                <a:srgbClr val="374151"/>
              </a:solidFill>
              <a:highlight>
                <a:schemeClr val="dk1"/>
              </a:highlight>
              <a:latin typeface="Roboto"/>
              <a:ea typeface="Roboto"/>
              <a:cs typeface="Roboto"/>
              <a:sym typeface="Roboto"/>
            </a:endParaRPr>
          </a:p>
          <a:p>
            <a:pPr indent="0" lvl="0" marL="0" rtl="0" algn="l">
              <a:lnSpc>
                <a:spcPct val="115000"/>
              </a:lnSpc>
              <a:spcBef>
                <a:spcPts val="0"/>
              </a:spcBef>
              <a:spcAft>
                <a:spcPts val="0"/>
              </a:spcAft>
              <a:buNone/>
            </a:pPr>
            <a:r>
              <a:rPr lang="en-GB" sz="1000">
                <a:solidFill>
                  <a:srgbClr val="374151"/>
                </a:solidFill>
                <a:highlight>
                  <a:schemeClr val="dk1"/>
                </a:highlight>
                <a:latin typeface="Roboto"/>
                <a:ea typeface="Roboto"/>
                <a:cs typeface="Roboto"/>
                <a:sym typeface="Roboto"/>
              </a:rPr>
              <a:t>Methodology:</a:t>
            </a:r>
            <a:endParaRPr sz="1000">
              <a:solidFill>
                <a:srgbClr val="374151"/>
              </a:solidFill>
              <a:highlight>
                <a:schemeClr val="dk1"/>
              </a:highlight>
              <a:latin typeface="Roboto"/>
              <a:ea typeface="Roboto"/>
              <a:cs typeface="Roboto"/>
              <a:sym typeface="Roboto"/>
            </a:endParaRPr>
          </a:p>
          <a:p>
            <a:pPr indent="-292100" lvl="0" marL="457200" rtl="0" algn="l">
              <a:lnSpc>
                <a:spcPct val="115000"/>
              </a:lnSpc>
              <a:spcBef>
                <a:spcPts val="0"/>
              </a:spcBef>
              <a:spcAft>
                <a:spcPts val="0"/>
              </a:spcAft>
              <a:buClr>
                <a:srgbClr val="374151"/>
              </a:buClr>
              <a:buSzPts val="1000"/>
              <a:buFont typeface="Roboto"/>
              <a:buChar char="●"/>
            </a:pPr>
            <a:r>
              <a:rPr lang="en-GB" sz="1000">
                <a:solidFill>
                  <a:srgbClr val="374151"/>
                </a:solidFill>
                <a:highlight>
                  <a:schemeClr val="dk1"/>
                </a:highlight>
                <a:latin typeface="Roboto"/>
                <a:ea typeface="Roboto"/>
                <a:cs typeface="Roboto"/>
                <a:sym typeface="Roboto"/>
              </a:rPr>
              <a:t>Narrative synthesis used for the review.</a:t>
            </a:r>
            <a:endParaRPr sz="1000">
              <a:solidFill>
                <a:srgbClr val="374151"/>
              </a:solidFill>
              <a:highlight>
                <a:schemeClr val="dk1"/>
              </a:highlight>
              <a:latin typeface="Roboto"/>
              <a:ea typeface="Roboto"/>
              <a:cs typeface="Roboto"/>
              <a:sym typeface="Roboto"/>
            </a:endParaRPr>
          </a:p>
          <a:p>
            <a:pPr indent="-292100" lvl="0" marL="457200" rtl="0" algn="l">
              <a:lnSpc>
                <a:spcPct val="115000"/>
              </a:lnSpc>
              <a:spcBef>
                <a:spcPts val="0"/>
              </a:spcBef>
              <a:spcAft>
                <a:spcPts val="0"/>
              </a:spcAft>
              <a:buClr>
                <a:srgbClr val="374151"/>
              </a:buClr>
              <a:buSzPts val="1000"/>
              <a:buFont typeface="Roboto"/>
              <a:buChar char="●"/>
            </a:pPr>
            <a:r>
              <a:rPr lang="en-GB" sz="1000">
                <a:solidFill>
                  <a:srgbClr val="374151"/>
                </a:solidFill>
                <a:highlight>
                  <a:schemeClr val="dk1"/>
                </a:highlight>
                <a:latin typeface="Roboto"/>
                <a:ea typeface="Roboto"/>
                <a:cs typeface="Roboto"/>
                <a:sym typeface="Roboto"/>
              </a:rPr>
              <a:t>Systematic review of literature on AI in the hospitality industry.</a:t>
            </a:r>
            <a:endParaRPr sz="1000">
              <a:solidFill>
                <a:srgbClr val="374151"/>
              </a:solidFill>
              <a:highlight>
                <a:schemeClr val="dk1"/>
              </a:highlight>
              <a:latin typeface="Roboto"/>
              <a:ea typeface="Roboto"/>
              <a:cs typeface="Roboto"/>
              <a:sym typeface="Roboto"/>
            </a:endParaRPr>
          </a:p>
          <a:p>
            <a:pPr indent="-292100" lvl="0" marL="457200" rtl="0" algn="l">
              <a:lnSpc>
                <a:spcPct val="115000"/>
              </a:lnSpc>
              <a:spcBef>
                <a:spcPts val="0"/>
              </a:spcBef>
              <a:spcAft>
                <a:spcPts val="0"/>
              </a:spcAft>
              <a:buClr>
                <a:srgbClr val="374151"/>
              </a:buClr>
              <a:buSzPts val="1000"/>
              <a:buFont typeface="Roboto"/>
              <a:buChar char="●"/>
            </a:pPr>
            <a:r>
              <a:rPr lang="en-GB" sz="1000">
                <a:solidFill>
                  <a:srgbClr val="374151"/>
                </a:solidFill>
                <a:highlight>
                  <a:schemeClr val="dk1"/>
                </a:highlight>
                <a:latin typeface="Roboto"/>
                <a:ea typeface="Roboto"/>
                <a:cs typeface="Roboto"/>
                <a:sym typeface="Roboto"/>
              </a:rPr>
              <a:t>Inclusion criteria: Studies that defined AI in all hospitality aspects, written in English, and peer-reviewed.</a:t>
            </a:r>
            <a:endParaRPr sz="1000">
              <a:solidFill>
                <a:srgbClr val="374151"/>
              </a:solidFill>
              <a:highlight>
                <a:schemeClr val="dk1"/>
              </a:highlight>
              <a:latin typeface="Roboto"/>
              <a:ea typeface="Roboto"/>
              <a:cs typeface="Roboto"/>
              <a:sym typeface="Roboto"/>
            </a:endParaRPr>
          </a:p>
          <a:p>
            <a:pPr indent="-292100" lvl="0" marL="457200" rtl="0" algn="l">
              <a:lnSpc>
                <a:spcPct val="115000"/>
              </a:lnSpc>
              <a:spcBef>
                <a:spcPts val="0"/>
              </a:spcBef>
              <a:spcAft>
                <a:spcPts val="0"/>
              </a:spcAft>
              <a:buClr>
                <a:srgbClr val="374151"/>
              </a:buClr>
              <a:buSzPts val="1000"/>
              <a:buFont typeface="Roboto"/>
              <a:buChar char="●"/>
            </a:pPr>
            <a:r>
              <a:rPr lang="en-GB" sz="1000">
                <a:solidFill>
                  <a:srgbClr val="374151"/>
                </a:solidFill>
                <a:highlight>
                  <a:schemeClr val="dk1"/>
                </a:highlight>
                <a:latin typeface="Roboto"/>
                <a:ea typeface="Roboto"/>
                <a:cs typeface="Roboto"/>
                <a:sym typeface="Roboto"/>
              </a:rPr>
              <a:t>Qualitative content analysis was employed.</a:t>
            </a:r>
            <a:endParaRPr b="1" sz="1000" u="sng">
              <a:solidFill>
                <a:srgbClr val="374151"/>
              </a:solidFill>
              <a:highlight>
                <a:schemeClr val="dk1"/>
              </a:highlight>
              <a:latin typeface="Roboto"/>
              <a:ea typeface="Roboto"/>
              <a:cs typeface="Roboto"/>
              <a:sym typeface="Roboto"/>
            </a:endParaRPr>
          </a:p>
          <a:p>
            <a:pPr indent="0" lvl="0" marL="0" rtl="0" algn="l">
              <a:lnSpc>
                <a:spcPct val="115000"/>
              </a:lnSpc>
              <a:spcBef>
                <a:spcPts val="0"/>
              </a:spcBef>
              <a:spcAft>
                <a:spcPts val="0"/>
              </a:spcAft>
              <a:buNone/>
            </a:pPr>
            <a:r>
              <a:t/>
            </a:r>
            <a:endParaRPr b="1" sz="1000" u="sng">
              <a:solidFill>
                <a:srgbClr val="374151"/>
              </a:solidFill>
              <a:highlight>
                <a:schemeClr val="dk1"/>
              </a:highlight>
              <a:latin typeface="Roboto"/>
              <a:ea typeface="Roboto"/>
              <a:cs typeface="Roboto"/>
              <a:sym typeface="Roboto"/>
            </a:endParaRPr>
          </a:p>
          <a:p>
            <a:pPr indent="0" lvl="0" marL="0" rtl="0" algn="l">
              <a:lnSpc>
                <a:spcPct val="115000"/>
              </a:lnSpc>
              <a:spcBef>
                <a:spcPts val="0"/>
              </a:spcBef>
              <a:spcAft>
                <a:spcPts val="0"/>
              </a:spcAft>
              <a:buNone/>
            </a:pPr>
            <a:r>
              <a:rPr b="1" lang="en-GB" sz="1100" u="sng">
                <a:solidFill>
                  <a:srgbClr val="374151"/>
                </a:solidFill>
                <a:highlight>
                  <a:schemeClr val="dk1"/>
                </a:highlight>
                <a:latin typeface="Roboto"/>
                <a:ea typeface="Roboto"/>
                <a:cs typeface="Roboto"/>
                <a:sym typeface="Roboto"/>
              </a:rPr>
              <a:t>Results &amp; Limitations:</a:t>
            </a:r>
            <a:endParaRPr b="1" sz="1100" u="sng">
              <a:solidFill>
                <a:srgbClr val="374151"/>
              </a:solidFill>
              <a:highlight>
                <a:schemeClr val="dk1"/>
              </a:highlight>
              <a:latin typeface="Roboto"/>
              <a:ea typeface="Roboto"/>
              <a:cs typeface="Roboto"/>
              <a:sym typeface="Roboto"/>
            </a:endParaRPr>
          </a:p>
          <a:p>
            <a:pPr indent="0" lvl="0" marL="457200" rtl="0" algn="l">
              <a:lnSpc>
                <a:spcPct val="115000"/>
              </a:lnSpc>
              <a:spcBef>
                <a:spcPts val="0"/>
              </a:spcBef>
              <a:spcAft>
                <a:spcPts val="0"/>
              </a:spcAft>
              <a:buNone/>
            </a:pPr>
            <a:r>
              <a:rPr b="1" lang="en-GB" sz="1000">
                <a:solidFill>
                  <a:srgbClr val="374151"/>
                </a:solidFill>
                <a:highlight>
                  <a:schemeClr val="dk1"/>
                </a:highlight>
                <a:latin typeface="Roboto"/>
                <a:ea typeface="Roboto"/>
                <a:cs typeface="Roboto"/>
                <a:sym typeface="Roboto"/>
              </a:rPr>
              <a:t>Results:</a:t>
            </a:r>
            <a:endParaRPr b="1" sz="1000">
              <a:solidFill>
                <a:srgbClr val="374151"/>
              </a:solidFill>
              <a:highlight>
                <a:schemeClr val="dk1"/>
              </a:highlight>
              <a:latin typeface="Roboto"/>
              <a:ea typeface="Roboto"/>
              <a:cs typeface="Roboto"/>
              <a:sym typeface="Roboto"/>
            </a:endParaRPr>
          </a:p>
          <a:p>
            <a:pPr indent="-292100" lvl="1" marL="914400" rtl="0" algn="l">
              <a:lnSpc>
                <a:spcPct val="115000"/>
              </a:lnSpc>
              <a:spcBef>
                <a:spcPts val="0"/>
              </a:spcBef>
              <a:spcAft>
                <a:spcPts val="0"/>
              </a:spcAft>
              <a:buClr>
                <a:srgbClr val="374151"/>
              </a:buClr>
              <a:buSzPts val="1000"/>
              <a:buFont typeface="Roboto"/>
              <a:buChar char="●"/>
            </a:pPr>
            <a:r>
              <a:rPr lang="en-GB" sz="1000">
                <a:solidFill>
                  <a:srgbClr val="374151"/>
                </a:solidFill>
                <a:highlight>
                  <a:schemeClr val="dk1"/>
                </a:highlight>
                <a:latin typeface="Roboto"/>
                <a:ea typeface="Roboto"/>
                <a:cs typeface="Roboto"/>
                <a:sym typeface="Roboto"/>
              </a:rPr>
              <a:t>AI technologies assist businesses in the hospitality sector by improving customer service, expanding operational capability, and lowering costs.</a:t>
            </a:r>
            <a:endParaRPr sz="1000">
              <a:solidFill>
                <a:srgbClr val="374151"/>
              </a:solidFill>
              <a:highlight>
                <a:schemeClr val="dk1"/>
              </a:highlight>
              <a:latin typeface="Roboto"/>
              <a:ea typeface="Roboto"/>
              <a:cs typeface="Roboto"/>
              <a:sym typeface="Roboto"/>
            </a:endParaRPr>
          </a:p>
          <a:p>
            <a:pPr indent="-292100" lvl="1" marL="914400" rtl="0" algn="l">
              <a:lnSpc>
                <a:spcPct val="115000"/>
              </a:lnSpc>
              <a:spcBef>
                <a:spcPts val="0"/>
              </a:spcBef>
              <a:spcAft>
                <a:spcPts val="0"/>
              </a:spcAft>
              <a:buClr>
                <a:srgbClr val="374151"/>
              </a:buClr>
              <a:buSzPts val="1000"/>
              <a:buFont typeface="Roboto"/>
              <a:buChar char="●"/>
            </a:pPr>
            <a:r>
              <a:rPr lang="en-GB" sz="1000">
                <a:solidFill>
                  <a:srgbClr val="374151"/>
                </a:solidFill>
                <a:highlight>
                  <a:schemeClr val="dk1"/>
                </a:highlight>
                <a:latin typeface="Roboto"/>
                <a:ea typeface="Roboto"/>
                <a:cs typeface="Roboto"/>
                <a:sym typeface="Roboto"/>
              </a:rPr>
              <a:t>AI has both positive and negative effects on the workforce and job employment in the hospitality industry.</a:t>
            </a:r>
            <a:endParaRPr sz="1000">
              <a:solidFill>
                <a:srgbClr val="374151"/>
              </a:solidFill>
              <a:highlight>
                <a:schemeClr val="dk1"/>
              </a:highlight>
              <a:latin typeface="Roboto"/>
              <a:ea typeface="Roboto"/>
              <a:cs typeface="Roboto"/>
              <a:sym typeface="Roboto"/>
            </a:endParaRPr>
          </a:p>
          <a:p>
            <a:pPr indent="0" lvl="0" marL="457200" rtl="0" algn="l">
              <a:lnSpc>
                <a:spcPct val="115000"/>
              </a:lnSpc>
              <a:spcBef>
                <a:spcPts val="0"/>
              </a:spcBef>
              <a:spcAft>
                <a:spcPts val="0"/>
              </a:spcAft>
              <a:buNone/>
            </a:pPr>
            <a:r>
              <a:rPr b="1" lang="en-GB" sz="1000">
                <a:solidFill>
                  <a:srgbClr val="374151"/>
                </a:solidFill>
                <a:highlight>
                  <a:schemeClr val="dk1"/>
                </a:highlight>
                <a:latin typeface="Roboto"/>
                <a:ea typeface="Roboto"/>
                <a:cs typeface="Roboto"/>
                <a:sym typeface="Roboto"/>
              </a:rPr>
              <a:t>Limitations:</a:t>
            </a:r>
            <a:endParaRPr b="1" sz="1000">
              <a:solidFill>
                <a:srgbClr val="374151"/>
              </a:solidFill>
              <a:highlight>
                <a:schemeClr val="dk1"/>
              </a:highlight>
              <a:latin typeface="Roboto"/>
              <a:ea typeface="Roboto"/>
              <a:cs typeface="Roboto"/>
              <a:sym typeface="Roboto"/>
            </a:endParaRPr>
          </a:p>
          <a:p>
            <a:pPr indent="-292100" lvl="1" marL="914400" rtl="0" algn="l">
              <a:lnSpc>
                <a:spcPct val="115000"/>
              </a:lnSpc>
              <a:spcBef>
                <a:spcPts val="0"/>
              </a:spcBef>
              <a:spcAft>
                <a:spcPts val="0"/>
              </a:spcAft>
              <a:buClr>
                <a:srgbClr val="374151"/>
              </a:buClr>
              <a:buSzPts val="1000"/>
              <a:buFont typeface="Roboto"/>
              <a:buChar char="●"/>
            </a:pPr>
            <a:r>
              <a:rPr lang="en-GB" sz="1000">
                <a:solidFill>
                  <a:srgbClr val="374151"/>
                </a:solidFill>
                <a:highlight>
                  <a:schemeClr val="dk1"/>
                </a:highlight>
                <a:latin typeface="Roboto"/>
                <a:ea typeface="Roboto"/>
                <a:cs typeface="Roboto"/>
                <a:sym typeface="Roboto"/>
              </a:rPr>
              <a:t>Risks associated with AI include job loss in low-tech sectors, loss of control due to robot autonomy, and concerns over safety, security, and privacy.</a:t>
            </a:r>
            <a:endParaRPr b="1" sz="1000" u="sng">
              <a:solidFill>
                <a:srgbClr val="374151"/>
              </a:solidFill>
              <a:highlight>
                <a:schemeClr val="dk1"/>
              </a:highlight>
              <a:latin typeface="Roboto"/>
              <a:ea typeface="Roboto"/>
              <a:cs typeface="Roboto"/>
              <a:sym typeface="Roboto"/>
            </a:endParaRPr>
          </a:p>
          <a:p>
            <a:pPr indent="0" lvl="0" marL="0" rtl="0" algn="l">
              <a:lnSpc>
                <a:spcPct val="115000"/>
              </a:lnSpc>
              <a:spcBef>
                <a:spcPts val="0"/>
              </a:spcBef>
              <a:spcAft>
                <a:spcPts val="0"/>
              </a:spcAft>
              <a:buNone/>
            </a:pPr>
            <a:r>
              <a:t/>
            </a:r>
            <a:endParaRPr b="1" sz="1000">
              <a:solidFill>
                <a:srgbClr val="374151"/>
              </a:solidFill>
              <a:highlight>
                <a:schemeClr val="dk1"/>
              </a:highlight>
              <a:latin typeface="Roboto"/>
              <a:ea typeface="Roboto"/>
              <a:cs typeface="Roboto"/>
              <a:sym typeface="Roboto"/>
            </a:endParaRPr>
          </a:p>
          <a:p>
            <a:pPr indent="0" lvl="0" marL="0" rtl="0" algn="l">
              <a:lnSpc>
                <a:spcPct val="115000"/>
              </a:lnSpc>
              <a:spcBef>
                <a:spcPts val="0"/>
              </a:spcBef>
              <a:spcAft>
                <a:spcPts val="0"/>
              </a:spcAft>
              <a:buNone/>
            </a:pPr>
            <a:r>
              <a:rPr b="1" lang="en-GB" sz="1100" u="sng">
                <a:solidFill>
                  <a:srgbClr val="374151"/>
                </a:solidFill>
                <a:highlight>
                  <a:schemeClr val="dk1"/>
                </a:highlight>
                <a:latin typeface="Roboto"/>
                <a:ea typeface="Roboto"/>
                <a:cs typeface="Roboto"/>
                <a:sym typeface="Roboto"/>
              </a:rPr>
              <a:t>Conclusion:</a:t>
            </a:r>
            <a:endParaRPr b="1" sz="1100" u="sng">
              <a:solidFill>
                <a:srgbClr val="374151"/>
              </a:solidFill>
              <a:highlight>
                <a:schemeClr val="dk1"/>
              </a:highlight>
              <a:latin typeface="Roboto"/>
              <a:ea typeface="Roboto"/>
              <a:cs typeface="Roboto"/>
              <a:sym typeface="Roboto"/>
            </a:endParaRPr>
          </a:p>
          <a:p>
            <a:pPr indent="-292100" lvl="0" marL="457200" rtl="0" algn="l">
              <a:lnSpc>
                <a:spcPct val="115000"/>
              </a:lnSpc>
              <a:spcBef>
                <a:spcPts val="0"/>
              </a:spcBef>
              <a:spcAft>
                <a:spcPts val="0"/>
              </a:spcAft>
              <a:buClr>
                <a:srgbClr val="374151"/>
              </a:buClr>
              <a:buSzPts val="1000"/>
              <a:buFont typeface="Roboto"/>
              <a:buChar char="●"/>
            </a:pPr>
            <a:r>
              <a:rPr lang="en-GB" sz="1000">
                <a:solidFill>
                  <a:srgbClr val="374151"/>
                </a:solidFill>
                <a:highlight>
                  <a:schemeClr val="dk1"/>
                </a:highlight>
                <a:latin typeface="Roboto"/>
                <a:ea typeface="Roboto"/>
                <a:cs typeface="Roboto"/>
                <a:sym typeface="Roboto"/>
              </a:rPr>
              <a:t>AI technologies have significant implications for the hospitality industry, offering both opportunities and challenges. It's essential for businesses in the hospitality sector to understand these technologies and implement strategies to meet both customers' and employees' needs.</a:t>
            </a:r>
            <a:endParaRPr sz="1000">
              <a:solidFill>
                <a:srgbClr val="374151"/>
              </a:solidFill>
              <a:highlight>
                <a:schemeClr val="dk1"/>
              </a:highlight>
              <a:latin typeface="Roboto"/>
              <a:ea typeface="Roboto"/>
              <a:cs typeface="Roboto"/>
              <a:sym typeface="Roboto"/>
            </a:endParaRPr>
          </a:p>
          <a:p>
            <a:pPr indent="0" lvl="0" marL="0" rtl="0" algn="l">
              <a:lnSpc>
                <a:spcPct val="115000"/>
              </a:lnSpc>
              <a:spcBef>
                <a:spcPts val="1500"/>
              </a:spcBef>
              <a:spcAft>
                <a:spcPts val="0"/>
              </a:spcAft>
              <a:buNone/>
            </a:pPr>
            <a:r>
              <a:rPr b="1" lang="en-GB" sz="1100" u="sng">
                <a:highlight>
                  <a:schemeClr val="dk1"/>
                </a:highlight>
                <a:latin typeface="Roboto"/>
                <a:ea typeface="Roboto"/>
                <a:cs typeface="Roboto"/>
                <a:sym typeface="Roboto"/>
              </a:rPr>
              <a:t>Link:</a:t>
            </a:r>
            <a:r>
              <a:rPr lang="en-GB" sz="1100">
                <a:solidFill>
                  <a:srgbClr val="374151"/>
                </a:solidFill>
                <a:highlight>
                  <a:schemeClr val="dk1"/>
                </a:highlight>
                <a:latin typeface="Roboto"/>
                <a:ea typeface="Roboto"/>
                <a:cs typeface="Roboto"/>
                <a:sym typeface="Roboto"/>
              </a:rPr>
              <a:t> </a:t>
            </a:r>
            <a:r>
              <a:rPr lang="en-GB" sz="1000">
                <a:solidFill>
                  <a:srgbClr val="374151"/>
                </a:solidFill>
                <a:highlight>
                  <a:schemeClr val="dk1"/>
                </a:highlight>
                <a:latin typeface="Roboto"/>
                <a:ea typeface="Roboto"/>
                <a:cs typeface="Roboto"/>
                <a:sym typeface="Roboto"/>
              </a:rPr>
              <a:t>International Journal of Computing Sciences Research</a:t>
            </a:r>
            <a:endParaRPr sz="800">
              <a:solidFill>
                <a:schemeClr val="lt1"/>
              </a:solidFill>
              <a:highlight>
                <a:schemeClr val="dk1"/>
              </a:highlight>
              <a:latin typeface="Courier New"/>
              <a:ea typeface="Courier New"/>
              <a:cs typeface="Courier New"/>
              <a:sym typeface="Courier New"/>
            </a:endParaRPr>
          </a:p>
          <a:p>
            <a:pPr indent="0" lvl="0" marL="0" rtl="0" algn="l">
              <a:lnSpc>
                <a:spcPct val="115000"/>
              </a:lnSpc>
              <a:spcBef>
                <a:spcPts val="1500"/>
              </a:spcBef>
              <a:spcAft>
                <a:spcPts val="0"/>
              </a:spcAft>
              <a:buNone/>
            </a:pPr>
            <a:r>
              <a:rPr b="1" lang="en-GB" sz="1100" u="sng">
                <a:solidFill>
                  <a:schemeClr val="lt1"/>
                </a:solidFill>
                <a:highlight>
                  <a:schemeClr val="dk1"/>
                </a:highlight>
                <a:latin typeface="Roboto"/>
                <a:ea typeface="Roboto"/>
                <a:cs typeface="Roboto"/>
                <a:sym typeface="Roboto"/>
              </a:rPr>
              <a:t>By:</a:t>
            </a:r>
            <a:r>
              <a:rPr lang="en-GB" sz="800">
                <a:solidFill>
                  <a:schemeClr val="lt1"/>
                </a:solidFill>
                <a:highlight>
                  <a:schemeClr val="dk1"/>
                </a:highlight>
                <a:latin typeface="Courier New"/>
                <a:ea typeface="Courier New"/>
                <a:cs typeface="Courier New"/>
                <a:sym typeface="Courier New"/>
              </a:rPr>
              <a:t> </a:t>
            </a:r>
            <a:r>
              <a:rPr lang="en-GB" sz="1000">
                <a:highlight>
                  <a:schemeClr val="dk1"/>
                </a:highlight>
                <a:latin typeface="Roboto"/>
                <a:ea typeface="Roboto"/>
                <a:cs typeface="Roboto"/>
                <a:sym typeface="Roboto"/>
              </a:rPr>
              <a:t>Author:</a:t>
            </a:r>
            <a:r>
              <a:rPr lang="en-GB" sz="1000">
                <a:solidFill>
                  <a:srgbClr val="374151"/>
                </a:solidFill>
                <a:highlight>
                  <a:schemeClr val="dk1"/>
                </a:highlight>
                <a:latin typeface="Roboto"/>
                <a:ea typeface="Roboto"/>
                <a:cs typeface="Roboto"/>
                <a:sym typeface="Roboto"/>
              </a:rPr>
              <a:t> Pongsakorn Limna, </a:t>
            </a:r>
            <a:r>
              <a:rPr lang="en-GB" sz="1000">
                <a:highlight>
                  <a:schemeClr val="dk1"/>
                </a:highlight>
                <a:latin typeface="Roboto"/>
                <a:ea typeface="Roboto"/>
                <a:cs typeface="Roboto"/>
                <a:sym typeface="Roboto"/>
              </a:rPr>
              <a:t>Affiliation:</a:t>
            </a:r>
            <a:r>
              <a:rPr lang="en-GB" sz="1000">
                <a:solidFill>
                  <a:srgbClr val="374151"/>
                </a:solidFill>
                <a:highlight>
                  <a:schemeClr val="dk1"/>
                </a:highlight>
                <a:latin typeface="Roboto"/>
                <a:ea typeface="Roboto"/>
                <a:cs typeface="Roboto"/>
                <a:sym typeface="Roboto"/>
              </a:rPr>
              <a:t> Rangsit University, Thailand, </a:t>
            </a:r>
            <a:r>
              <a:rPr lang="en-GB" sz="1000">
                <a:highlight>
                  <a:schemeClr val="dk1"/>
                </a:highlight>
                <a:latin typeface="Roboto"/>
                <a:ea typeface="Roboto"/>
                <a:cs typeface="Roboto"/>
                <a:sym typeface="Roboto"/>
              </a:rPr>
              <a:t>Email:</a:t>
            </a:r>
            <a:r>
              <a:rPr lang="en-GB" sz="1000">
                <a:solidFill>
                  <a:srgbClr val="374151"/>
                </a:solidFill>
                <a:highlight>
                  <a:schemeClr val="dk1"/>
                </a:highlight>
                <a:latin typeface="Roboto"/>
                <a:ea typeface="Roboto"/>
                <a:cs typeface="Roboto"/>
                <a:sym typeface="Roboto"/>
              </a:rPr>
              <a:t> </a:t>
            </a:r>
            <a:r>
              <a:rPr lang="en-GB" sz="1000" u="sng">
                <a:solidFill>
                  <a:schemeClr val="hlink"/>
                </a:solidFill>
                <a:highlight>
                  <a:schemeClr val="dk1"/>
                </a:highlight>
                <a:latin typeface="Roboto"/>
                <a:ea typeface="Roboto"/>
                <a:cs typeface="Roboto"/>
                <a:sym typeface="Roboto"/>
                <a:hlinkClick r:id="rId3"/>
              </a:rPr>
              <a:t>palmlimna@gmail.com</a:t>
            </a:r>
            <a:r>
              <a:rPr lang="en-GB" sz="1000">
                <a:highlight>
                  <a:schemeClr val="dk1"/>
                </a:highlight>
                <a:latin typeface="Roboto"/>
                <a:ea typeface="Roboto"/>
                <a:cs typeface="Roboto"/>
                <a:sym typeface="Roboto"/>
              </a:rPr>
              <a:t>, ORCID ID:</a:t>
            </a:r>
            <a:r>
              <a:rPr lang="en-GB" sz="1000">
                <a:solidFill>
                  <a:srgbClr val="374151"/>
                </a:solidFill>
                <a:highlight>
                  <a:schemeClr val="dk1"/>
                </a:highlight>
                <a:latin typeface="Roboto"/>
                <a:ea typeface="Roboto"/>
                <a:cs typeface="Roboto"/>
                <a:sym typeface="Roboto"/>
              </a:rPr>
              <a:t> orcid.org/0000-0002-7448-5261</a:t>
            </a:r>
            <a:endParaRPr sz="800">
              <a:solidFill>
                <a:schemeClr val="lt1"/>
              </a:solidFill>
              <a:highlight>
                <a:schemeClr val="dk1"/>
              </a:highlight>
              <a:latin typeface="Courier New"/>
              <a:ea typeface="Courier New"/>
              <a:cs typeface="Courier New"/>
              <a:sym typeface="Courier New"/>
            </a:endParaRPr>
          </a:p>
          <a:p>
            <a:pPr indent="0" lvl="0" marL="0" rtl="0" algn="l">
              <a:lnSpc>
                <a:spcPct val="115000"/>
              </a:lnSpc>
              <a:spcBef>
                <a:spcPts val="1500"/>
              </a:spcBef>
              <a:spcAft>
                <a:spcPts val="0"/>
              </a:spcAft>
              <a:buNone/>
            </a:pPr>
            <a:r>
              <a:rPr lang="en-GB" sz="850">
                <a:solidFill>
                  <a:schemeClr val="lt1"/>
                </a:solidFill>
                <a:highlight>
                  <a:schemeClr val="dk1"/>
                </a:highlight>
                <a:latin typeface="Courier New"/>
                <a:ea typeface="Courier New"/>
                <a:cs typeface="Courier New"/>
                <a:sym typeface="Courier New"/>
              </a:rPr>
              <a:t>                        </a:t>
            </a:r>
            <a:endParaRPr sz="850">
              <a:solidFill>
                <a:schemeClr val="lt1"/>
              </a:solidFill>
              <a:highlight>
                <a:schemeClr val="dk1"/>
              </a:highlight>
              <a:latin typeface="Courier New"/>
              <a:ea typeface="Courier New"/>
              <a:cs typeface="Courier New"/>
              <a:sym typeface="Courier New"/>
            </a:endParaRPr>
          </a:p>
          <a:p>
            <a:pPr indent="0" lvl="0" marL="0" rtl="0" algn="l">
              <a:spcBef>
                <a:spcPts val="1500"/>
              </a:spcBef>
              <a:spcAft>
                <a:spcPts val="0"/>
              </a:spcAft>
              <a:buNone/>
            </a:pPr>
            <a:r>
              <a:t/>
            </a:r>
            <a:endParaRPr sz="1000">
              <a:solidFill>
                <a:srgbClr val="374151"/>
              </a:solidFill>
              <a:highlight>
                <a:srgbClr val="F7F7F8"/>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nvSpPr>
        <p:spPr>
          <a:xfrm>
            <a:off x="-2023475" y="-154825"/>
            <a:ext cx="13055100" cy="5461500"/>
          </a:xfrm>
          <a:prstGeom prst="rect">
            <a:avLst/>
          </a:prstGeom>
          <a:solidFill>
            <a:schemeClr val="dk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u="sng">
                <a:solidFill>
                  <a:srgbClr val="374151"/>
                </a:solidFill>
                <a:highlight>
                  <a:schemeClr val="dk1"/>
                </a:highlight>
                <a:latin typeface="Roboto"/>
                <a:ea typeface="Roboto"/>
                <a:cs typeface="Roboto"/>
                <a:sym typeface="Roboto"/>
              </a:rPr>
              <a:t>Hotel Classification Visualization Using Natural Language Processing of User Reviews</a:t>
            </a:r>
            <a:endParaRPr b="1" u="sng">
              <a:highlight>
                <a:schemeClr val="dk1"/>
              </a:highlight>
              <a:latin typeface="Roboto"/>
              <a:ea typeface="Roboto"/>
              <a:cs typeface="Roboto"/>
              <a:sym typeface="Roboto"/>
            </a:endParaRPr>
          </a:p>
          <a:p>
            <a:pPr indent="0" lvl="0" marL="0" rtl="0" algn="l">
              <a:spcBef>
                <a:spcPts val="0"/>
              </a:spcBef>
              <a:spcAft>
                <a:spcPts val="0"/>
              </a:spcAft>
              <a:buNone/>
            </a:pPr>
            <a:r>
              <a:t/>
            </a:r>
            <a:endParaRPr sz="1100">
              <a:highlight>
                <a:schemeClr val="dk1"/>
              </a:highlight>
              <a:latin typeface="Average"/>
              <a:ea typeface="Average"/>
              <a:cs typeface="Average"/>
              <a:sym typeface="Average"/>
            </a:endParaRPr>
          </a:p>
          <a:p>
            <a:pPr indent="0" lvl="0" marL="0" rtl="0" algn="l">
              <a:lnSpc>
                <a:spcPct val="115000"/>
              </a:lnSpc>
              <a:spcBef>
                <a:spcPts val="0"/>
              </a:spcBef>
              <a:spcAft>
                <a:spcPts val="0"/>
              </a:spcAft>
              <a:buNone/>
            </a:pPr>
            <a:r>
              <a:rPr b="1" lang="en-GB" sz="1100" u="sng">
                <a:solidFill>
                  <a:srgbClr val="374151"/>
                </a:solidFill>
                <a:highlight>
                  <a:schemeClr val="dk1"/>
                </a:highlight>
                <a:latin typeface="Roboto"/>
                <a:ea typeface="Roboto"/>
                <a:cs typeface="Roboto"/>
                <a:sym typeface="Roboto"/>
              </a:rPr>
              <a:t>Research Questions or Goal: </a:t>
            </a:r>
            <a:endParaRPr b="1" sz="1100" u="sng">
              <a:solidFill>
                <a:srgbClr val="374151"/>
              </a:solidFill>
              <a:highlight>
                <a:schemeClr val="dk1"/>
              </a:highlight>
              <a:latin typeface="Roboto"/>
              <a:ea typeface="Roboto"/>
              <a:cs typeface="Roboto"/>
              <a:sym typeface="Roboto"/>
            </a:endParaRPr>
          </a:p>
          <a:p>
            <a:pPr indent="0" lvl="0" marL="0" rtl="0" algn="l">
              <a:lnSpc>
                <a:spcPct val="115000"/>
              </a:lnSpc>
              <a:spcBef>
                <a:spcPts val="0"/>
              </a:spcBef>
              <a:spcAft>
                <a:spcPts val="0"/>
              </a:spcAft>
              <a:buNone/>
            </a:pPr>
            <a:r>
              <a:rPr lang="en-GB" sz="1100">
                <a:solidFill>
                  <a:srgbClr val="374151"/>
                </a:solidFill>
                <a:highlight>
                  <a:schemeClr val="dk1"/>
                </a:highlight>
                <a:latin typeface="Roboto"/>
                <a:ea typeface="Roboto"/>
                <a:cs typeface="Roboto"/>
                <a:sym typeface="Roboto"/>
              </a:rPr>
              <a:t>     a) How can natural language processing (NLP) be used to analyze word-of-mouth communication among consumers regarding their experiences with various hotels?</a:t>
            </a:r>
            <a:endParaRPr sz="1100">
              <a:solidFill>
                <a:srgbClr val="374151"/>
              </a:solidFill>
              <a:highlight>
                <a:schemeClr val="dk1"/>
              </a:highlight>
              <a:latin typeface="Roboto"/>
              <a:ea typeface="Roboto"/>
              <a:cs typeface="Roboto"/>
              <a:sym typeface="Roboto"/>
            </a:endParaRPr>
          </a:p>
          <a:p>
            <a:pPr indent="0" lvl="0" marL="0" rtl="0" algn="l">
              <a:lnSpc>
                <a:spcPct val="115000"/>
              </a:lnSpc>
              <a:spcBef>
                <a:spcPts val="0"/>
              </a:spcBef>
              <a:spcAft>
                <a:spcPts val="0"/>
              </a:spcAft>
              <a:buNone/>
            </a:pPr>
            <a:r>
              <a:rPr lang="en-GB" sz="1100">
                <a:solidFill>
                  <a:srgbClr val="374151"/>
                </a:solidFill>
                <a:highlight>
                  <a:schemeClr val="dk1"/>
                </a:highlight>
                <a:latin typeface="Roboto"/>
                <a:ea typeface="Roboto"/>
                <a:cs typeface="Roboto"/>
                <a:sym typeface="Roboto"/>
              </a:rPr>
              <a:t>     b) Can NLP categorize and visualize language patterns based on the value the hotel enterprises provide for their customers?</a:t>
            </a:r>
            <a:endParaRPr sz="1100">
              <a:solidFill>
                <a:srgbClr val="374151"/>
              </a:solidFill>
              <a:highlight>
                <a:schemeClr val="dk1"/>
              </a:highlight>
              <a:latin typeface="Roboto"/>
              <a:ea typeface="Roboto"/>
              <a:cs typeface="Roboto"/>
              <a:sym typeface="Roboto"/>
            </a:endParaRPr>
          </a:p>
          <a:p>
            <a:pPr indent="0" lvl="0" marL="0" rtl="0" algn="l">
              <a:lnSpc>
                <a:spcPct val="115000"/>
              </a:lnSpc>
              <a:spcBef>
                <a:spcPts val="1500"/>
              </a:spcBef>
              <a:spcAft>
                <a:spcPts val="0"/>
              </a:spcAft>
              <a:buNone/>
            </a:pPr>
            <a:r>
              <a:rPr b="1" lang="en-GB" sz="1100" u="sng">
                <a:solidFill>
                  <a:srgbClr val="374151"/>
                </a:solidFill>
                <a:highlight>
                  <a:schemeClr val="dk1"/>
                </a:highlight>
                <a:latin typeface="Roboto"/>
                <a:ea typeface="Roboto"/>
                <a:cs typeface="Roboto"/>
                <a:sym typeface="Roboto"/>
              </a:rPr>
              <a:t>Dataset:</a:t>
            </a:r>
            <a:r>
              <a:rPr b="1" lang="en-GB" sz="1100">
                <a:solidFill>
                  <a:srgbClr val="374151"/>
                </a:solidFill>
                <a:highlight>
                  <a:schemeClr val="dk1"/>
                </a:highlight>
                <a:latin typeface="Roboto"/>
                <a:ea typeface="Roboto"/>
                <a:cs typeface="Roboto"/>
                <a:sym typeface="Roboto"/>
              </a:rPr>
              <a:t>   </a:t>
            </a:r>
            <a:r>
              <a:rPr b="1" lang="en-GB" sz="1100">
                <a:solidFill>
                  <a:srgbClr val="374151"/>
                </a:solidFill>
                <a:highlight>
                  <a:schemeClr val="dk1"/>
                </a:highlight>
                <a:latin typeface="Roboto"/>
                <a:ea typeface="Roboto"/>
                <a:cs typeface="Roboto"/>
                <a:sym typeface="Roboto"/>
              </a:rPr>
              <a:t>Source:</a:t>
            </a:r>
            <a:r>
              <a:rPr lang="en-GB" sz="1100">
                <a:solidFill>
                  <a:srgbClr val="374151"/>
                </a:solidFill>
                <a:highlight>
                  <a:schemeClr val="dk1"/>
                </a:highlight>
                <a:latin typeface="Roboto"/>
                <a:ea typeface="Roboto"/>
                <a:cs typeface="Roboto"/>
                <a:sym typeface="Roboto"/>
              </a:rPr>
              <a:t> Online word-of-mouth communication samples from Yelp, focusing on hotels based in New York.</a:t>
            </a:r>
            <a:endParaRPr sz="1100">
              <a:solidFill>
                <a:srgbClr val="374151"/>
              </a:solidFill>
              <a:highlight>
                <a:schemeClr val="dk1"/>
              </a:highlight>
              <a:latin typeface="Roboto"/>
              <a:ea typeface="Roboto"/>
              <a:cs typeface="Roboto"/>
              <a:sym typeface="Roboto"/>
            </a:endParaRPr>
          </a:p>
          <a:p>
            <a:pPr indent="0" lvl="0" marL="0" rtl="0" algn="l">
              <a:lnSpc>
                <a:spcPct val="115000"/>
              </a:lnSpc>
              <a:spcBef>
                <a:spcPts val="1500"/>
              </a:spcBef>
              <a:spcAft>
                <a:spcPts val="0"/>
              </a:spcAft>
              <a:buNone/>
            </a:pPr>
            <a:r>
              <a:rPr lang="en-GB" sz="1100">
                <a:solidFill>
                  <a:srgbClr val="374151"/>
                </a:solidFill>
                <a:highlight>
                  <a:schemeClr val="dk1"/>
                </a:highlight>
                <a:latin typeface="Roboto"/>
                <a:ea typeface="Roboto"/>
                <a:cs typeface="Roboto"/>
                <a:sym typeface="Roboto"/>
              </a:rPr>
              <a:t>                  </a:t>
            </a:r>
            <a:r>
              <a:rPr b="1" lang="en-GB" sz="1100">
                <a:solidFill>
                  <a:srgbClr val="374151"/>
                </a:solidFill>
                <a:highlight>
                  <a:schemeClr val="dk1"/>
                </a:highlight>
                <a:latin typeface="Roboto"/>
                <a:ea typeface="Roboto"/>
                <a:cs typeface="Roboto"/>
                <a:sym typeface="Roboto"/>
              </a:rPr>
              <a:t>Size: </a:t>
            </a:r>
            <a:r>
              <a:rPr lang="en-GB" sz="1100">
                <a:solidFill>
                  <a:srgbClr val="374151"/>
                </a:solidFill>
                <a:highlight>
                  <a:schemeClr val="dk1"/>
                </a:highlight>
                <a:latin typeface="Roboto"/>
                <a:ea typeface="Roboto"/>
                <a:cs typeface="Roboto"/>
                <a:sym typeface="Roboto"/>
              </a:rPr>
              <a:t>1,064 word-of-mouth communication samples. This includes data from one five-star hotel, three four-star hotels, two three-star hotels, and two two-star hotels.</a:t>
            </a:r>
            <a:endParaRPr b="1" sz="1100" u="sng">
              <a:solidFill>
                <a:srgbClr val="374151"/>
              </a:solidFill>
              <a:highlight>
                <a:schemeClr val="dk1"/>
              </a:highlight>
              <a:latin typeface="Roboto"/>
              <a:ea typeface="Roboto"/>
              <a:cs typeface="Roboto"/>
              <a:sym typeface="Roboto"/>
            </a:endParaRPr>
          </a:p>
          <a:p>
            <a:pPr indent="0" lvl="0" marL="0" rtl="0" algn="l">
              <a:lnSpc>
                <a:spcPct val="115000"/>
              </a:lnSpc>
              <a:spcBef>
                <a:spcPts val="1500"/>
              </a:spcBef>
              <a:spcAft>
                <a:spcPts val="0"/>
              </a:spcAft>
              <a:buNone/>
            </a:pPr>
            <a:r>
              <a:rPr b="1" lang="en-GB" sz="1100" u="sng">
                <a:solidFill>
                  <a:srgbClr val="374151"/>
                </a:solidFill>
                <a:highlight>
                  <a:schemeClr val="dk1"/>
                </a:highlight>
                <a:latin typeface="Roboto"/>
                <a:ea typeface="Roboto"/>
                <a:cs typeface="Roboto"/>
                <a:sym typeface="Roboto"/>
              </a:rPr>
              <a:t>Results &amp; Limitations:</a:t>
            </a:r>
            <a:endParaRPr b="1" sz="1100" u="sng">
              <a:solidFill>
                <a:srgbClr val="374151"/>
              </a:solidFill>
              <a:highlight>
                <a:schemeClr val="dk1"/>
              </a:highlight>
              <a:latin typeface="Roboto"/>
              <a:ea typeface="Roboto"/>
              <a:cs typeface="Roboto"/>
              <a:sym typeface="Roboto"/>
            </a:endParaRPr>
          </a:p>
          <a:p>
            <a:pPr indent="0" lvl="0" marL="0" rtl="0" algn="l">
              <a:lnSpc>
                <a:spcPct val="115000"/>
              </a:lnSpc>
              <a:spcBef>
                <a:spcPts val="0"/>
              </a:spcBef>
              <a:spcAft>
                <a:spcPts val="0"/>
              </a:spcAft>
              <a:buNone/>
            </a:pPr>
            <a:r>
              <a:rPr b="1" lang="en-GB" sz="1100">
                <a:solidFill>
                  <a:srgbClr val="374151"/>
                </a:solidFill>
                <a:highlight>
                  <a:schemeClr val="dk1"/>
                </a:highlight>
                <a:latin typeface="Roboto"/>
                <a:ea typeface="Roboto"/>
                <a:cs typeface="Roboto"/>
                <a:sym typeface="Roboto"/>
              </a:rPr>
              <a:t>             Results:</a:t>
            </a:r>
            <a:endParaRPr b="1" sz="1100">
              <a:solidFill>
                <a:srgbClr val="374151"/>
              </a:solidFill>
              <a:highlight>
                <a:schemeClr val="dk1"/>
              </a:highlight>
              <a:latin typeface="Roboto"/>
              <a:ea typeface="Roboto"/>
              <a:cs typeface="Roboto"/>
              <a:sym typeface="Roboto"/>
            </a:endParaRPr>
          </a:p>
          <a:p>
            <a:pPr indent="-298450" lvl="1" marL="914400" rtl="0" algn="l">
              <a:lnSpc>
                <a:spcPct val="115000"/>
              </a:lnSpc>
              <a:spcBef>
                <a:spcPts val="0"/>
              </a:spcBef>
              <a:spcAft>
                <a:spcPts val="0"/>
              </a:spcAft>
              <a:buClr>
                <a:srgbClr val="374151"/>
              </a:buClr>
              <a:buSzPts val="1100"/>
              <a:buFont typeface="Roboto"/>
              <a:buChar char="●"/>
            </a:pPr>
            <a:r>
              <a:rPr lang="en-GB" sz="1100">
                <a:solidFill>
                  <a:srgbClr val="374151"/>
                </a:solidFill>
                <a:highlight>
                  <a:schemeClr val="dk1"/>
                </a:highlight>
                <a:latin typeface="Roboto"/>
                <a:ea typeface="Roboto"/>
                <a:cs typeface="Roboto"/>
                <a:sym typeface="Roboto"/>
              </a:rPr>
              <a:t>Three-star hotel (Hotel F) was evaluated as the best provider of values to their customers.</a:t>
            </a:r>
            <a:endParaRPr sz="1100">
              <a:solidFill>
                <a:srgbClr val="374151"/>
              </a:solidFill>
              <a:highlight>
                <a:schemeClr val="dk1"/>
              </a:highlight>
              <a:latin typeface="Roboto"/>
              <a:ea typeface="Roboto"/>
              <a:cs typeface="Roboto"/>
              <a:sym typeface="Roboto"/>
            </a:endParaRPr>
          </a:p>
          <a:p>
            <a:pPr indent="-298450" lvl="1" marL="914400" rtl="0" algn="l">
              <a:lnSpc>
                <a:spcPct val="115000"/>
              </a:lnSpc>
              <a:spcBef>
                <a:spcPts val="0"/>
              </a:spcBef>
              <a:spcAft>
                <a:spcPts val="0"/>
              </a:spcAft>
              <a:buClr>
                <a:srgbClr val="374151"/>
              </a:buClr>
              <a:buSzPts val="1100"/>
              <a:buFont typeface="Roboto"/>
              <a:buChar char="●"/>
            </a:pPr>
            <a:r>
              <a:rPr lang="en-GB" sz="1100">
                <a:solidFill>
                  <a:srgbClr val="374151"/>
                </a:solidFill>
                <a:highlight>
                  <a:schemeClr val="dk1"/>
                </a:highlight>
                <a:latin typeface="Roboto"/>
                <a:ea typeface="Roboto"/>
                <a:cs typeface="Roboto"/>
                <a:sym typeface="Roboto"/>
              </a:rPr>
              <a:t>Five-star hotels, Hotels A and B, were not evaluated well by customers in terms of room cleanliness or location.</a:t>
            </a:r>
            <a:endParaRPr sz="1100">
              <a:solidFill>
                <a:srgbClr val="374151"/>
              </a:solidFill>
              <a:highlight>
                <a:schemeClr val="dk1"/>
              </a:highlight>
              <a:latin typeface="Roboto"/>
              <a:ea typeface="Roboto"/>
              <a:cs typeface="Roboto"/>
              <a:sym typeface="Roboto"/>
            </a:endParaRPr>
          </a:p>
          <a:p>
            <a:pPr indent="-298450" lvl="1" marL="914400" rtl="0" algn="l">
              <a:lnSpc>
                <a:spcPct val="115000"/>
              </a:lnSpc>
              <a:spcBef>
                <a:spcPts val="0"/>
              </a:spcBef>
              <a:spcAft>
                <a:spcPts val="0"/>
              </a:spcAft>
              <a:buClr>
                <a:srgbClr val="374151"/>
              </a:buClr>
              <a:buSzPts val="1100"/>
              <a:buFont typeface="Roboto"/>
              <a:buChar char="●"/>
            </a:pPr>
            <a:r>
              <a:rPr lang="en-GB" sz="1100">
                <a:solidFill>
                  <a:srgbClr val="374151"/>
                </a:solidFill>
                <a:highlight>
                  <a:schemeClr val="dk1"/>
                </a:highlight>
                <a:latin typeface="Roboto"/>
                <a:ea typeface="Roboto"/>
                <a:cs typeface="Roboto"/>
                <a:sym typeface="Roboto"/>
              </a:rPr>
              <a:t>Three-star hotels were evaluated more positively than the higher-rated ones in terms of room cleanliness or location.</a:t>
            </a:r>
            <a:endParaRPr sz="1100">
              <a:solidFill>
                <a:srgbClr val="374151"/>
              </a:solidFill>
              <a:highlight>
                <a:schemeClr val="dk1"/>
              </a:highlight>
              <a:latin typeface="Roboto"/>
              <a:ea typeface="Roboto"/>
              <a:cs typeface="Roboto"/>
              <a:sym typeface="Roboto"/>
            </a:endParaRPr>
          </a:p>
          <a:p>
            <a:pPr indent="-298450" lvl="0" marL="457200" rtl="0" algn="l">
              <a:lnSpc>
                <a:spcPct val="115000"/>
              </a:lnSpc>
              <a:spcBef>
                <a:spcPts val="0"/>
              </a:spcBef>
              <a:spcAft>
                <a:spcPts val="0"/>
              </a:spcAft>
              <a:buClr>
                <a:srgbClr val="374151"/>
              </a:buClr>
              <a:buSzPts val="1100"/>
              <a:buFont typeface="Roboto"/>
              <a:buChar char="●"/>
            </a:pPr>
            <a:r>
              <a:rPr b="1" lang="en-GB" sz="1100">
                <a:solidFill>
                  <a:srgbClr val="374151"/>
                </a:solidFill>
                <a:highlight>
                  <a:schemeClr val="dk1"/>
                </a:highlight>
                <a:latin typeface="Roboto"/>
                <a:ea typeface="Roboto"/>
                <a:cs typeface="Roboto"/>
                <a:sym typeface="Roboto"/>
              </a:rPr>
              <a:t>Limitations:</a:t>
            </a:r>
            <a:endParaRPr b="1" sz="1100">
              <a:solidFill>
                <a:srgbClr val="374151"/>
              </a:solidFill>
              <a:highlight>
                <a:schemeClr val="dk1"/>
              </a:highlight>
              <a:latin typeface="Roboto"/>
              <a:ea typeface="Roboto"/>
              <a:cs typeface="Roboto"/>
              <a:sym typeface="Roboto"/>
            </a:endParaRPr>
          </a:p>
          <a:p>
            <a:pPr indent="-298450" lvl="1" marL="914400" rtl="0" algn="l">
              <a:lnSpc>
                <a:spcPct val="115000"/>
              </a:lnSpc>
              <a:spcBef>
                <a:spcPts val="0"/>
              </a:spcBef>
              <a:spcAft>
                <a:spcPts val="0"/>
              </a:spcAft>
              <a:buClr>
                <a:srgbClr val="374151"/>
              </a:buClr>
              <a:buSzPts val="1100"/>
              <a:buFont typeface="Roboto"/>
              <a:buChar char="●"/>
            </a:pPr>
            <a:r>
              <a:rPr lang="en-GB" sz="1100">
                <a:solidFill>
                  <a:srgbClr val="374151"/>
                </a:solidFill>
                <a:highlight>
                  <a:schemeClr val="dk1"/>
                </a:highlight>
                <a:latin typeface="Roboto"/>
                <a:ea typeface="Roboto"/>
                <a:cs typeface="Roboto"/>
                <a:sym typeface="Roboto"/>
              </a:rPr>
              <a:t>The study relied on online reviews, which might not be fully representative of all hotel guests' opinions.</a:t>
            </a:r>
            <a:endParaRPr sz="1100">
              <a:solidFill>
                <a:srgbClr val="374151"/>
              </a:solidFill>
              <a:highlight>
                <a:schemeClr val="dk1"/>
              </a:highlight>
              <a:latin typeface="Roboto"/>
              <a:ea typeface="Roboto"/>
              <a:cs typeface="Roboto"/>
              <a:sym typeface="Roboto"/>
            </a:endParaRPr>
          </a:p>
          <a:p>
            <a:pPr indent="-298450" lvl="1" marL="914400" rtl="0" algn="l">
              <a:lnSpc>
                <a:spcPct val="115000"/>
              </a:lnSpc>
              <a:spcBef>
                <a:spcPts val="0"/>
              </a:spcBef>
              <a:spcAft>
                <a:spcPts val="0"/>
              </a:spcAft>
              <a:buClr>
                <a:srgbClr val="374151"/>
              </a:buClr>
              <a:buSzPts val="1100"/>
              <a:buFont typeface="Roboto"/>
              <a:buChar char="●"/>
            </a:pPr>
            <a:r>
              <a:rPr lang="en-GB" sz="1100">
                <a:solidFill>
                  <a:srgbClr val="374151"/>
                </a:solidFill>
                <a:highlight>
                  <a:schemeClr val="dk1"/>
                </a:highlight>
                <a:latin typeface="Roboto"/>
                <a:ea typeface="Roboto"/>
                <a:cs typeface="Roboto"/>
                <a:sym typeface="Roboto"/>
              </a:rPr>
              <a:t>The classification may be influenced by user expectations based on hotel pricing and ratings</a:t>
            </a:r>
            <a:endParaRPr b="1" sz="1100">
              <a:solidFill>
                <a:srgbClr val="374151"/>
              </a:solidFill>
              <a:highlight>
                <a:schemeClr val="dk1"/>
              </a:highlight>
              <a:latin typeface="Roboto"/>
              <a:ea typeface="Roboto"/>
              <a:cs typeface="Roboto"/>
              <a:sym typeface="Roboto"/>
            </a:endParaRPr>
          </a:p>
          <a:p>
            <a:pPr indent="0" lvl="0" marL="0" rtl="0" algn="l">
              <a:lnSpc>
                <a:spcPct val="115000"/>
              </a:lnSpc>
              <a:spcBef>
                <a:spcPts val="1500"/>
              </a:spcBef>
              <a:spcAft>
                <a:spcPts val="0"/>
              </a:spcAft>
              <a:buNone/>
            </a:pPr>
            <a:r>
              <a:rPr b="1" lang="en-GB" sz="1100" u="sng">
                <a:solidFill>
                  <a:srgbClr val="374151"/>
                </a:solidFill>
                <a:highlight>
                  <a:schemeClr val="dk1"/>
                </a:highlight>
                <a:latin typeface="Roboto"/>
                <a:ea typeface="Roboto"/>
                <a:cs typeface="Roboto"/>
                <a:sym typeface="Roboto"/>
              </a:rPr>
              <a:t>Conclusion:</a:t>
            </a:r>
            <a:endParaRPr b="1" sz="1100" u="sng">
              <a:solidFill>
                <a:srgbClr val="374151"/>
              </a:solidFill>
              <a:highlight>
                <a:schemeClr val="dk1"/>
              </a:highlight>
              <a:latin typeface="Roboto"/>
              <a:ea typeface="Roboto"/>
              <a:cs typeface="Roboto"/>
              <a:sym typeface="Roboto"/>
            </a:endParaRPr>
          </a:p>
          <a:p>
            <a:pPr indent="-298450" lvl="0" marL="457200" rtl="0" algn="l">
              <a:lnSpc>
                <a:spcPct val="115000"/>
              </a:lnSpc>
              <a:spcBef>
                <a:spcPts val="0"/>
              </a:spcBef>
              <a:spcAft>
                <a:spcPts val="0"/>
              </a:spcAft>
              <a:buClr>
                <a:srgbClr val="374151"/>
              </a:buClr>
              <a:buSzPts val="1100"/>
              <a:buFont typeface="Roboto"/>
              <a:buChar char="●"/>
            </a:pPr>
            <a:r>
              <a:rPr lang="en-GB" sz="1100">
                <a:solidFill>
                  <a:srgbClr val="374151"/>
                </a:solidFill>
                <a:highlight>
                  <a:schemeClr val="dk1"/>
                </a:highlight>
                <a:latin typeface="Roboto"/>
                <a:ea typeface="Roboto"/>
                <a:cs typeface="Roboto"/>
                <a:sym typeface="Roboto"/>
              </a:rPr>
              <a:t>The study offers a novel method for classifying hotel enterprises based on the value they provide to customers using NLP.</a:t>
            </a:r>
            <a:endParaRPr sz="1100">
              <a:solidFill>
                <a:srgbClr val="374151"/>
              </a:solidFill>
              <a:highlight>
                <a:schemeClr val="dk1"/>
              </a:highlight>
              <a:latin typeface="Roboto"/>
              <a:ea typeface="Roboto"/>
              <a:cs typeface="Roboto"/>
              <a:sym typeface="Roboto"/>
            </a:endParaRPr>
          </a:p>
          <a:p>
            <a:pPr indent="-298450" lvl="0" marL="457200" rtl="0" algn="l">
              <a:lnSpc>
                <a:spcPct val="115000"/>
              </a:lnSpc>
              <a:spcBef>
                <a:spcPts val="0"/>
              </a:spcBef>
              <a:spcAft>
                <a:spcPts val="0"/>
              </a:spcAft>
              <a:buClr>
                <a:srgbClr val="374151"/>
              </a:buClr>
              <a:buSzPts val="1100"/>
              <a:buFont typeface="Roboto"/>
              <a:buChar char="●"/>
            </a:pPr>
            <a:r>
              <a:rPr lang="en-GB" sz="1100">
                <a:solidFill>
                  <a:srgbClr val="374151"/>
                </a:solidFill>
                <a:highlight>
                  <a:schemeClr val="dk1"/>
                </a:highlight>
                <a:latin typeface="Roboto"/>
                <a:ea typeface="Roboto"/>
                <a:cs typeface="Roboto"/>
                <a:sym typeface="Roboto"/>
              </a:rPr>
              <a:t>The results can assist customers in choosing a hotel and help managers develop effective marketing strategies.</a:t>
            </a:r>
            <a:endParaRPr sz="1100">
              <a:solidFill>
                <a:srgbClr val="374151"/>
              </a:solidFill>
              <a:highlight>
                <a:schemeClr val="dk1"/>
              </a:highlight>
              <a:latin typeface="Roboto"/>
              <a:ea typeface="Roboto"/>
              <a:cs typeface="Roboto"/>
              <a:sym typeface="Roboto"/>
            </a:endParaRPr>
          </a:p>
          <a:p>
            <a:pPr indent="-298450" lvl="0" marL="457200" rtl="0" algn="l">
              <a:lnSpc>
                <a:spcPct val="115000"/>
              </a:lnSpc>
              <a:spcBef>
                <a:spcPts val="0"/>
              </a:spcBef>
              <a:spcAft>
                <a:spcPts val="0"/>
              </a:spcAft>
              <a:buClr>
                <a:srgbClr val="374151"/>
              </a:buClr>
              <a:buSzPts val="1100"/>
              <a:buFont typeface="Roboto"/>
              <a:buChar char="●"/>
            </a:pPr>
            <a:r>
              <a:rPr lang="en-GB" sz="1100">
                <a:solidFill>
                  <a:srgbClr val="374151"/>
                </a:solidFill>
                <a:highlight>
                  <a:schemeClr val="dk1"/>
                </a:highlight>
                <a:latin typeface="Roboto"/>
                <a:ea typeface="Roboto"/>
                <a:cs typeface="Roboto"/>
                <a:sym typeface="Roboto"/>
              </a:rPr>
              <a:t>The findings suggest that user ethnicities may influence customer satisfaction with certain hotel services.</a:t>
            </a:r>
            <a:endParaRPr sz="1100">
              <a:highlight>
                <a:schemeClr val="dk1"/>
              </a:highlight>
              <a:latin typeface="Roboto"/>
              <a:ea typeface="Roboto"/>
              <a:cs typeface="Roboto"/>
              <a:sym typeface="Roboto"/>
            </a:endParaRPr>
          </a:p>
          <a:p>
            <a:pPr indent="0" lvl="0" marL="0" rtl="0" algn="l">
              <a:lnSpc>
                <a:spcPct val="115000"/>
              </a:lnSpc>
              <a:spcBef>
                <a:spcPts val="1500"/>
              </a:spcBef>
              <a:spcAft>
                <a:spcPts val="0"/>
              </a:spcAft>
              <a:buNone/>
            </a:pPr>
            <a:r>
              <a:rPr b="1" lang="en-GB" sz="1100" u="sng">
                <a:highlight>
                  <a:schemeClr val="dk1"/>
                </a:highlight>
                <a:latin typeface="Roboto"/>
                <a:ea typeface="Roboto"/>
                <a:cs typeface="Roboto"/>
                <a:sym typeface="Roboto"/>
              </a:rPr>
              <a:t>Link:</a:t>
            </a:r>
            <a:r>
              <a:rPr lang="en-GB" sz="1100">
                <a:solidFill>
                  <a:srgbClr val="374151"/>
                </a:solidFill>
                <a:highlight>
                  <a:schemeClr val="dk1"/>
                </a:highlight>
                <a:latin typeface="Roboto"/>
                <a:ea typeface="Roboto"/>
                <a:cs typeface="Roboto"/>
                <a:sym typeface="Roboto"/>
              </a:rPr>
              <a:t> </a:t>
            </a:r>
            <a:r>
              <a:rPr lang="en-GB" sz="1100">
                <a:solidFill>
                  <a:srgbClr val="374151"/>
                </a:solidFill>
                <a:highlight>
                  <a:schemeClr val="dk1"/>
                </a:highlight>
                <a:latin typeface="Roboto"/>
                <a:ea typeface="Roboto"/>
                <a:cs typeface="Roboto"/>
                <a:sym typeface="Roboto"/>
              </a:rPr>
              <a:t>https://ieeexplore.ieee.org/</a:t>
            </a:r>
            <a:endParaRPr sz="1100">
              <a:solidFill>
                <a:schemeClr val="lt1"/>
              </a:solidFill>
              <a:highlight>
                <a:schemeClr val="dk1"/>
              </a:highlight>
              <a:latin typeface="Courier New"/>
              <a:ea typeface="Courier New"/>
              <a:cs typeface="Courier New"/>
              <a:sym typeface="Courier New"/>
            </a:endParaRPr>
          </a:p>
          <a:p>
            <a:pPr indent="0" lvl="0" marL="0" rtl="0" algn="l">
              <a:lnSpc>
                <a:spcPct val="115000"/>
              </a:lnSpc>
              <a:spcBef>
                <a:spcPts val="1500"/>
              </a:spcBef>
              <a:spcAft>
                <a:spcPts val="0"/>
              </a:spcAft>
              <a:buNone/>
            </a:pPr>
            <a:r>
              <a:rPr b="1" lang="en-GB" sz="1100" u="sng">
                <a:solidFill>
                  <a:schemeClr val="lt1"/>
                </a:solidFill>
                <a:highlight>
                  <a:schemeClr val="dk1"/>
                </a:highlight>
                <a:latin typeface="Roboto"/>
                <a:ea typeface="Roboto"/>
                <a:cs typeface="Roboto"/>
                <a:sym typeface="Roboto"/>
              </a:rPr>
              <a:t>By:</a:t>
            </a:r>
            <a:r>
              <a:rPr lang="en-GB" sz="1100">
                <a:solidFill>
                  <a:schemeClr val="lt1"/>
                </a:solidFill>
                <a:highlight>
                  <a:schemeClr val="dk1"/>
                </a:highlight>
                <a:latin typeface="Courier New"/>
                <a:ea typeface="Courier New"/>
                <a:cs typeface="Courier New"/>
                <a:sym typeface="Courier New"/>
              </a:rPr>
              <a:t> </a:t>
            </a:r>
            <a:r>
              <a:rPr lang="en-GB" sz="1100">
                <a:solidFill>
                  <a:srgbClr val="374151"/>
                </a:solidFill>
                <a:highlight>
                  <a:schemeClr val="dk1"/>
                </a:highlight>
                <a:latin typeface="Roboto"/>
                <a:ea typeface="Roboto"/>
                <a:cs typeface="Roboto"/>
                <a:sym typeface="Roboto"/>
              </a:rPr>
              <a:t>Takayuki Suzuki, Kiminori Gemba, and Atsushi Aoyama from Graduate School of Technology Management, Ritsumeikan University, Shiga, Japan</a:t>
            </a:r>
            <a:endParaRPr sz="1100">
              <a:solidFill>
                <a:schemeClr val="lt1"/>
              </a:solidFill>
              <a:highlight>
                <a:schemeClr val="dk1"/>
              </a:highlight>
              <a:latin typeface="Courier New"/>
              <a:ea typeface="Courier New"/>
              <a:cs typeface="Courier New"/>
              <a:sym typeface="Courier New"/>
            </a:endParaRPr>
          </a:p>
          <a:p>
            <a:pPr indent="0" lvl="0" marL="0" rtl="0" algn="l">
              <a:lnSpc>
                <a:spcPct val="115000"/>
              </a:lnSpc>
              <a:spcBef>
                <a:spcPts val="1500"/>
              </a:spcBef>
              <a:spcAft>
                <a:spcPts val="0"/>
              </a:spcAft>
              <a:buNone/>
            </a:pPr>
            <a:r>
              <a:rPr lang="en-GB" sz="750">
                <a:solidFill>
                  <a:schemeClr val="lt1"/>
                </a:solidFill>
                <a:highlight>
                  <a:schemeClr val="dk1"/>
                </a:highlight>
                <a:latin typeface="Courier New"/>
                <a:ea typeface="Courier New"/>
                <a:cs typeface="Courier New"/>
                <a:sym typeface="Courier New"/>
              </a:rPr>
              <a:t>                    </a:t>
            </a:r>
            <a:r>
              <a:rPr lang="en-GB" sz="850">
                <a:solidFill>
                  <a:schemeClr val="lt1"/>
                </a:solidFill>
                <a:highlight>
                  <a:schemeClr val="dk1"/>
                </a:highlight>
                <a:latin typeface="Courier New"/>
                <a:ea typeface="Courier New"/>
                <a:cs typeface="Courier New"/>
                <a:sym typeface="Courier New"/>
              </a:rPr>
              <a:t>    </a:t>
            </a:r>
            <a:endParaRPr sz="850">
              <a:solidFill>
                <a:schemeClr val="lt1"/>
              </a:solidFill>
              <a:highlight>
                <a:schemeClr val="dk1"/>
              </a:highlight>
              <a:latin typeface="Courier New"/>
              <a:ea typeface="Courier New"/>
              <a:cs typeface="Courier New"/>
              <a:sym typeface="Courier New"/>
            </a:endParaRPr>
          </a:p>
          <a:p>
            <a:pPr indent="0" lvl="0" marL="0" rtl="0" algn="l">
              <a:spcBef>
                <a:spcPts val="1500"/>
              </a:spcBef>
              <a:spcAft>
                <a:spcPts val="0"/>
              </a:spcAft>
              <a:buNone/>
            </a:pPr>
            <a:r>
              <a:t/>
            </a:r>
            <a:endParaRPr sz="1000">
              <a:solidFill>
                <a:srgbClr val="374151"/>
              </a:solidFill>
              <a:highlight>
                <a:srgbClr val="F7F7F8"/>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nvSpPr>
        <p:spPr>
          <a:xfrm>
            <a:off x="-2055300" y="-159000"/>
            <a:ext cx="13055100" cy="5461500"/>
          </a:xfrm>
          <a:prstGeom prst="rect">
            <a:avLst/>
          </a:prstGeom>
          <a:solidFill>
            <a:schemeClr val="dk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u="sng">
                <a:solidFill>
                  <a:srgbClr val="374151"/>
                </a:solidFill>
                <a:highlight>
                  <a:schemeClr val="dk1"/>
                </a:highlight>
                <a:latin typeface="Roboto"/>
                <a:ea typeface="Roboto"/>
                <a:cs typeface="Roboto"/>
                <a:sym typeface="Roboto"/>
              </a:rPr>
              <a:t>Application of Face Recognition in Smart Hotels</a:t>
            </a:r>
            <a:endParaRPr b="1" sz="1600" u="sng">
              <a:highlight>
                <a:schemeClr val="dk1"/>
              </a:highlight>
              <a:latin typeface="Roboto"/>
              <a:ea typeface="Roboto"/>
              <a:cs typeface="Roboto"/>
              <a:sym typeface="Roboto"/>
            </a:endParaRPr>
          </a:p>
          <a:p>
            <a:pPr indent="0" lvl="0" marL="0" rtl="0" algn="l">
              <a:spcBef>
                <a:spcPts val="0"/>
              </a:spcBef>
              <a:spcAft>
                <a:spcPts val="0"/>
              </a:spcAft>
              <a:buNone/>
            </a:pPr>
            <a:r>
              <a:t/>
            </a:r>
            <a:endParaRPr sz="1100">
              <a:highlight>
                <a:schemeClr val="dk1"/>
              </a:highlight>
              <a:latin typeface="Average"/>
              <a:ea typeface="Average"/>
              <a:cs typeface="Average"/>
              <a:sym typeface="Average"/>
            </a:endParaRPr>
          </a:p>
          <a:p>
            <a:pPr indent="0" lvl="0" marL="0" rtl="0" algn="l">
              <a:lnSpc>
                <a:spcPct val="115000"/>
              </a:lnSpc>
              <a:spcBef>
                <a:spcPts val="0"/>
              </a:spcBef>
              <a:spcAft>
                <a:spcPts val="0"/>
              </a:spcAft>
              <a:buNone/>
            </a:pPr>
            <a:r>
              <a:rPr b="1" lang="en-GB" sz="1100" u="sng">
                <a:solidFill>
                  <a:srgbClr val="374151"/>
                </a:solidFill>
                <a:highlight>
                  <a:schemeClr val="dk1"/>
                </a:highlight>
                <a:latin typeface="Roboto"/>
                <a:ea typeface="Roboto"/>
                <a:cs typeface="Roboto"/>
                <a:sym typeface="Roboto"/>
              </a:rPr>
              <a:t>Research Questions or Goal: </a:t>
            </a:r>
            <a:endParaRPr b="1" sz="1100" u="sng">
              <a:solidFill>
                <a:srgbClr val="374151"/>
              </a:solidFill>
              <a:highlight>
                <a:schemeClr val="dk1"/>
              </a:highlight>
              <a:latin typeface="Roboto"/>
              <a:ea typeface="Roboto"/>
              <a:cs typeface="Roboto"/>
              <a:sym typeface="Roboto"/>
            </a:endParaRPr>
          </a:p>
          <a:p>
            <a:pPr indent="0" lvl="0" marL="0" rtl="0" algn="l">
              <a:lnSpc>
                <a:spcPct val="115000"/>
              </a:lnSpc>
              <a:spcBef>
                <a:spcPts val="0"/>
              </a:spcBef>
              <a:spcAft>
                <a:spcPts val="0"/>
              </a:spcAft>
              <a:buNone/>
            </a:pPr>
            <a:r>
              <a:rPr lang="en-GB" sz="1100">
                <a:solidFill>
                  <a:srgbClr val="374151"/>
                </a:solidFill>
                <a:highlight>
                  <a:schemeClr val="dk1"/>
                </a:highlight>
                <a:latin typeface="Roboto"/>
                <a:ea typeface="Roboto"/>
                <a:cs typeface="Roboto"/>
                <a:sym typeface="Roboto"/>
              </a:rPr>
              <a:t>     </a:t>
            </a:r>
            <a:r>
              <a:rPr lang="en-GB" sz="1200">
                <a:solidFill>
                  <a:srgbClr val="374151"/>
                </a:solidFill>
                <a:highlight>
                  <a:schemeClr val="dk1"/>
                </a:highlight>
                <a:latin typeface="Roboto"/>
                <a:ea typeface="Roboto"/>
                <a:cs typeface="Roboto"/>
                <a:sym typeface="Roboto"/>
              </a:rPr>
              <a:t>The goal of this research is to explore the application of face recognition technology in smart hotels. It delves into the benefits of integrating face recognition technology into hotel management systems, such as facilitating quicker guest passage, aiding in hotel management, and enhancing the guest experience with high-tech conveniences.</a:t>
            </a:r>
            <a:endParaRPr sz="1100">
              <a:solidFill>
                <a:srgbClr val="374151"/>
              </a:solidFill>
              <a:highlight>
                <a:schemeClr val="dk1"/>
              </a:highlight>
              <a:latin typeface="Roboto"/>
              <a:ea typeface="Roboto"/>
              <a:cs typeface="Roboto"/>
              <a:sym typeface="Roboto"/>
            </a:endParaRPr>
          </a:p>
          <a:p>
            <a:pPr indent="0" lvl="0" marL="0" rtl="0" algn="l">
              <a:lnSpc>
                <a:spcPct val="115000"/>
              </a:lnSpc>
              <a:spcBef>
                <a:spcPts val="0"/>
              </a:spcBef>
              <a:spcAft>
                <a:spcPts val="0"/>
              </a:spcAft>
              <a:buNone/>
            </a:pPr>
            <a:r>
              <a:rPr b="1" lang="en-GB" sz="1100" u="sng">
                <a:solidFill>
                  <a:srgbClr val="374151"/>
                </a:solidFill>
                <a:highlight>
                  <a:schemeClr val="dk1"/>
                </a:highlight>
                <a:latin typeface="Roboto"/>
                <a:ea typeface="Roboto"/>
                <a:cs typeface="Roboto"/>
                <a:sym typeface="Roboto"/>
              </a:rPr>
              <a:t>Dataset:</a:t>
            </a:r>
            <a:r>
              <a:rPr b="1" lang="en-GB" sz="1100">
                <a:solidFill>
                  <a:srgbClr val="374151"/>
                </a:solidFill>
                <a:highlight>
                  <a:schemeClr val="dk1"/>
                </a:highlight>
                <a:latin typeface="Roboto"/>
                <a:ea typeface="Roboto"/>
                <a:cs typeface="Roboto"/>
                <a:sym typeface="Roboto"/>
              </a:rPr>
              <a:t>  </a:t>
            </a:r>
            <a:r>
              <a:rPr lang="en-GB" sz="1200">
                <a:solidFill>
                  <a:srgbClr val="374151"/>
                </a:solidFill>
                <a:highlight>
                  <a:schemeClr val="dk1"/>
                </a:highlight>
                <a:latin typeface="Roboto"/>
                <a:ea typeface="Roboto"/>
                <a:cs typeface="Roboto"/>
                <a:sym typeface="Roboto"/>
              </a:rPr>
              <a:t>Not explicitly mentioned in the provided text.</a:t>
            </a:r>
            <a:endParaRPr b="1" sz="1100" u="sng">
              <a:solidFill>
                <a:srgbClr val="374151"/>
              </a:solidFill>
              <a:highlight>
                <a:schemeClr val="dk1"/>
              </a:highlight>
              <a:latin typeface="Roboto"/>
              <a:ea typeface="Roboto"/>
              <a:cs typeface="Roboto"/>
              <a:sym typeface="Roboto"/>
            </a:endParaRPr>
          </a:p>
          <a:p>
            <a:pPr indent="0" lvl="0" marL="0" rtl="0" algn="l">
              <a:lnSpc>
                <a:spcPct val="115000"/>
              </a:lnSpc>
              <a:spcBef>
                <a:spcPts val="1500"/>
              </a:spcBef>
              <a:spcAft>
                <a:spcPts val="0"/>
              </a:spcAft>
              <a:buNone/>
            </a:pPr>
            <a:r>
              <a:rPr b="1" lang="en-GB" sz="1100" u="sng">
                <a:solidFill>
                  <a:srgbClr val="374151"/>
                </a:solidFill>
                <a:highlight>
                  <a:schemeClr val="dk1"/>
                </a:highlight>
                <a:latin typeface="Roboto"/>
                <a:ea typeface="Roboto"/>
                <a:cs typeface="Roboto"/>
                <a:sym typeface="Roboto"/>
              </a:rPr>
              <a:t>Results &amp; Limitations:</a:t>
            </a:r>
            <a:endParaRPr b="1" sz="1100" u="sng">
              <a:solidFill>
                <a:srgbClr val="374151"/>
              </a:solidFill>
              <a:highlight>
                <a:schemeClr val="dk1"/>
              </a:highlight>
              <a:latin typeface="Roboto"/>
              <a:ea typeface="Roboto"/>
              <a:cs typeface="Roboto"/>
              <a:sym typeface="Roboto"/>
            </a:endParaRPr>
          </a:p>
          <a:p>
            <a:pPr indent="0" lvl="0" marL="0" rtl="0" algn="l">
              <a:lnSpc>
                <a:spcPct val="115000"/>
              </a:lnSpc>
              <a:spcBef>
                <a:spcPts val="0"/>
              </a:spcBef>
              <a:spcAft>
                <a:spcPts val="0"/>
              </a:spcAft>
              <a:buNone/>
            </a:pPr>
            <a:r>
              <a:rPr b="1" lang="en-GB" sz="1100">
                <a:solidFill>
                  <a:srgbClr val="374151"/>
                </a:solidFill>
                <a:highlight>
                  <a:schemeClr val="dk1"/>
                </a:highlight>
                <a:latin typeface="Roboto"/>
                <a:ea typeface="Roboto"/>
                <a:cs typeface="Roboto"/>
                <a:sym typeface="Roboto"/>
              </a:rPr>
              <a:t>           </a:t>
            </a:r>
            <a:r>
              <a:rPr b="1" lang="en-GB" sz="1100" u="sng">
                <a:solidFill>
                  <a:srgbClr val="374151"/>
                </a:solidFill>
                <a:highlight>
                  <a:schemeClr val="dk1"/>
                </a:highlight>
                <a:latin typeface="Roboto"/>
                <a:ea typeface="Roboto"/>
                <a:cs typeface="Roboto"/>
                <a:sym typeface="Roboto"/>
              </a:rPr>
              <a:t> </a:t>
            </a:r>
            <a:r>
              <a:rPr b="1" lang="en-GB" sz="1200" u="sng">
                <a:solidFill>
                  <a:srgbClr val="374151"/>
                </a:solidFill>
                <a:highlight>
                  <a:schemeClr val="dk1"/>
                </a:highlight>
                <a:latin typeface="Roboto"/>
                <a:ea typeface="Roboto"/>
                <a:cs typeface="Roboto"/>
                <a:sym typeface="Roboto"/>
              </a:rPr>
              <a:t>Results:</a:t>
            </a:r>
            <a:endParaRPr b="1" sz="1200" u="sng">
              <a:solidFill>
                <a:srgbClr val="374151"/>
              </a:solidFill>
              <a:highlight>
                <a:schemeClr val="dk1"/>
              </a:highlight>
              <a:latin typeface="Roboto"/>
              <a:ea typeface="Roboto"/>
              <a:cs typeface="Roboto"/>
              <a:sym typeface="Roboto"/>
            </a:endParaRPr>
          </a:p>
          <a:p>
            <a:pPr indent="-304800" lvl="1" marL="914400" rtl="0" algn="l">
              <a:lnSpc>
                <a:spcPct val="115000"/>
              </a:lnSpc>
              <a:spcBef>
                <a:spcPts val="1500"/>
              </a:spcBef>
              <a:spcAft>
                <a:spcPts val="0"/>
              </a:spcAft>
              <a:buClr>
                <a:srgbClr val="374151"/>
              </a:buClr>
              <a:buSzPts val="1200"/>
              <a:buFont typeface="Roboto"/>
              <a:buChar char="●"/>
            </a:pPr>
            <a:r>
              <a:rPr lang="en-GB" sz="1200">
                <a:solidFill>
                  <a:srgbClr val="374151"/>
                </a:solidFill>
                <a:highlight>
                  <a:schemeClr val="dk1"/>
                </a:highlight>
                <a:latin typeface="Roboto"/>
                <a:ea typeface="Roboto"/>
                <a:cs typeface="Roboto"/>
                <a:sym typeface="Roboto"/>
              </a:rPr>
              <a:t> </a:t>
            </a:r>
            <a:r>
              <a:rPr b="1" lang="en-GB" sz="1200">
                <a:solidFill>
                  <a:srgbClr val="374151"/>
                </a:solidFill>
                <a:highlight>
                  <a:schemeClr val="dk1"/>
                </a:highlight>
                <a:latin typeface="Roboto"/>
                <a:ea typeface="Roboto"/>
                <a:cs typeface="Roboto"/>
                <a:sym typeface="Roboto"/>
              </a:rPr>
              <a:t>Proposed application scenarios for face recognition in smart hotels:</a:t>
            </a:r>
            <a:endParaRPr b="1" sz="1200">
              <a:solidFill>
                <a:srgbClr val="374151"/>
              </a:solidFill>
              <a:highlight>
                <a:schemeClr val="dk1"/>
              </a:highlight>
              <a:latin typeface="Roboto"/>
              <a:ea typeface="Roboto"/>
              <a:cs typeface="Roboto"/>
              <a:sym typeface="Roboto"/>
            </a:endParaRPr>
          </a:p>
          <a:p>
            <a:pPr indent="-228600" lvl="2" marL="1371600" rtl="0" algn="l">
              <a:lnSpc>
                <a:spcPct val="115000"/>
              </a:lnSpc>
              <a:spcBef>
                <a:spcPts val="0"/>
              </a:spcBef>
              <a:spcAft>
                <a:spcPts val="0"/>
              </a:spcAft>
              <a:buClr>
                <a:srgbClr val="374151"/>
              </a:buClr>
              <a:buSzPts val="1200"/>
              <a:buFont typeface="Roboto"/>
              <a:buNone/>
            </a:pPr>
            <a:r>
              <a:rPr lang="en-GB" sz="1200">
                <a:solidFill>
                  <a:srgbClr val="374151"/>
                </a:solidFill>
                <a:highlight>
                  <a:schemeClr val="dk1"/>
                </a:highlight>
                <a:latin typeface="Roboto"/>
                <a:ea typeface="Roboto"/>
                <a:cs typeface="Roboto"/>
                <a:sym typeface="Roboto"/>
              </a:rPr>
              <a:t>Face check-in: Enables guests to register, verify their identity, and open doors using facial recognition. It can be done both manually and via self-service machines.</a:t>
            </a:r>
            <a:endParaRPr sz="1200">
              <a:solidFill>
                <a:srgbClr val="374151"/>
              </a:solidFill>
              <a:highlight>
                <a:schemeClr val="dk1"/>
              </a:highlight>
              <a:latin typeface="Roboto"/>
              <a:ea typeface="Roboto"/>
              <a:cs typeface="Roboto"/>
              <a:sym typeface="Roboto"/>
            </a:endParaRPr>
          </a:p>
          <a:p>
            <a:pPr indent="-228600" lvl="2" marL="1371600" rtl="0" algn="l">
              <a:lnSpc>
                <a:spcPct val="115000"/>
              </a:lnSpc>
              <a:spcBef>
                <a:spcPts val="0"/>
              </a:spcBef>
              <a:spcAft>
                <a:spcPts val="0"/>
              </a:spcAft>
              <a:buClr>
                <a:srgbClr val="374151"/>
              </a:buClr>
              <a:buSzPts val="1200"/>
              <a:buFont typeface="Roboto"/>
              <a:buNone/>
            </a:pPr>
            <a:r>
              <a:rPr lang="en-GB" sz="1200">
                <a:solidFill>
                  <a:srgbClr val="374151"/>
                </a:solidFill>
                <a:highlight>
                  <a:schemeClr val="dk1"/>
                </a:highlight>
                <a:latin typeface="Roboto"/>
                <a:ea typeface="Roboto"/>
                <a:cs typeface="Roboto"/>
                <a:sym typeface="Roboto"/>
              </a:rPr>
              <a:t>Face ladder control: Allows management to control elevator access based on facial recognition.</a:t>
            </a:r>
            <a:endParaRPr sz="1200">
              <a:solidFill>
                <a:srgbClr val="374151"/>
              </a:solidFill>
              <a:highlight>
                <a:schemeClr val="dk1"/>
              </a:highlight>
              <a:latin typeface="Roboto"/>
              <a:ea typeface="Roboto"/>
              <a:cs typeface="Roboto"/>
              <a:sym typeface="Roboto"/>
            </a:endParaRPr>
          </a:p>
          <a:p>
            <a:pPr indent="-228600" lvl="2" marL="1371600" rtl="0" algn="l">
              <a:lnSpc>
                <a:spcPct val="115000"/>
              </a:lnSpc>
              <a:spcBef>
                <a:spcPts val="0"/>
              </a:spcBef>
              <a:spcAft>
                <a:spcPts val="0"/>
              </a:spcAft>
              <a:buClr>
                <a:srgbClr val="374151"/>
              </a:buClr>
              <a:buSzPts val="1200"/>
              <a:buFont typeface="Roboto"/>
              <a:buNone/>
            </a:pPr>
            <a:r>
              <a:rPr lang="en-GB" sz="1200">
                <a:solidFill>
                  <a:srgbClr val="374151"/>
                </a:solidFill>
                <a:highlight>
                  <a:schemeClr val="dk1"/>
                </a:highlight>
                <a:latin typeface="Roboto"/>
                <a:ea typeface="Roboto"/>
                <a:cs typeface="Roboto"/>
                <a:sym typeface="Roboto"/>
              </a:rPr>
              <a:t>Face consumption: Integrates with the hotel management system to facilitate payment, replacing traditional coupons or cards.</a:t>
            </a:r>
            <a:endParaRPr sz="1200">
              <a:solidFill>
                <a:srgbClr val="374151"/>
              </a:solidFill>
              <a:highlight>
                <a:schemeClr val="dk1"/>
              </a:highlight>
              <a:latin typeface="Roboto"/>
              <a:ea typeface="Roboto"/>
              <a:cs typeface="Roboto"/>
              <a:sym typeface="Roboto"/>
            </a:endParaRPr>
          </a:p>
          <a:p>
            <a:pPr indent="-228600" lvl="2" marL="1371600" rtl="0" algn="l">
              <a:lnSpc>
                <a:spcPct val="115000"/>
              </a:lnSpc>
              <a:spcBef>
                <a:spcPts val="0"/>
              </a:spcBef>
              <a:spcAft>
                <a:spcPts val="0"/>
              </a:spcAft>
              <a:buClr>
                <a:srgbClr val="374151"/>
              </a:buClr>
              <a:buSzPts val="1200"/>
              <a:buFont typeface="Roboto"/>
              <a:buNone/>
            </a:pPr>
            <a:r>
              <a:rPr lang="en-GB" sz="1200">
                <a:solidFill>
                  <a:srgbClr val="374151"/>
                </a:solidFill>
                <a:highlight>
                  <a:schemeClr val="dk1"/>
                </a:highlight>
                <a:latin typeface="Roboto"/>
                <a:ea typeface="Roboto"/>
                <a:cs typeface="Roboto"/>
                <a:sym typeface="Roboto"/>
              </a:rPr>
              <a:t>Stranger control: Enhances hotel safety by identifying and alarming about strangers using face and body information.</a:t>
            </a:r>
            <a:endParaRPr sz="1200">
              <a:solidFill>
                <a:srgbClr val="374151"/>
              </a:solidFill>
              <a:highlight>
                <a:schemeClr val="dk1"/>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GB" sz="1200">
                <a:solidFill>
                  <a:srgbClr val="374151"/>
                </a:solidFill>
                <a:highlight>
                  <a:schemeClr val="dk1"/>
                </a:highlight>
                <a:latin typeface="Roboto"/>
                <a:ea typeface="Roboto"/>
                <a:cs typeface="Roboto"/>
                <a:sym typeface="Roboto"/>
              </a:rPr>
              <a:t>The paper emphasizes the importance of combining emerging technologies like cloud computing, big data, AI, and IoT to build a decision-making system in smart hotels.</a:t>
            </a:r>
            <a:endParaRPr sz="1200">
              <a:solidFill>
                <a:srgbClr val="374151"/>
              </a:solidFill>
              <a:highlight>
                <a:schemeClr val="dk1"/>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b="1" lang="en-GB" sz="1200" u="sng">
                <a:solidFill>
                  <a:srgbClr val="374151"/>
                </a:solidFill>
                <a:highlight>
                  <a:schemeClr val="dk1"/>
                </a:highlight>
                <a:latin typeface="Roboto"/>
                <a:ea typeface="Roboto"/>
                <a:cs typeface="Roboto"/>
                <a:sym typeface="Roboto"/>
              </a:rPr>
              <a:t>Limitations:</a:t>
            </a:r>
            <a:r>
              <a:rPr lang="en-GB" sz="1200">
                <a:solidFill>
                  <a:srgbClr val="374151"/>
                </a:solidFill>
                <a:highlight>
                  <a:schemeClr val="dk1"/>
                </a:highlight>
                <a:latin typeface="Roboto"/>
                <a:ea typeface="Roboto"/>
                <a:cs typeface="Roboto"/>
                <a:sym typeface="Roboto"/>
              </a:rPr>
              <a:t> The specific limitations of the study or technology are not explicitly mentioned in the provided text.</a:t>
            </a:r>
            <a:endParaRPr b="1" sz="1100">
              <a:solidFill>
                <a:srgbClr val="374151"/>
              </a:solidFill>
              <a:highlight>
                <a:schemeClr val="dk1"/>
              </a:highlight>
              <a:latin typeface="Roboto"/>
              <a:ea typeface="Roboto"/>
              <a:cs typeface="Roboto"/>
              <a:sym typeface="Roboto"/>
            </a:endParaRPr>
          </a:p>
          <a:p>
            <a:pPr indent="0" lvl="0" marL="0" rtl="0" algn="l">
              <a:lnSpc>
                <a:spcPct val="115000"/>
              </a:lnSpc>
              <a:spcBef>
                <a:spcPts val="1500"/>
              </a:spcBef>
              <a:spcAft>
                <a:spcPts val="0"/>
              </a:spcAft>
              <a:buNone/>
            </a:pPr>
            <a:r>
              <a:rPr b="1" lang="en-GB" sz="1100" u="sng">
                <a:solidFill>
                  <a:srgbClr val="374151"/>
                </a:solidFill>
                <a:highlight>
                  <a:schemeClr val="dk1"/>
                </a:highlight>
                <a:latin typeface="Roboto"/>
                <a:ea typeface="Roboto"/>
                <a:cs typeface="Roboto"/>
                <a:sym typeface="Roboto"/>
              </a:rPr>
              <a:t>Conclusion:</a:t>
            </a:r>
            <a:r>
              <a:rPr b="1" lang="en-GB" sz="1100">
                <a:solidFill>
                  <a:srgbClr val="374151"/>
                </a:solidFill>
                <a:highlight>
                  <a:schemeClr val="dk1"/>
                </a:highlight>
                <a:latin typeface="Roboto"/>
                <a:ea typeface="Roboto"/>
                <a:cs typeface="Roboto"/>
                <a:sym typeface="Roboto"/>
              </a:rPr>
              <a:t>   </a:t>
            </a:r>
            <a:r>
              <a:rPr lang="en-GB" sz="1200">
                <a:solidFill>
                  <a:srgbClr val="374151"/>
                </a:solidFill>
                <a:highlight>
                  <a:schemeClr val="dk1"/>
                </a:highlight>
                <a:latin typeface="Roboto"/>
                <a:ea typeface="Roboto"/>
                <a:cs typeface="Roboto"/>
                <a:sym typeface="Roboto"/>
              </a:rPr>
              <a:t>The application scenarios based on face recognition technology in smart hotels are optimized and improved through theoretical research and AI technology. The foundation for realizing a smart hotel lies in its basic hardware facilities and management system. It's essential to merge emerging technologies to create a decision-making system that can elevate the customer experience and enhance hotel management efficiency.</a:t>
            </a:r>
            <a:endParaRPr sz="1100">
              <a:highlight>
                <a:schemeClr val="dk1"/>
              </a:highlight>
              <a:latin typeface="Roboto"/>
              <a:ea typeface="Roboto"/>
              <a:cs typeface="Roboto"/>
              <a:sym typeface="Roboto"/>
            </a:endParaRPr>
          </a:p>
          <a:p>
            <a:pPr indent="0" lvl="0" marL="0" rtl="0" algn="l">
              <a:lnSpc>
                <a:spcPct val="115000"/>
              </a:lnSpc>
              <a:spcBef>
                <a:spcPts val="1500"/>
              </a:spcBef>
              <a:spcAft>
                <a:spcPts val="0"/>
              </a:spcAft>
              <a:buNone/>
            </a:pPr>
            <a:r>
              <a:rPr b="1" lang="en-GB" sz="1100" u="sng">
                <a:highlight>
                  <a:schemeClr val="dk1"/>
                </a:highlight>
                <a:latin typeface="Roboto"/>
                <a:ea typeface="Roboto"/>
                <a:cs typeface="Roboto"/>
                <a:sym typeface="Roboto"/>
              </a:rPr>
              <a:t>Link:</a:t>
            </a:r>
            <a:r>
              <a:rPr lang="en-GB" sz="1100">
                <a:solidFill>
                  <a:srgbClr val="374151"/>
                </a:solidFill>
                <a:highlight>
                  <a:schemeClr val="dk1"/>
                </a:highlight>
                <a:latin typeface="Roboto"/>
                <a:ea typeface="Roboto"/>
                <a:cs typeface="Roboto"/>
                <a:sym typeface="Roboto"/>
              </a:rPr>
              <a:t> </a:t>
            </a:r>
            <a:r>
              <a:rPr lang="en-GB" sz="1100">
                <a:solidFill>
                  <a:srgbClr val="374151"/>
                </a:solidFill>
                <a:highlight>
                  <a:schemeClr val="dk1"/>
                </a:highlight>
                <a:latin typeface="Roboto"/>
                <a:ea typeface="Roboto"/>
                <a:cs typeface="Roboto"/>
                <a:sym typeface="Roboto"/>
              </a:rPr>
              <a:t>https://ieeexplore.ieee.org/stamp/stamp.jsp?tp=&amp;arnumber=9302014</a:t>
            </a:r>
            <a:endParaRPr sz="1100">
              <a:solidFill>
                <a:schemeClr val="lt1"/>
              </a:solidFill>
              <a:highlight>
                <a:schemeClr val="dk1"/>
              </a:highlight>
              <a:latin typeface="Courier New"/>
              <a:ea typeface="Courier New"/>
              <a:cs typeface="Courier New"/>
              <a:sym typeface="Courier New"/>
            </a:endParaRPr>
          </a:p>
          <a:p>
            <a:pPr indent="0" lvl="0" marL="0" rtl="0" algn="l">
              <a:lnSpc>
                <a:spcPct val="115000"/>
              </a:lnSpc>
              <a:spcBef>
                <a:spcPts val="1500"/>
              </a:spcBef>
              <a:spcAft>
                <a:spcPts val="0"/>
              </a:spcAft>
              <a:buNone/>
            </a:pPr>
            <a:r>
              <a:rPr b="1" lang="en-GB" sz="1100" u="sng">
                <a:solidFill>
                  <a:schemeClr val="lt1"/>
                </a:solidFill>
                <a:highlight>
                  <a:schemeClr val="dk1"/>
                </a:highlight>
                <a:latin typeface="Roboto"/>
                <a:ea typeface="Roboto"/>
                <a:cs typeface="Roboto"/>
                <a:sym typeface="Roboto"/>
              </a:rPr>
              <a:t>By:</a:t>
            </a:r>
            <a:r>
              <a:rPr lang="en-GB" sz="1100">
                <a:solidFill>
                  <a:schemeClr val="lt1"/>
                </a:solidFill>
                <a:highlight>
                  <a:schemeClr val="dk1"/>
                </a:highlight>
                <a:latin typeface="Courier New"/>
                <a:ea typeface="Courier New"/>
                <a:cs typeface="Courier New"/>
                <a:sym typeface="Courier New"/>
              </a:rPr>
              <a:t> </a:t>
            </a:r>
            <a:r>
              <a:rPr lang="en-GB" sz="1200">
                <a:solidFill>
                  <a:srgbClr val="374151"/>
                </a:solidFill>
                <a:highlight>
                  <a:schemeClr val="dk1"/>
                </a:highlight>
                <a:latin typeface="Roboto"/>
                <a:ea typeface="Roboto"/>
                <a:cs typeface="Roboto"/>
                <a:sym typeface="Roboto"/>
              </a:rPr>
              <a:t>Zhang-Bin Chen and Yang Liu</a:t>
            </a:r>
            <a:endParaRPr sz="1100">
              <a:solidFill>
                <a:schemeClr val="lt1"/>
              </a:solidFill>
              <a:highlight>
                <a:schemeClr val="dk1"/>
              </a:highlight>
              <a:latin typeface="Courier New"/>
              <a:ea typeface="Courier New"/>
              <a:cs typeface="Courier New"/>
              <a:sym typeface="Courier New"/>
            </a:endParaRPr>
          </a:p>
          <a:p>
            <a:pPr indent="0" lvl="0" marL="0" rtl="0" algn="l">
              <a:lnSpc>
                <a:spcPct val="115000"/>
              </a:lnSpc>
              <a:spcBef>
                <a:spcPts val="1500"/>
              </a:spcBef>
              <a:spcAft>
                <a:spcPts val="0"/>
              </a:spcAft>
              <a:buNone/>
            </a:pPr>
            <a:r>
              <a:rPr lang="en-GB" sz="750">
                <a:solidFill>
                  <a:schemeClr val="lt1"/>
                </a:solidFill>
                <a:highlight>
                  <a:schemeClr val="dk1"/>
                </a:highlight>
                <a:latin typeface="Courier New"/>
                <a:ea typeface="Courier New"/>
                <a:cs typeface="Courier New"/>
                <a:sym typeface="Courier New"/>
              </a:rPr>
              <a:t>                    </a:t>
            </a:r>
            <a:r>
              <a:rPr lang="en-GB" sz="850">
                <a:solidFill>
                  <a:schemeClr val="lt1"/>
                </a:solidFill>
                <a:highlight>
                  <a:schemeClr val="dk1"/>
                </a:highlight>
                <a:latin typeface="Courier New"/>
                <a:ea typeface="Courier New"/>
                <a:cs typeface="Courier New"/>
                <a:sym typeface="Courier New"/>
              </a:rPr>
              <a:t>    </a:t>
            </a:r>
            <a:endParaRPr sz="850">
              <a:solidFill>
                <a:schemeClr val="lt1"/>
              </a:solidFill>
              <a:highlight>
                <a:schemeClr val="dk1"/>
              </a:highlight>
              <a:latin typeface="Courier New"/>
              <a:ea typeface="Courier New"/>
              <a:cs typeface="Courier New"/>
              <a:sym typeface="Courier New"/>
            </a:endParaRPr>
          </a:p>
          <a:p>
            <a:pPr indent="0" lvl="0" marL="0" rtl="0" algn="l">
              <a:spcBef>
                <a:spcPts val="1500"/>
              </a:spcBef>
              <a:spcAft>
                <a:spcPts val="0"/>
              </a:spcAft>
              <a:buNone/>
            </a:pPr>
            <a:r>
              <a:t/>
            </a:r>
            <a:endParaRPr sz="1000">
              <a:solidFill>
                <a:srgbClr val="374151"/>
              </a:solidFill>
              <a:highlight>
                <a:srgbClr val="F7F7F8"/>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nvSpPr>
        <p:spPr>
          <a:xfrm>
            <a:off x="-2055300" y="-159000"/>
            <a:ext cx="13055100" cy="5461500"/>
          </a:xfrm>
          <a:prstGeom prst="rect">
            <a:avLst/>
          </a:prstGeom>
          <a:solidFill>
            <a:schemeClr val="dk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u="sng">
                <a:solidFill>
                  <a:srgbClr val="374151"/>
                </a:solidFill>
                <a:highlight>
                  <a:schemeClr val="dk1"/>
                </a:highlight>
                <a:latin typeface="Roboto"/>
                <a:ea typeface="Roboto"/>
                <a:cs typeface="Roboto"/>
                <a:sym typeface="Roboto"/>
              </a:rPr>
              <a:t>Hotel Booking Cancellation Prediction using ML algorithms</a:t>
            </a:r>
            <a:endParaRPr b="1" sz="1800" u="sng">
              <a:highlight>
                <a:schemeClr val="dk1"/>
              </a:highlight>
              <a:latin typeface="Roboto"/>
              <a:ea typeface="Roboto"/>
              <a:cs typeface="Roboto"/>
              <a:sym typeface="Roboto"/>
            </a:endParaRPr>
          </a:p>
          <a:p>
            <a:pPr indent="0" lvl="0" marL="0" rtl="0" algn="l">
              <a:spcBef>
                <a:spcPts val="0"/>
              </a:spcBef>
              <a:spcAft>
                <a:spcPts val="0"/>
              </a:spcAft>
              <a:buNone/>
            </a:pPr>
            <a:r>
              <a:t/>
            </a:r>
            <a:endParaRPr sz="1100">
              <a:highlight>
                <a:schemeClr val="dk1"/>
              </a:highlight>
              <a:latin typeface="Average"/>
              <a:ea typeface="Average"/>
              <a:cs typeface="Average"/>
              <a:sym typeface="Average"/>
            </a:endParaRPr>
          </a:p>
          <a:p>
            <a:pPr indent="0" lvl="0" marL="0" rtl="0" algn="l">
              <a:lnSpc>
                <a:spcPct val="115000"/>
              </a:lnSpc>
              <a:spcBef>
                <a:spcPts val="0"/>
              </a:spcBef>
              <a:spcAft>
                <a:spcPts val="0"/>
              </a:spcAft>
              <a:buNone/>
            </a:pPr>
            <a:r>
              <a:rPr b="1" lang="en-GB" sz="1100" u="sng">
                <a:solidFill>
                  <a:srgbClr val="374151"/>
                </a:solidFill>
                <a:highlight>
                  <a:schemeClr val="dk1"/>
                </a:highlight>
                <a:latin typeface="Roboto"/>
                <a:ea typeface="Roboto"/>
                <a:cs typeface="Roboto"/>
                <a:sym typeface="Roboto"/>
              </a:rPr>
              <a:t>Research Questions or Goal: </a:t>
            </a:r>
            <a:endParaRPr b="1" sz="1100" u="sng">
              <a:solidFill>
                <a:srgbClr val="374151"/>
              </a:solidFill>
              <a:highlight>
                <a:schemeClr val="dk1"/>
              </a:highlight>
              <a:latin typeface="Roboto"/>
              <a:ea typeface="Roboto"/>
              <a:cs typeface="Roboto"/>
              <a:sym typeface="Roboto"/>
            </a:endParaRPr>
          </a:p>
          <a:p>
            <a:pPr indent="0" lvl="0" marL="0" rtl="0" algn="l">
              <a:lnSpc>
                <a:spcPct val="115000"/>
              </a:lnSpc>
              <a:spcBef>
                <a:spcPts val="0"/>
              </a:spcBef>
              <a:spcAft>
                <a:spcPts val="0"/>
              </a:spcAft>
              <a:buNone/>
            </a:pPr>
            <a:r>
              <a:rPr lang="en-GB" sz="1100">
                <a:solidFill>
                  <a:srgbClr val="374151"/>
                </a:solidFill>
                <a:highlight>
                  <a:schemeClr val="dk1"/>
                </a:highlight>
                <a:latin typeface="Roboto"/>
                <a:ea typeface="Roboto"/>
                <a:cs typeface="Roboto"/>
                <a:sym typeface="Roboto"/>
              </a:rPr>
              <a:t>   </a:t>
            </a:r>
            <a:r>
              <a:rPr lang="en-GB" sz="1200">
                <a:solidFill>
                  <a:srgbClr val="374151"/>
                </a:solidFill>
                <a:highlight>
                  <a:schemeClr val="dk1"/>
                </a:highlight>
                <a:latin typeface="Roboto"/>
                <a:ea typeface="Roboto"/>
                <a:cs typeface="Roboto"/>
                <a:sym typeface="Roboto"/>
              </a:rPr>
              <a:t>The primary aim is to predict hotel booking cancellations using Machine Learning models. By leveraging past data from hotels, the models are trained to predict cancellations, helping hotel management make better decisions regarding their policies and actions.</a:t>
            </a:r>
            <a:endParaRPr sz="1100">
              <a:solidFill>
                <a:srgbClr val="374151"/>
              </a:solidFill>
              <a:highlight>
                <a:schemeClr val="dk1"/>
              </a:highlight>
              <a:latin typeface="Roboto"/>
              <a:ea typeface="Roboto"/>
              <a:cs typeface="Roboto"/>
              <a:sym typeface="Roboto"/>
            </a:endParaRPr>
          </a:p>
          <a:p>
            <a:pPr indent="0" lvl="0" marL="0" rtl="0" algn="l">
              <a:lnSpc>
                <a:spcPct val="115000"/>
              </a:lnSpc>
              <a:spcBef>
                <a:spcPts val="0"/>
              </a:spcBef>
              <a:spcAft>
                <a:spcPts val="0"/>
              </a:spcAft>
              <a:buNone/>
            </a:pPr>
            <a:r>
              <a:t/>
            </a:r>
            <a:endParaRPr b="1" sz="1100" u="sng">
              <a:solidFill>
                <a:srgbClr val="374151"/>
              </a:solidFill>
              <a:highlight>
                <a:schemeClr val="dk1"/>
              </a:highlight>
              <a:latin typeface="Roboto"/>
              <a:ea typeface="Roboto"/>
              <a:cs typeface="Roboto"/>
              <a:sym typeface="Roboto"/>
            </a:endParaRPr>
          </a:p>
          <a:p>
            <a:pPr indent="0" lvl="0" marL="0" rtl="0" algn="l">
              <a:lnSpc>
                <a:spcPct val="115000"/>
              </a:lnSpc>
              <a:spcBef>
                <a:spcPts val="1500"/>
              </a:spcBef>
              <a:spcAft>
                <a:spcPts val="0"/>
              </a:spcAft>
              <a:buNone/>
            </a:pPr>
            <a:r>
              <a:rPr b="1" lang="en-GB" sz="1100" u="sng">
                <a:solidFill>
                  <a:srgbClr val="374151"/>
                </a:solidFill>
                <a:highlight>
                  <a:schemeClr val="dk1"/>
                </a:highlight>
                <a:latin typeface="Roboto"/>
                <a:ea typeface="Roboto"/>
                <a:cs typeface="Roboto"/>
                <a:sym typeface="Roboto"/>
              </a:rPr>
              <a:t>Dataset:</a:t>
            </a:r>
            <a:r>
              <a:rPr b="1" lang="en-GB" sz="1100">
                <a:solidFill>
                  <a:srgbClr val="374151"/>
                </a:solidFill>
                <a:highlight>
                  <a:schemeClr val="dk1"/>
                </a:highlight>
                <a:latin typeface="Roboto"/>
                <a:ea typeface="Roboto"/>
                <a:cs typeface="Roboto"/>
                <a:sym typeface="Roboto"/>
              </a:rPr>
              <a:t>  </a:t>
            </a:r>
            <a:r>
              <a:rPr lang="en-GB" sz="1200">
                <a:solidFill>
                  <a:srgbClr val="374151"/>
                </a:solidFill>
                <a:highlight>
                  <a:schemeClr val="dk1"/>
                </a:highlight>
                <a:latin typeface="Roboto"/>
                <a:ea typeface="Roboto"/>
                <a:cs typeface="Roboto"/>
                <a:sym typeface="Roboto"/>
              </a:rPr>
              <a:t>The data are sourced from Kaggle. Features in the dataset include 'hotel', 'arrival_date_month', 'meal', 'market_segment', 'distribution_channel', 'reserved_room_type', 'deposit_type', 'customer_type', 'year', 'month', 'day', and 'cancellation'.</a:t>
            </a:r>
            <a:endParaRPr b="1" sz="1100" u="sng">
              <a:solidFill>
                <a:srgbClr val="374151"/>
              </a:solidFill>
              <a:highlight>
                <a:schemeClr val="dk1"/>
              </a:highlight>
              <a:latin typeface="Roboto"/>
              <a:ea typeface="Roboto"/>
              <a:cs typeface="Roboto"/>
              <a:sym typeface="Roboto"/>
            </a:endParaRPr>
          </a:p>
          <a:p>
            <a:pPr indent="0" lvl="0" marL="0" rtl="0" algn="l">
              <a:lnSpc>
                <a:spcPct val="115000"/>
              </a:lnSpc>
              <a:spcBef>
                <a:spcPts val="1500"/>
              </a:spcBef>
              <a:spcAft>
                <a:spcPts val="0"/>
              </a:spcAft>
              <a:buNone/>
            </a:pPr>
            <a:r>
              <a:rPr b="1" lang="en-GB" sz="1100" u="sng">
                <a:solidFill>
                  <a:srgbClr val="374151"/>
                </a:solidFill>
                <a:highlight>
                  <a:schemeClr val="dk1"/>
                </a:highlight>
                <a:latin typeface="Roboto"/>
                <a:ea typeface="Roboto"/>
                <a:cs typeface="Roboto"/>
                <a:sym typeface="Roboto"/>
              </a:rPr>
              <a:t>Results &amp; Limitations:</a:t>
            </a:r>
            <a:endParaRPr b="1" sz="1100" u="sng">
              <a:solidFill>
                <a:srgbClr val="374151"/>
              </a:solidFill>
              <a:highlight>
                <a:schemeClr val="dk1"/>
              </a:highlight>
              <a:latin typeface="Roboto"/>
              <a:ea typeface="Roboto"/>
              <a:cs typeface="Roboto"/>
              <a:sym typeface="Roboto"/>
            </a:endParaRPr>
          </a:p>
          <a:p>
            <a:pPr indent="0" lvl="0" marL="0" rtl="0" algn="l">
              <a:lnSpc>
                <a:spcPct val="115000"/>
              </a:lnSpc>
              <a:spcBef>
                <a:spcPts val="0"/>
              </a:spcBef>
              <a:spcAft>
                <a:spcPts val="0"/>
              </a:spcAft>
              <a:buNone/>
            </a:pPr>
            <a:r>
              <a:rPr b="1" lang="en-GB" sz="1100">
                <a:solidFill>
                  <a:srgbClr val="374151"/>
                </a:solidFill>
                <a:highlight>
                  <a:schemeClr val="dk1"/>
                </a:highlight>
                <a:latin typeface="Roboto"/>
                <a:ea typeface="Roboto"/>
                <a:cs typeface="Roboto"/>
                <a:sym typeface="Roboto"/>
              </a:rPr>
              <a:t>           </a:t>
            </a:r>
            <a:r>
              <a:rPr b="1" lang="en-GB" sz="1100" u="sng">
                <a:solidFill>
                  <a:srgbClr val="374151"/>
                </a:solidFill>
                <a:highlight>
                  <a:schemeClr val="dk1"/>
                </a:highlight>
                <a:latin typeface="Roboto"/>
                <a:ea typeface="Roboto"/>
                <a:cs typeface="Roboto"/>
                <a:sym typeface="Roboto"/>
              </a:rPr>
              <a:t> </a:t>
            </a:r>
            <a:r>
              <a:rPr b="1" lang="en-GB" sz="1200" u="sng">
                <a:solidFill>
                  <a:srgbClr val="374151"/>
                </a:solidFill>
                <a:highlight>
                  <a:schemeClr val="dk1"/>
                </a:highlight>
                <a:latin typeface="Roboto"/>
                <a:ea typeface="Roboto"/>
                <a:cs typeface="Roboto"/>
                <a:sym typeface="Roboto"/>
              </a:rPr>
              <a:t>Results: </a:t>
            </a:r>
            <a:r>
              <a:rPr b="1" lang="en-GB" sz="1200">
                <a:solidFill>
                  <a:srgbClr val="374151"/>
                </a:solidFill>
                <a:highlight>
                  <a:schemeClr val="dk1"/>
                </a:highlight>
                <a:latin typeface="Roboto"/>
                <a:ea typeface="Roboto"/>
                <a:cs typeface="Roboto"/>
                <a:sym typeface="Roboto"/>
              </a:rPr>
              <a:t>  </a:t>
            </a:r>
            <a:r>
              <a:rPr lang="en-GB" sz="1200">
                <a:solidFill>
                  <a:srgbClr val="374151"/>
                </a:solidFill>
                <a:highlight>
                  <a:schemeClr val="dk1"/>
                </a:highlight>
                <a:latin typeface="Roboto"/>
                <a:ea typeface="Roboto"/>
                <a:cs typeface="Roboto"/>
                <a:sym typeface="Roboto"/>
              </a:rPr>
              <a:t>Machine learning models have been developed and trained using past data from hotels, enabling them to predict the possibility of booking cancellations. The predictive capability of the models helps the hotel management to take appropriate actions to minimize cancellations and consequently, revenue loss. Additionally, interactive dashboards were created using POWERBI for hotel management to view and analyze data, aiding in timely decision-making.</a:t>
            </a:r>
            <a:endParaRPr sz="1200">
              <a:solidFill>
                <a:srgbClr val="374151"/>
              </a:solidFill>
              <a:highlight>
                <a:schemeClr val="dk1"/>
              </a:highlight>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b="1" lang="en-GB" sz="1200" u="sng">
                <a:solidFill>
                  <a:srgbClr val="374151"/>
                </a:solidFill>
                <a:highlight>
                  <a:schemeClr val="dk1"/>
                </a:highlight>
                <a:latin typeface="Roboto"/>
                <a:ea typeface="Roboto"/>
                <a:cs typeface="Roboto"/>
                <a:sym typeface="Roboto"/>
              </a:rPr>
              <a:t>Limitations:</a:t>
            </a:r>
            <a:r>
              <a:rPr lang="en-GB" sz="1200">
                <a:solidFill>
                  <a:srgbClr val="374151"/>
                </a:solidFill>
                <a:highlight>
                  <a:schemeClr val="dk1"/>
                </a:highlight>
                <a:latin typeface="Roboto"/>
                <a:ea typeface="Roboto"/>
                <a:cs typeface="Roboto"/>
                <a:sym typeface="Roboto"/>
              </a:rPr>
              <a:t> </a:t>
            </a:r>
            <a:r>
              <a:rPr lang="en-GB" sz="1200">
                <a:solidFill>
                  <a:srgbClr val="374151"/>
                </a:solidFill>
                <a:highlight>
                  <a:schemeClr val="dk1"/>
                </a:highlight>
                <a:latin typeface="Roboto"/>
                <a:ea typeface="Roboto"/>
                <a:cs typeface="Roboto"/>
                <a:sym typeface="Roboto"/>
              </a:rPr>
              <a:t>The document does not explicitly mention limitations, but as with most predictive models, there might be challenges related to the accuracy of predictions, overfitting, and the applicability of the model in diverse scenarios.</a:t>
            </a:r>
            <a:endParaRPr b="1" sz="1100">
              <a:solidFill>
                <a:srgbClr val="374151"/>
              </a:solidFill>
              <a:highlight>
                <a:schemeClr val="dk1"/>
              </a:highlight>
              <a:latin typeface="Roboto"/>
              <a:ea typeface="Roboto"/>
              <a:cs typeface="Roboto"/>
              <a:sym typeface="Roboto"/>
            </a:endParaRPr>
          </a:p>
          <a:p>
            <a:pPr indent="0" lvl="0" marL="0" rtl="0" algn="l">
              <a:lnSpc>
                <a:spcPct val="115000"/>
              </a:lnSpc>
              <a:spcBef>
                <a:spcPts val="1500"/>
              </a:spcBef>
              <a:spcAft>
                <a:spcPts val="0"/>
              </a:spcAft>
              <a:buNone/>
            </a:pPr>
            <a:r>
              <a:rPr b="1" lang="en-GB" sz="1100" u="sng">
                <a:solidFill>
                  <a:srgbClr val="374151"/>
                </a:solidFill>
                <a:highlight>
                  <a:schemeClr val="dk1"/>
                </a:highlight>
                <a:latin typeface="Roboto"/>
                <a:ea typeface="Roboto"/>
                <a:cs typeface="Roboto"/>
                <a:sym typeface="Roboto"/>
              </a:rPr>
              <a:t>Conclusion:</a:t>
            </a:r>
            <a:r>
              <a:rPr b="1" lang="en-GB" sz="1100">
                <a:solidFill>
                  <a:srgbClr val="374151"/>
                </a:solidFill>
                <a:highlight>
                  <a:schemeClr val="dk1"/>
                </a:highlight>
                <a:latin typeface="Roboto"/>
                <a:ea typeface="Roboto"/>
                <a:cs typeface="Roboto"/>
                <a:sym typeface="Roboto"/>
              </a:rPr>
              <a:t>   </a:t>
            </a:r>
            <a:r>
              <a:rPr lang="en-GB" sz="1200">
                <a:solidFill>
                  <a:srgbClr val="374151"/>
                </a:solidFill>
                <a:highlight>
                  <a:schemeClr val="dk1"/>
                </a:highlight>
                <a:latin typeface="Roboto"/>
                <a:ea typeface="Roboto"/>
                <a:cs typeface="Roboto"/>
                <a:sym typeface="Roboto"/>
              </a:rPr>
              <a:t>Machine learning models have been developed and trained to predict hotel booking cancellations. The trained models can discern patterns of cancellations, helping in averting revenue loss for the hotel industry. Interactive dashboards built using POWERBI further empower hotel management to make timely decisions based on data analytics.</a:t>
            </a:r>
            <a:endParaRPr sz="1100">
              <a:highlight>
                <a:schemeClr val="dk1"/>
              </a:highlight>
              <a:latin typeface="Roboto"/>
              <a:ea typeface="Roboto"/>
              <a:cs typeface="Roboto"/>
              <a:sym typeface="Roboto"/>
            </a:endParaRPr>
          </a:p>
          <a:p>
            <a:pPr indent="0" lvl="0" marL="0" rtl="0" algn="l">
              <a:lnSpc>
                <a:spcPct val="115000"/>
              </a:lnSpc>
              <a:spcBef>
                <a:spcPts val="1500"/>
              </a:spcBef>
              <a:spcAft>
                <a:spcPts val="0"/>
              </a:spcAft>
              <a:buNone/>
            </a:pPr>
            <a:r>
              <a:rPr b="1" lang="en-GB" sz="1200" u="sng">
                <a:highlight>
                  <a:schemeClr val="dk1"/>
                </a:highlight>
                <a:latin typeface="Roboto"/>
                <a:ea typeface="Roboto"/>
                <a:cs typeface="Roboto"/>
                <a:sym typeface="Roboto"/>
              </a:rPr>
              <a:t>Link:</a:t>
            </a:r>
            <a:r>
              <a:rPr lang="en-GB" sz="1100">
                <a:solidFill>
                  <a:srgbClr val="374151"/>
                </a:solidFill>
                <a:highlight>
                  <a:schemeClr val="dk1"/>
                </a:highlight>
                <a:latin typeface="Roboto"/>
                <a:ea typeface="Roboto"/>
                <a:cs typeface="Roboto"/>
                <a:sym typeface="Roboto"/>
              </a:rPr>
              <a:t> </a:t>
            </a:r>
            <a:r>
              <a:rPr lang="en-GB" sz="1200">
                <a:solidFill>
                  <a:srgbClr val="374151"/>
                </a:solidFill>
                <a:highlight>
                  <a:schemeClr val="dk1"/>
                </a:highlight>
                <a:latin typeface="Roboto"/>
                <a:ea typeface="Roboto"/>
                <a:cs typeface="Roboto"/>
                <a:sym typeface="Roboto"/>
              </a:rPr>
              <a:t>DOI: 10.1109/ICAIS53314.2022.9742843</a:t>
            </a:r>
            <a:endParaRPr sz="1100">
              <a:solidFill>
                <a:schemeClr val="lt1"/>
              </a:solidFill>
              <a:highlight>
                <a:schemeClr val="dk1"/>
              </a:highlight>
              <a:latin typeface="Courier New"/>
              <a:ea typeface="Courier New"/>
              <a:cs typeface="Courier New"/>
              <a:sym typeface="Courier New"/>
            </a:endParaRPr>
          </a:p>
          <a:p>
            <a:pPr indent="0" lvl="0" marL="0" rtl="0" algn="l">
              <a:lnSpc>
                <a:spcPct val="115000"/>
              </a:lnSpc>
              <a:spcBef>
                <a:spcPts val="1500"/>
              </a:spcBef>
              <a:spcAft>
                <a:spcPts val="0"/>
              </a:spcAft>
              <a:buNone/>
            </a:pPr>
            <a:r>
              <a:rPr b="1" lang="en-GB" sz="1200" u="sng">
                <a:solidFill>
                  <a:schemeClr val="lt1"/>
                </a:solidFill>
                <a:highlight>
                  <a:schemeClr val="dk1"/>
                </a:highlight>
                <a:latin typeface="Roboto"/>
                <a:ea typeface="Roboto"/>
                <a:cs typeface="Roboto"/>
                <a:sym typeface="Roboto"/>
              </a:rPr>
              <a:t>By: </a:t>
            </a:r>
            <a:r>
              <a:rPr b="1" lang="en-GB" sz="1200">
                <a:solidFill>
                  <a:schemeClr val="lt1"/>
                </a:solidFill>
                <a:highlight>
                  <a:schemeClr val="dk1"/>
                </a:highlight>
                <a:latin typeface="Roboto"/>
                <a:ea typeface="Roboto"/>
                <a:cs typeface="Roboto"/>
                <a:sym typeface="Roboto"/>
              </a:rPr>
              <a:t> </a:t>
            </a:r>
            <a:r>
              <a:rPr b="1" lang="en-GB" sz="1100">
                <a:solidFill>
                  <a:schemeClr val="lt1"/>
                </a:solidFill>
                <a:highlight>
                  <a:schemeClr val="dk1"/>
                </a:highlight>
                <a:latin typeface="Roboto"/>
                <a:ea typeface="Roboto"/>
                <a:cs typeface="Roboto"/>
                <a:sym typeface="Roboto"/>
              </a:rPr>
              <a:t>   </a:t>
            </a:r>
            <a:r>
              <a:rPr lang="en-GB" sz="1200">
                <a:solidFill>
                  <a:srgbClr val="374151"/>
                </a:solidFill>
                <a:highlight>
                  <a:schemeClr val="dk1"/>
                </a:highlight>
                <a:latin typeface="Roboto"/>
                <a:ea typeface="Roboto"/>
                <a:cs typeface="Roboto"/>
                <a:sym typeface="Roboto"/>
              </a:rPr>
              <a:t>M. Venkata Rakesh (</a:t>
            </a:r>
            <a:r>
              <a:rPr lang="en-GB" sz="1200">
                <a:highlight>
                  <a:schemeClr val="dk1"/>
                </a:highlight>
                <a:latin typeface="Roboto"/>
                <a:ea typeface="Roboto"/>
                <a:cs typeface="Roboto"/>
                <a:sym typeface="Roboto"/>
              </a:rPr>
              <a:t>venkatarakesh4281@gmail.com</a:t>
            </a:r>
            <a:r>
              <a:rPr lang="en-GB" sz="1200">
                <a:solidFill>
                  <a:srgbClr val="374151"/>
                </a:solidFill>
                <a:highlight>
                  <a:schemeClr val="dk1"/>
                </a:highlight>
                <a:latin typeface="Roboto"/>
                <a:ea typeface="Roboto"/>
                <a:cs typeface="Roboto"/>
                <a:sym typeface="Roboto"/>
              </a:rPr>
              <a:t>) - Student, Department of CSE, Sathyabama Institute of Science and Technology, Chennai.</a:t>
            </a:r>
            <a:endParaRPr sz="1100">
              <a:solidFill>
                <a:schemeClr val="lt1"/>
              </a:solidFill>
              <a:highlight>
                <a:schemeClr val="dk1"/>
              </a:highlight>
              <a:latin typeface="Courier New"/>
              <a:ea typeface="Courier New"/>
              <a:cs typeface="Courier New"/>
              <a:sym typeface="Courier New"/>
            </a:endParaRPr>
          </a:p>
          <a:p>
            <a:pPr indent="0" lvl="0" marL="0" rtl="0" algn="l">
              <a:lnSpc>
                <a:spcPct val="115000"/>
              </a:lnSpc>
              <a:spcBef>
                <a:spcPts val="1500"/>
              </a:spcBef>
              <a:spcAft>
                <a:spcPts val="0"/>
              </a:spcAft>
              <a:buNone/>
            </a:pPr>
            <a:r>
              <a:rPr lang="en-GB" sz="750">
                <a:solidFill>
                  <a:schemeClr val="lt1"/>
                </a:solidFill>
                <a:highlight>
                  <a:schemeClr val="dk1"/>
                </a:highlight>
                <a:latin typeface="Courier New"/>
                <a:ea typeface="Courier New"/>
                <a:cs typeface="Courier New"/>
                <a:sym typeface="Courier New"/>
              </a:rPr>
              <a:t>                    </a:t>
            </a:r>
            <a:r>
              <a:rPr lang="en-GB" sz="850">
                <a:solidFill>
                  <a:schemeClr val="lt1"/>
                </a:solidFill>
                <a:highlight>
                  <a:schemeClr val="dk1"/>
                </a:highlight>
                <a:latin typeface="Courier New"/>
                <a:ea typeface="Courier New"/>
                <a:cs typeface="Courier New"/>
                <a:sym typeface="Courier New"/>
              </a:rPr>
              <a:t>    </a:t>
            </a:r>
            <a:endParaRPr sz="850">
              <a:solidFill>
                <a:schemeClr val="lt1"/>
              </a:solidFill>
              <a:highlight>
                <a:schemeClr val="dk1"/>
              </a:highlight>
              <a:latin typeface="Courier New"/>
              <a:ea typeface="Courier New"/>
              <a:cs typeface="Courier New"/>
              <a:sym typeface="Courier New"/>
            </a:endParaRPr>
          </a:p>
          <a:p>
            <a:pPr indent="0" lvl="0" marL="0" rtl="0" algn="l">
              <a:spcBef>
                <a:spcPts val="1500"/>
              </a:spcBef>
              <a:spcAft>
                <a:spcPts val="0"/>
              </a:spcAft>
              <a:buNone/>
            </a:pPr>
            <a:r>
              <a:t/>
            </a:r>
            <a:endParaRPr sz="1000">
              <a:solidFill>
                <a:srgbClr val="374151"/>
              </a:solidFill>
              <a:highlight>
                <a:srgbClr val="F7F7F8"/>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nvSpPr>
        <p:spPr>
          <a:xfrm>
            <a:off x="-2055300" y="-159000"/>
            <a:ext cx="13055100" cy="5461500"/>
          </a:xfrm>
          <a:prstGeom prst="rect">
            <a:avLst/>
          </a:prstGeom>
          <a:solidFill>
            <a:schemeClr val="dk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u="sng">
                <a:solidFill>
                  <a:srgbClr val="374151"/>
                </a:solidFill>
                <a:highlight>
                  <a:schemeClr val="dk1"/>
                </a:highlight>
                <a:latin typeface="Roboto"/>
                <a:ea typeface="Roboto"/>
                <a:cs typeface="Roboto"/>
                <a:sym typeface="Roboto"/>
              </a:rPr>
              <a:t>Enabling a Massive Data Collection for Hotel Receptionist Chatbot Using a Crowdsourcing Information System</a:t>
            </a:r>
            <a:endParaRPr b="1" sz="1900" u="sng">
              <a:highlight>
                <a:schemeClr val="dk1"/>
              </a:highlight>
              <a:latin typeface="Roboto"/>
              <a:ea typeface="Roboto"/>
              <a:cs typeface="Roboto"/>
              <a:sym typeface="Roboto"/>
            </a:endParaRPr>
          </a:p>
          <a:p>
            <a:pPr indent="0" lvl="0" marL="0" rtl="0" algn="l">
              <a:spcBef>
                <a:spcPts val="0"/>
              </a:spcBef>
              <a:spcAft>
                <a:spcPts val="0"/>
              </a:spcAft>
              <a:buNone/>
            </a:pPr>
            <a:r>
              <a:t/>
            </a:r>
            <a:endParaRPr sz="1100">
              <a:highlight>
                <a:schemeClr val="dk1"/>
              </a:highlight>
              <a:latin typeface="Average"/>
              <a:ea typeface="Average"/>
              <a:cs typeface="Average"/>
              <a:sym typeface="Average"/>
            </a:endParaRPr>
          </a:p>
          <a:p>
            <a:pPr indent="0" lvl="0" marL="0" rtl="0" algn="l">
              <a:lnSpc>
                <a:spcPct val="115000"/>
              </a:lnSpc>
              <a:spcBef>
                <a:spcPts val="0"/>
              </a:spcBef>
              <a:spcAft>
                <a:spcPts val="0"/>
              </a:spcAft>
              <a:buNone/>
            </a:pPr>
            <a:r>
              <a:rPr b="1" lang="en-GB" sz="1100" u="sng">
                <a:solidFill>
                  <a:srgbClr val="374151"/>
                </a:solidFill>
                <a:highlight>
                  <a:schemeClr val="dk1"/>
                </a:highlight>
                <a:latin typeface="Roboto"/>
                <a:ea typeface="Roboto"/>
                <a:cs typeface="Roboto"/>
                <a:sym typeface="Roboto"/>
              </a:rPr>
              <a:t>Research Questions or Goal: </a:t>
            </a:r>
            <a:endParaRPr b="1" sz="1100" u="sng">
              <a:solidFill>
                <a:srgbClr val="374151"/>
              </a:solidFill>
              <a:highlight>
                <a:schemeClr val="dk1"/>
              </a:highlight>
              <a:latin typeface="Roboto"/>
              <a:ea typeface="Roboto"/>
              <a:cs typeface="Roboto"/>
              <a:sym typeface="Roboto"/>
            </a:endParaRPr>
          </a:p>
          <a:p>
            <a:pPr indent="0" lvl="0" marL="0" rtl="0" algn="l">
              <a:lnSpc>
                <a:spcPct val="115000"/>
              </a:lnSpc>
              <a:spcBef>
                <a:spcPts val="0"/>
              </a:spcBef>
              <a:spcAft>
                <a:spcPts val="0"/>
              </a:spcAft>
              <a:buNone/>
            </a:pPr>
            <a:r>
              <a:rPr lang="en-GB" sz="1100">
                <a:solidFill>
                  <a:srgbClr val="374151"/>
                </a:solidFill>
                <a:highlight>
                  <a:schemeClr val="dk1"/>
                </a:highlight>
                <a:latin typeface="Roboto"/>
                <a:ea typeface="Roboto"/>
                <a:cs typeface="Roboto"/>
                <a:sym typeface="Roboto"/>
              </a:rPr>
              <a:t>  </a:t>
            </a:r>
            <a:r>
              <a:rPr b="1" lang="en-GB" sz="1200">
                <a:solidFill>
                  <a:srgbClr val="374151"/>
                </a:solidFill>
                <a:highlight>
                  <a:schemeClr val="dk1"/>
                </a:highlight>
                <a:latin typeface="Roboto"/>
                <a:ea typeface="Roboto"/>
                <a:cs typeface="Roboto"/>
                <a:sym typeface="Roboto"/>
              </a:rPr>
              <a:t>The research aimed to solve the problem of collecting a large dataset for training a hotel receptionist chatbot by:</a:t>
            </a:r>
            <a:endParaRPr b="1" sz="1200">
              <a:solidFill>
                <a:srgbClr val="374151"/>
              </a:solidFill>
              <a:highlight>
                <a:schemeClr val="dk1"/>
              </a:highlight>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lang="en-GB" sz="1200">
                <a:solidFill>
                  <a:srgbClr val="374151"/>
                </a:solidFill>
                <a:highlight>
                  <a:schemeClr val="dk1"/>
                </a:highlight>
                <a:latin typeface="Roboto"/>
                <a:ea typeface="Roboto"/>
                <a:cs typeface="Roboto"/>
                <a:sym typeface="Roboto"/>
              </a:rPr>
              <a:t>Developing a reliable crowdsourcing information system to collect and store the dataset.</a:t>
            </a:r>
            <a:endParaRPr sz="1200">
              <a:solidFill>
                <a:srgbClr val="374151"/>
              </a:solidFill>
              <a:highlight>
                <a:schemeClr val="dk1"/>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GB" sz="1200">
                <a:solidFill>
                  <a:srgbClr val="374151"/>
                </a:solidFill>
                <a:highlight>
                  <a:schemeClr val="dk1"/>
                </a:highlight>
                <a:latin typeface="Roboto"/>
                <a:ea typeface="Roboto"/>
                <a:cs typeface="Roboto"/>
                <a:sym typeface="Roboto"/>
              </a:rPr>
              <a:t>Creating a user experience that stimulates crowdworkers to provide more data.</a:t>
            </a:r>
            <a:endParaRPr sz="1200">
              <a:solidFill>
                <a:srgbClr val="374151"/>
              </a:solidFill>
              <a:highlight>
                <a:schemeClr val="dk1"/>
              </a:highlight>
              <a:latin typeface="Roboto"/>
              <a:ea typeface="Roboto"/>
              <a:cs typeface="Roboto"/>
              <a:sym typeface="Roboto"/>
            </a:endParaRPr>
          </a:p>
          <a:p>
            <a:pPr indent="0" lvl="0" marL="0" rtl="0" algn="l">
              <a:lnSpc>
                <a:spcPct val="115000"/>
              </a:lnSpc>
              <a:spcBef>
                <a:spcPts val="1500"/>
              </a:spcBef>
              <a:spcAft>
                <a:spcPts val="0"/>
              </a:spcAft>
              <a:buNone/>
            </a:pPr>
            <a:r>
              <a:rPr b="1" lang="en-GB" sz="1100" u="sng">
                <a:solidFill>
                  <a:srgbClr val="374151"/>
                </a:solidFill>
                <a:highlight>
                  <a:schemeClr val="dk1"/>
                </a:highlight>
                <a:latin typeface="Roboto"/>
                <a:ea typeface="Roboto"/>
                <a:cs typeface="Roboto"/>
                <a:sym typeface="Roboto"/>
              </a:rPr>
              <a:t>Dataset:</a:t>
            </a:r>
            <a:r>
              <a:rPr b="1" lang="en-GB" sz="1100">
                <a:solidFill>
                  <a:srgbClr val="374151"/>
                </a:solidFill>
                <a:highlight>
                  <a:schemeClr val="dk1"/>
                </a:highlight>
                <a:latin typeface="Roboto"/>
                <a:ea typeface="Roboto"/>
                <a:cs typeface="Roboto"/>
                <a:sym typeface="Roboto"/>
              </a:rPr>
              <a:t>  </a:t>
            </a:r>
            <a:r>
              <a:rPr lang="en-GB" sz="1200">
                <a:solidFill>
                  <a:srgbClr val="374151"/>
                </a:solidFill>
                <a:highlight>
                  <a:schemeClr val="dk1"/>
                </a:highlight>
                <a:latin typeface="Roboto"/>
                <a:ea typeface="Roboto"/>
                <a:cs typeface="Roboto"/>
                <a:sym typeface="Roboto"/>
              </a:rPr>
              <a:t>The dataset consists of question-answer pairs relevant to the context of hotel receptionist conversations. The system was implemented in a community proficient in hotel management, specifically, lecturers and students in a hotel management major at a university.</a:t>
            </a:r>
            <a:endParaRPr b="1" sz="1100" u="sng">
              <a:solidFill>
                <a:srgbClr val="374151"/>
              </a:solidFill>
              <a:highlight>
                <a:schemeClr val="dk1"/>
              </a:highlight>
              <a:latin typeface="Roboto"/>
              <a:ea typeface="Roboto"/>
              <a:cs typeface="Roboto"/>
              <a:sym typeface="Roboto"/>
            </a:endParaRPr>
          </a:p>
          <a:p>
            <a:pPr indent="0" lvl="0" marL="0" rtl="0" algn="l">
              <a:lnSpc>
                <a:spcPct val="115000"/>
              </a:lnSpc>
              <a:spcBef>
                <a:spcPts val="1500"/>
              </a:spcBef>
              <a:spcAft>
                <a:spcPts val="0"/>
              </a:spcAft>
              <a:buNone/>
            </a:pPr>
            <a:r>
              <a:rPr b="1" lang="en-GB" sz="1100" u="sng">
                <a:solidFill>
                  <a:srgbClr val="374151"/>
                </a:solidFill>
                <a:highlight>
                  <a:schemeClr val="dk1"/>
                </a:highlight>
                <a:latin typeface="Roboto"/>
                <a:ea typeface="Roboto"/>
                <a:cs typeface="Roboto"/>
                <a:sym typeface="Roboto"/>
              </a:rPr>
              <a:t>Results &amp; Limitations:</a:t>
            </a:r>
            <a:endParaRPr b="1" sz="1100" u="sng">
              <a:solidFill>
                <a:srgbClr val="374151"/>
              </a:solidFill>
              <a:highlight>
                <a:schemeClr val="dk1"/>
              </a:highlight>
              <a:latin typeface="Roboto"/>
              <a:ea typeface="Roboto"/>
              <a:cs typeface="Roboto"/>
              <a:sym typeface="Roboto"/>
            </a:endParaRPr>
          </a:p>
          <a:p>
            <a:pPr indent="0" lvl="0" marL="0" rtl="0" algn="l">
              <a:lnSpc>
                <a:spcPct val="115000"/>
              </a:lnSpc>
              <a:spcBef>
                <a:spcPts val="0"/>
              </a:spcBef>
              <a:spcAft>
                <a:spcPts val="0"/>
              </a:spcAft>
              <a:buNone/>
            </a:pPr>
            <a:r>
              <a:rPr b="1" lang="en-GB" sz="1100">
                <a:solidFill>
                  <a:srgbClr val="374151"/>
                </a:solidFill>
                <a:highlight>
                  <a:schemeClr val="dk1"/>
                </a:highlight>
                <a:latin typeface="Roboto"/>
                <a:ea typeface="Roboto"/>
                <a:cs typeface="Roboto"/>
                <a:sym typeface="Roboto"/>
              </a:rPr>
              <a:t>           </a:t>
            </a:r>
            <a:r>
              <a:rPr b="1" lang="en-GB" sz="1100" u="sng">
                <a:solidFill>
                  <a:srgbClr val="374151"/>
                </a:solidFill>
                <a:highlight>
                  <a:schemeClr val="dk1"/>
                </a:highlight>
                <a:latin typeface="Roboto"/>
                <a:ea typeface="Roboto"/>
                <a:cs typeface="Roboto"/>
                <a:sym typeface="Roboto"/>
              </a:rPr>
              <a:t> </a:t>
            </a:r>
            <a:r>
              <a:rPr b="1" lang="en-GB" sz="1200" u="sng">
                <a:solidFill>
                  <a:srgbClr val="374151"/>
                </a:solidFill>
                <a:highlight>
                  <a:schemeClr val="dk1"/>
                </a:highlight>
                <a:latin typeface="Roboto"/>
                <a:ea typeface="Roboto"/>
                <a:cs typeface="Roboto"/>
                <a:sym typeface="Roboto"/>
              </a:rPr>
              <a:t>Results: </a:t>
            </a:r>
            <a:r>
              <a:rPr b="1" lang="en-GB" sz="1200">
                <a:solidFill>
                  <a:srgbClr val="374151"/>
                </a:solidFill>
                <a:highlight>
                  <a:schemeClr val="dk1"/>
                </a:highlight>
                <a:latin typeface="Roboto"/>
                <a:ea typeface="Roboto"/>
                <a:cs typeface="Roboto"/>
                <a:sym typeface="Roboto"/>
              </a:rPr>
              <a:t>  </a:t>
            </a:r>
            <a:endParaRPr b="1" sz="1200">
              <a:solidFill>
                <a:srgbClr val="374151"/>
              </a:solidFill>
              <a:highlight>
                <a:schemeClr val="dk1"/>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GB" sz="1200">
                <a:solidFill>
                  <a:srgbClr val="374151"/>
                </a:solidFill>
                <a:highlight>
                  <a:schemeClr val="dk1"/>
                </a:highlight>
                <a:latin typeface="Roboto"/>
                <a:ea typeface="Roboto"/>
                <a:cs typeface="Roboto"/>
                <a:sym typeface="Roboto"/>
              </a:rPr>
              <a:t> The system, named Catbot, was generally well accepted by crowdworkers based on user acceptance tests.</a:t>
            </a:r>
            <a:endParaRPr sz="1200">
              <a:solidFill>
                <a:srgbClr val="374151"/>
              </a:solidFill>
              <a:highlight>
                <a:schemeClr val="dk1"/>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GB" sz="1200">
                <a:solidFill>
                  <a:srgbClr val="374151"/>
                </a:solidFill>
                <a:highlight>
                  <a:schemeClr val="dk1"/>
                </a:highlight>
                <a:latin typeface="Roboto"/>
                <a:ea typeface="Roboto"/>
                <a:cs typeface="Roboto"/>
                <a:sym typeface="Roboto"/>
              </a:rPr>
              <a:t>In five days, 234 question-answer pairs were collected.</a:t>
            </a:r>
            <a:endParaRPr sz="1200">
              <a:solidFill>
                <a:srgbClr val="374151"/>
              </a:solidFill>
              <a:highlight>
                <a:schemeClr val="dk1"/>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GB" sz="1200">
                <a:solidFill>
                  <a:srgbClr val="374151"/>
                </a:solidFill>
                <a:highlight>
                  <a:schemeClr val="dk1"/>
                </a:highlight>
                <a:latin typeface="Roboto"/>
                <a:ea typeface="Roboto"/>
                <a:cs typeface="Roboto"/>
                <a:sym typeface="Roboto"/>
              </a:rPr>
              <a:t>25 questions were rejected by other crowdworkers, indicating a mechanism to maintain the quality of the dataset.</a:t>
            </a:r>
            <a:endParaRPr sz="1200">
              <a:solidFill>
                <a:srgbClr val="374151"/>
              </a:solidFill>
              <a:highlight>
                <a:schemeClr val="dk1"/>
              </a:highlight>
              <a:latin typeface="Roboto"/>
              <a:ea typeface="Roboto"/>
              <a:cs typeface="Roboto"/>
              <a:sym typeface="Roboto"/>
            </a:endParaRPr>
          </a:p>
          <a:p>
            <a:pPr indent="0" lvl="0" marL="457200" rtl="0" algn="l">
              <a:lnSpc>
                <a:spcPct val="115000"/>
              </a:lnSpc>
              <a:spcBef>
                <a:spcPts val="1500"/>
              </a:spcBef>
              <a:spcAft>
                <a:spcPts val="0"/>
              </a:spcAft>
              <a:buNone/>
            </a:pPr>
            <a:r>
              <a:rPr b="1" lang="en-GB" sz="1200" u="sng">
                <a:solidFill>
                  <a:srgbClr val="374151"/>
                </a:solidFill>
                <a:highlight>
                  <a:schemeClr val="dk1"/>
                </a:highlight>
                <a:latin typeface="Roboto"/>
                <a:ea typeface="Roboto"/>
                <a:cs typeface="Roboto"/>
                <a:sym typeface="Roboto"/>
              </a:rPr>
              <a:t>Limitations:</a:t>
            </a:r>
            <a:r>
              <a:rPr lang="en-GB" sz="1200">
                <a:solidFill>
                  <a:srgbClr val="374151"/>
                </a:solidFill>
                <a:highlight>
                  <a:schemeClr val="dk1"/>
                </a:highlight>
                <a:latin typeface="Roboto"/>
                <a:ea typeface="Roboto"/>
                <a:cs typeface="Roboto"/>
                <a:sym typeface="Roboto"/>
              </a:rPr>
              <a:t> </a:t>
            </a:r>
            <a:r>
              <a:rPr lang="en-GB" sz="1200">
                <a:solidFill>
                  <a:srgbClr val="374151"/>
                </a:solidFill>
                <a:highlight>
                  <a:schemeClr val="dk1"/>
                </a:highlight>
                <a:latin typeface="Roboto"/>
                <a:ea typeface="Roboto"/>
                <a:cs typeface="Roboto"/>
                <a:sym typeface="Roboto"/>
              </a:rPr>
              <a:t>The paper does not explicitly mention specific limitations, but it does indicate that rejected questions need further assessment to ensure they are truly invalid.</a:t>
            </a:r>
            <a:endParaRPr b="1" sz="1100">
              <a:solidFill>
                <a:srgbClr val="374151"/>
              </a:solidFill>
              <a:highlight>
                <a:schemeClr val="dk1"/>
              </a:highlight>
              <a:latin typeface="Roboto"/>
              <a:ea typeface="Roboto"/>
              <a:cs typeface="Roboto"/>
              <a:sym typeface="Roboto"/>
            </a:endParaRPr>
          </a:p>
          <a:p>
            <a:pPr indent="0" lvl="0" marL="0" rtl="0" algn="l">
              <a:lnSpc>
                <a:spcPct val="115000"/>
              </a:lnSpc>
              <a:spcBef>
                <a:spcPts val="1500"/>
              </a:spcBef>
              <a:spcAft>
                <a:spcPts val="0"/>
              </a:spcAft>
              <a:buNone/>
            </a:pPr>
            <a:r>
              <a:rPr b="1" lang="en-GB" sz="1200" u="sng">
                <a:solidFill>
                  <a:srgbClr val="374151"/>
                </a:solidFill>
                <a:highlight>
                  <a:schemeClr val="dk1"/>
                </a:highlight>
                <a:latin typeface="Roboto"/>
                <a:ea typeface="Roboto"/>
                <a:cs typeface="Roboto"/>
                <a:sym typeface="Roboto"/>
              </a:rPr>
              <a:t>Conclusion:</a:t>
            </a:r>
            <a:r>
              <a:rPr b="1" lang="en-GB" sz="1200">
                <a:solidFill>
                  <a:srgbClr val="374151"/>
                </a:solidFill>
                <a:highlight>
                  <a:schemeClr val="dk1"/>
                </a:highlight>
                <a:latin typeface="Roboto"/>
                <a:ea typeface="Roboto"/>
                <a:cs typeface="Roboto"/>
                <a:sym typeface="Roboto"/>
              </a:rPr>
              <a:t> </a:t>
            </a:r>
            <a:r>
              <a:rPr b="1" lang="en-GB" sz="1100">
                <a:solidFill>
                  <a:srgbClr val="374151"/>
                </a:solidFill>
                <a:highlight>
                  <a:schemeClr val="dk1"/>
                </a:highlight>
                <a:latin typeface="Roboto"/>
                <a:ea typeface="Roboto"/>
                <a:cs typeface="Roboto"/>
                <a:sym typeface="Roboto"/>
              </a:rPr>
              <a:t>  </a:t>
            </a:r>
            <a:r>
              <a:rPr lang="en-GB" sz="1200">
                <a:solidFill>
                  <a:srgbClr val="374151"/>
                </a:solidFill>
                <a:highlight>
                  <a:schemeClr val="dk1"/>
                </a:highlight>
                <a:latin typeface="Roboto"/>
                <a:ea typeface="Roboto"/>
                <a:cs typeface="Roboto"/>
                <a:sym typeface="Roboto"/>
              </a:rPr>
              <a:t>The researchers presented Catbot, a crowdsourcing system that facilitates the collection of a vast dataset for the development of a hotel receptionist chatbot. The system was well-received by users, and the rejection feature aids in cleaning the dataset. Future deployments of this system can be on a broader scale to collect the necessary dataset for chatbot development.</a:t>
            </a:r>
            <a:endParaRPr sz="1100">
              <a:highlight>
                <a:schemeClr val="dk1"/>
              </a:highlight>
              <a:latin typeface="Roboto"/>
              <a:ea typeface="Roboto"/>
              <a:cs typeface="Roboto"/>
              <a:sym typeface="Roboto"/>
            </a:endParaRPr>
          </a:p>
          <a:p>
            <a:pPr indent="0" lvl="0" marL="0" rtl="0" algn="l">
              <a:lnSpc>
                <a:spcPct val="115000"/>
              </a:lnSpc>
              <a:spcBef>
                <a:spcPts val="1500"/>
              </a:spcBef>
              <a:spcAft>
                <a:spcPts val="0"/>
              </a:spcAft>
              <a:buNone/>
            </a:pPr>
            <a:r>
              <a:rPr b="1" lang="en-GB" sz="1200" u="sng">
                <a:highlight>
                  <a:schemeClr val="dk1"/>
                </a:highlight>
                <a:latin typeface="Roboto"/>
                <a:ea typeface="Roboto"/>
                <a:cs typeface="Roboto"/>
                <a:sym typeface="Roboto"/>
              </a:rPr>
              <a:t>Link:</a:t>
            </a:r>
            <a:r>
              <a:rPr lang="en-GB" sz="1100">
                <a:solidFill>
                  <a:srgbClr val="374151"/>
                </a:solidFill>
                <a:highlight>
                  <a:schemeClr val="dk1"/>
                </a:highlight>
                <a:latin typeface="Roboto"/>
                <a:ea typeface="Roboto"/>
                <a:cs typeface="Roboto"/>
                <a:sym typeface="Roboto"/>
              </a:rPr>
              <a:t> </a:t>
            </a:r>
            <a:r>
              <a:rPr lang="en-GB" sz="1200">
                <a:solidFill>
                  <a:srgbClr val="374151"/>
                </a:solidFill>
                <a:highlight>
                  <a:schemeClr val="dk1"/>
                </a:highlight>
                <a:latin typeface="Roboto"/>
                <a:ea typeface="Roboto"/>
                <a:cs typeface="Roboto"/>
                <a:sym typeface="Roboto"/>
              </a:rPr>
              <a:t>https://ieeexplore.ieee.org/stamp/stamp.jsp?tp=&amp;arnumber=9211162</a:t>
            </a:r>
            <a:endParaRPr sz="1100">
              <a:solidFill>
                <a:schemeClr val="lt1"/>
              </a:solidFill>
              <a:highlight>
                <a:schemeClr val="dk1"/>
              </a:highlight>
              <a:latin typeface="Courier New"/>
              <a:ea typeface="Courier New"/>
              <a:cs typeface="Courier New"/>
              <a:sym typeface="Courier New"/>
            </a:endParaRPr>
          </a:p>
          <a:p>
            <a:pPr indent="0" lvl="0" marL="0" rtl="0" algn="l">
              <a:lnSpc>
                <a:spcPct val="115000"/>
              </a:lnSpc>
              <a:spcBef>
                <a:spcPts val="1500"/>
              </a:spcBef>
              <a:spcAft>
                <a:spcPts val="0"/>
              </a:spcAft>
              <a:buNone/>
            </a:pPr>
            <a:r>
              <a:rPr b="1" lang="en-GB" sz="1200" u="sng">
                <a:solidFill>
                  <a:schemeClr val="lt1"/>
                </a:solidFill>
                <a:highlight>
                  <a:schemeClr val="dk1"/>
                </a:highlight>
                <a:latin typeface="Roboto"/>
                <a:ea typeface="Roboto"/>
                <a:cs typeface="Roboto"/>
                <a:sym typeface="Roboto"/>
              </a:rPr>
              <a:t>By: </a:t>
            </a:r>
            <a:r>
              <a:rPr b="1" lang="en-GB" sz="1200">
                <a:solidFill>
                  <a:schemeClr val="lt1"/>
                </a:solidFill>
                <a:highlight>
                  <a:schemeClr val="dk1"/>
                </a:highlight>
                <a:latin typeface="Roboto"/>
                <a:ea typeface="Roboto"/>
                <a:cs typeface="Roboto"/>
                <a:sym typeface="Roboto"/>
              </a:rPr>
              <a:t> </a:t>
            </a:r>
            <a:r>
              <a:rPr b="1" lang="en-GB" sz="1100">
                <a:solidFill>
                  <a:schemeClr val="lt1"/>
                </a:solidFill>
                <a:highlight>
                  <a:schemeClr val="dk1"/>
                </a:highlight>
                <a:latin typeface="Roboto"/>
                <a:ea typeface="Roboto"/>
                <a:cs typeface="Roboto"/>
                <a:sym typeface="Roboto"/>
              </a:rPr>
              <a:t>   </a:t>
            </a:r>
            <a:r>
              <a:rPr lang="en-GB" sz="1200">
                <a:solidFill>
                  <a:srgbClr val="374151"/>
                </a:solidFill>
                <a:highlight>
                  <a:schemeClr val="dk1"/>
                </a:highlight>
                <a:latin typeface="Roboto"/>
                <a:ea typeface="Roboto"/>
                <a:cs typeface="Roboto"/>
                <a:sym typeface="Roboto"/>
              </a:rPr>
              <a:t>Reval Levannoza</a:t>
            </a:r>
            <a:endParaRPr sz="1100">
              <a:solidFill>
                <a:schemeClr val="lt1"/>
              </a:solidFill>
              <a:highlight>
                <a:schemeClr val="dk1"/>
              </a:highlight>
              <a:latin typeface="Courier New"/>
              <a:ea typeface="Courier New"/>
              <a:cs typeface="Courier New"/>
              <a:sym typeface="Courier New"/>
            </a:endParaRPr>
          </a:p>
          <a:p>
            <a:pPr indent="0" lvl="0" marL="0" rtl="0" algn="l">
              <a:lnSpc>
                <a:spcPct val="115000"/>
              </a:lnSpc>
              <a:spcBef>
                <a:spcPts val="1500"/>
              </a:spcBef>
              <a:spcAft>
                <a:spcPts val="0"/>
              </a:spcAft>
              <a:buNone/>
            </a:pPr>
            <a:r>
              <a:rPr lang="en-GB" sz="750">
                <a:solidFill>
                  <a:schemeClr val="lt1"/>
                </a:solidFill>
                <a:highlight>
                  <a:schemeClr val="dk1"/>
                </a:highlight>
                <a:latin typeface="Courier New"/>
                <a:ea typeface="Courier New"/>
                <a:cs typeface="Courier New"/>
                <a:sym typeface="Courier New"/>
              </a:rPr>
              <a:t>                    </a:t>
            </a:r>
            <a:r>
              <a:rPr lang="en-GB" sz="850">
                <a:solidFill>
                  <a:schemeClr val="lt1"/>
                </a:solidFill>
                <a:highlight>
                  <a:schemeClr val="dk1"/>
                </a:highlight>
                <a:latin typeface="Courier New"/>
                <a:ea typeface="Courier New"/>
                <a:cs typeface="Courier New"/>
                <a:sym typeface="Courier New"/>
              </a:rPr>
              <a:t>    </a:t>
            </a:r>
            <a:endParaRPr sz="850">
              <a:solidFill>
                <a:schemeClr val="lt1"/>
              </a:solidFill>
              <a:highlight>
                <a:schemeClr val="dk1"/>
              </a:highlight>
              <a:latin typeface="Courier New"/>
              <a:ea typeface="Courier New"/>
              <a:cs typeface="Courier New"/>
              <a:sym typeface="Courier New"/>
            </a:endParaRPr>
          </a:p>
          <a:p>
            <a:pPr indent="0" lvl="0" marL="0" rtl="0" algn="l">
              <a:spcBef>
                <a:spcPts val="1500"/>
              </a:spcBef>
              <a:spcAft>
                <a:spcPts val="0"/>
              </a:spcAft>
              <a:buNone/>
            </a:pPr>
            <a:r>
              <a:t/>
            </a:r>
            <a:endParaRPr sz="1000">
              <a:solidFill>
                <a:srgbClr val="374151"/>
              </a:solidFill>
              <a:highlight>
                <a:srgbClr val="F7F7F8"/>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