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8" r:id="rId3"/>
    <p:sldId id="257" r:id="rId4"/>
    <p:sldId id="265" r:id="rId5"/>
    <p:sldId id="266" r:id="rId6"/>
    <p:sldId id="259" r:id="rId7"/>
    <p:sldId id="260" r:id="rId8"/>
    <p:sldId id="261" r:id="rId9"/>
    <p:sldId id="262" r:id="rId10"/>
    <p:sldId id="263" r:id="rId11"/>
    <p:sldId id="264"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35929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FBA43-FF81-4754-9A43-25F04A379290}"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88618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0319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60026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81977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FBA43-FF81-4754-9A43-25F04A379290}"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1132144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FBA43-FF81-4754-9A43-25F04A379290}" type="datetimeFigureOut">
              <a:rPr lang="en-IN" smtClean="0"/>
              <a:t>18-10-2021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42414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99809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71087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6778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FBA43-FF81-4754-9A43-25F04A379290}"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214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FBA43-FF81-4754-9A43-25F04A379290}"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308030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FBA43-FF81-4754-9A43-25F04A379290}"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420903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FBA43-FF81-4754-9A43-25F04A379290}"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131427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FBA43-FF81-4754-9A43-25F04A379290}"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18173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FBA43-FF81-4754-9A43-25F04A379290}"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393012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FBA43-FF81-4754-9A43-25F04A379290}"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E025BC-7223-42FF-8923-B732C6AC04EE}" type="slidenum">
              <a:rPr lang="en-IN" smtClean="0"/>
              <a:t>‹#›</a:t>
            </a:fld>
            <a:endParaRPr lang="en-IN"/>
          </a:p>
        </p:txBody>
      </p:sp>
    </p:spTree>
    <p:extLst>
      <p:ext uri="{BB962C8B-B14F-4D97-AF65-F5344CB8AC3E}">
        <p14:creationId xmlns:p14="http://schemas.microsoft.com/office/powerpoint/2010/main" val="230624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FBA43-FF81-4754-9A43-25F04A379290}" type="datetimeFigureOut">
              <a:rPr lang="en-IN" smtClean="0"/>
              <a:t>18-10-2021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E025BC-7223-42FF-8923-B732C6AC04EE}" type="slidenum">
              <a:rPr lang="en-IN" smtClean="0"/>
              <a:t>‹#›</a:t>
            </a:fld>
            <a:endParaRPr lang="en-IN"/>
          </a:p>
        </p:txBody>
      </p:sp>
    </p:spTree>
    <p:extLst>
      <p:ext uri="{BB962C8B-B14F-4D97-AF65-F5344CB8AC3E}">
        <p14:creationId xmlns:p14="http://schemas.microsoft.com/office/powerpoint/2010/main" val="3958468221"/>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1D8E-35BF-4846-A189-6678C51D1893}"/>
              </a:ext>
            </a:extLst>
          </p:cNvPr>
          <p:cNvSpPr>
            <a:spLocks noGrp="1"/>
          </p:cNvSpPr>
          <p:nvPr>
            <p:ph type="ctrTitle"/>
          </p:nvPr>
        </p:nvSpPr>
        <p:spPr>
          <a:xfrm>
            <a:off x="1936190" y="3429000"/>
            <a:ext cx="8825658" cy="2317072"/>
          </a:xfrm>
        </p:spPr>
        <p:txBody>
          <a:bodyPr/>
          <a:lstStyle/>
          <a:p>
            <a:r>
              <a:rPr lang="en-US" sz="3600" b="1" dirty="0"/>
              <a:t>TEXT SUMMARY GENERATOR</a:t>
            </a:r>
            <a:br>
              <a:rPr lang="en-US" sz="3600" b="1" dirty="0"/>
            </a:br>
            <a:r>
              <a:rPr lang="en-US" sz="3600" dirty="0"/>
              <a:t>     </a:t>
            </a:r>
            <a:r>
              <a:rPr lang="en-US" sz="2000" dirty="0"/>
              <a:t>(For amazon fine food reviews)                                           </a:t>
            </a:r>
            <a:br>
              <a:rPr lang="en-US" sz="2000" dirty="0"/>
            </a:br>
            <a:br>
              <a:rPr lang="en-US" sz="3600" dirty="0"/>
            </a:br>
            <a:r>
              <a:rPr lang="en-US" sz="3600" dirty="0"/>
              <a:t>                                             </a:t>
            </a:r>
            <a:r>
              <a:rPr lang="en-US" sz="1400" b="1" dirty="0"/>
              <a:t>NAME :  </a:t>
            </a:r>
            <a:r>
              <a:rPr lang="en-US" sz="1800" dirty="0"/>
              <a:t>Mithunika.K.R</a:t>
            </a:r>
            <a:br>
              <a:rPr lang="en-US" sz="1800" dirty="0"/>
            </a:br>
            <a:r>
              <a:rPr lang="en-US" sz="1800" dirty="0"/>
              <a:t>                                                                                          </a:t>
            </a:r>
            <a:r>
              <a:rPr lang="en-US" sz="1400" b="1" dirty="0"/>
              <a:t>ROLL NO:  </a:t>
            </a:r>
            <a:r>
              <a:rPr lang="en-US" sz="1800" dirty="0"/>
              <a:t>1932026</a:t>
            </a:r>
            <a:br>
              <a:rPr lang="en-US" sz="1800" dirty="0"/>
            </a:br>
            <a:br>
              <a:rPr lang="en-US" sz="3600" dirty="0"/>
            </a:br>
            <a:endParaRPr lang="en-IN" sz="3600" dirty="0"/>
          </a:p>
        </p:txBody>
      </p:sp>
    </p:spTree>
    <p:extLst>
      <p:ext uri="{BB962C8B-B14F-4D97-AF65-F5344CB8AC3E}">
        <p14:creationId xmlns:p14="http://schemas.microsoft.com/office/powerpoint/2010/main" val="320761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3C63F-C97C-4346-B0B9-83075867B728}"/>
              </a:ext>
            </a:extLst>
          </p:cNvPr>
          <p:cNvSpPr>
            <a:spLocks noGrp="1"/>
          </p:cNvSpPr>
          <p:nvPr>
            <p:ph idx="1"/>
          </p:nvPr>
        </p:nvSpPr>
        <p:spPr>
          <a:xfrm>
            <a:off x="200026" y="2381250"/>
            <a:ext cx="11744324" cy="4476750"/>
          </a:xfrm>
        </p:spPr>
        <p:txBody>
          <a:bodyPr/>
          <a:lstStyle/>
          <a:p>
            <a:r>
              <a:rPr lang="en-US" dirty="0"/>
              <a:t>Diagnostic plot(to understand the </a:t>
            </a:r>
            <a:r>
              <a:rPr lang="en-US" dirty="0" err="1"/>
              <a:t>behaviour</a:t>
            </a:r>
            <a:r>
              <a:rPr lang="en-US" dirty="0"/>
              <a:t> of the model over time)</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r>
              <a:rPr lang="en-US" b="0" i="0" dirty="0">
                <a:solidFill>
                  <a:srgbClr val="222222"/>
                </a:solidFill>
                <a:effectLst/>
                <a:latin typeface="Century Gothic" panose="020B0502020202020204" pitchFamily="34" charset="0"/>
              </a:rPr>
              <a:t>We can infer that there is a slight increase in the validation loss after epoch 10. So, we will stop training the model after this epoch</a:t>
            </a:r>
            <a:r>
              <a:rPr lang="en-US" b="0" i="0" dirty="0">
                <a:solidFill>
                  <a:srgbClr val="222222"/>
                </a:solidFill>
                <a:effectLst/>
                <a:latin typeface="Lato" panose="020F0502020204030203" pitchFamily="34" charset="0"/>
              </a:rPr>
              <a:t>.</a:t>
            </a:r>
            <a:endParaRPr lang="en-US" dirty="0"/>
          </a:p>
          <a:p>
            <a:pPr marL="0" indent="0">
              <a:buNone/>
            </a:pPr>
            <a:endParaRPr lang="en-IN" dirty="0"/>
          </a:p>
        </p:txBody>
      </p:sp>
      <p:pic>
        <p:nvPicPr>
          <p:cNvPr id="4" name="Picture 3">
            <a:extLst>
              <a:ext uri="{FF2B5EF4-FFF2-40B4-BE49-F238E27FC236}">
                <a16:creationId xmlns:a16="http://schemas.microsoft.com/office/drawing/2014/main" id="{959695D7-9561-4E0A-BDF6-E9AE2D68AA5F}"/>
              </a:ext>
            </a:extLst>
          </p:cNvPr>
          <p:cNvPicPr>
            <a:picLocks noChangeAspect="1"/>
          </p:cNvPicPr>
          <p:nvPr/>
        </p:nvPicPr>
        <p:blipFill>
          <a:blip r:embed="rId2"/>
          <a:stretch>
            <a:fillRect/>
          </a:stretch>
        </p:blipFill>
        <p:spPr>
          <a:xfrm>
            <a:off x="2047876" y="2805113"/>
            <a:ext cx="3581826" cy="2395538"/>
          </a:xfrm>
          <a:prstGeom prst="rect">
            <a:avLst/>
          </a:prstGeom>
        </p:spPr>
      </p:pic>
      <p:pic>
        <p:nvPicPr>
          <p:cNvPr id="2" name="Picture 1">
            <a:extLst>
              <a:ext uri="{FF2B5EF4-FFF2-40B4-BE49-F238E27FC236}">
                <a16:creationId xmlns:a16="http://schemas.microsoft.com/office/drawing/2014/main" id="{659BDB72-BD7A-4E59-BC46-39E2BB43F057}"/>
              </a:ext>
            </a:extLst>
          </p:cNvPr>
          <p:cNvPicPr>
            <a:picLocks noChangeAspect="1"/>
          </p:cNvPicPr>
          <p:nvPr/>
        </p:nvPicPr>
        <p:blipFill>
          <a:blip r:embed="rId3"/>
          <a:stretch>
            <a:fillRect/>
          </a:stretch>
        </p:blipFill>
        <p:spPr>
          <a:xfrm>
            <a:off x="5723009" y="2903367"/>
            <a:ext cx="5125874" cy="2395538"/>
          </a:xfrm>
          <a:prstGeom prst="rect">
            <a:avLst/>
          </a:prstGeom>
        </p:spPr>
      </p:pic>
    </p:spTree>
    <p:extLst>
      <p:ext uri="{BB962C8B-B14F-4D97-AF65-F5344CB8AC3E}">
        <p14:creationId xmlns:p14="http://schemas.microsoft.com/office/powerpoint/2010/main" val="125884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7459-71A0-4A8B-A802-3C91472C94D5}"/>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A378BDA3-84AE-4BA0-AE5E-B75A58F93767}"/>
              </a:ext>
            </a:extLst>
          </p:cNvPr>
          <p:cNvPicPr>
            <a:picLocks noGrp="1" noChangeAspect="1"/>
          </p:cNvPicPr>
          <p:nvPr>
            <p:ph idx="1"/>
          </p:nvPr>
        </p:nvPicPr>
        <p:blipFill>
          <a:blip r:embed="rId2"/>
          <a:stretch>
            <a:fillRect/>
          </a:stretch>
        </p:blipFill>
        <p:spPr>
          <a:xfrm>
            <a:off x="166687" y="2388188"/>
            <a:ext cx="11858625" cy="3738974"/>
          </a:xfrm>
          <a:prstGeom prst="rect">
            <a:avLst/>
          </a:prstGeom>
        </p:spPr>
      </p:pic>
    </p:spTree>
    <p:extLst>
      <p:ext uri="{BB962C8B-B14F-4D97-AF65-F5344CB8AC3E}">
        <p14:creationId xmlns:p14="http://schemas.microsoft.com/office/powerpoint/2010/main" val="394952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C89806-E171-4FA1-B83A-10EBEFC11200}"/>
              </a:ext>
            </a:extLst>
          </p:cNvPr>
          <p:cNvPicPr>
            <a:picLocks noGrp="1" noChangeAspect="1"/>
          </p:cNvPicPr>
          <p:nvPr>
            <p:ph idx="1"/>
          </p:nvPr>
        </p:nvPicPr>
        <p:blipFill>
          <a:blip r:embed="rId2"/>
          <a:stretch>
            <a:fillRect/>
          </a:stretch>
        </p:blipFill>
        <p:spPr>
          <a:xfrm>
            <a:off x="165100" y="2464844"/>
            <a:ext cx="11861800" cy="3680944"/>
          </a:xfrm>
          <a:prstGeom prst="rect">
            <a:avLst/>
          </a:prstGeom>
        </p:spPr>
      </p:pic>
    </p:spTree>
    <p:extLst>
      <p:ext uri="{BB962C8B-B14F-4D97-AF65-F5344CB8AC3E}">
        <p14:creationId xmlns:p14="http://schemas.microsoft.com/office/powerpoint/2010/main" val="253222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50972F-9FF5-44C9-B6ED-991A2D6275CA}"/>
              </a:ext>
            </a:extLst>
          </p:cNvPr>
          <p:cNvPicPr>
            <a:picLocks noGrp="1" noChangeAspect="1"/>
          </p:cNvPicPr>
          <p:nvPr>
            <p:ph idx="1"/>
          </p:nvPr>
        </p:nvPicPr>
        <p:blipFill>
          <a:blip r:embed="rId2"/>
          <a:stretch>
            <a:fillRect/>
          </a:stretch>
        </p:blipFill>
        <p:spPr>
          <a:xfrm>
            <a:off x="215900" y="2483147"/>
            <a:ext cx="11976100" cy="3680727"/>
          </a:xfrm>
          <a:prstGeom prst="rect">
            <a:avLst/>
          </a:prstGeom>
        </p:spPr>
      </p:pic>
    </p:spTree>
    <p:extLst>
      <p:ext uri="{BB962C8B-B14F-4D97-AF65-F5344CB8AC3E}">
        <p14:creationId xmlns:p14="http://schemas.microsoft.com/office/powerpoint/2010/main" val="323404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8CF7-EDE7-4035-A43C-59F43BE46DC8}"/>
              </a:ext>
            </a:extLst>
          </p:cNvPr>
          <p:cNvSpPr>
            <a:spLocks noGrp="1"/>
          </p:cNvSpPr>
          <p:nvPr>
            <p:ph type="title"/>
          </p:nvPr>
        </p:nvSpPr>
        <p:spPr>
          <a:xfrm>
            <a:off x="1154954" y="1017644"/>
            <a:ext cx="9020450" cy="633604"/>
          </a:xfrm>
        </p:spPr>
        <p:txBody>
          <a:bodyPr>
            <a:normAutofit fontScale="90000"/>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C54F3150-1D86-400C-8F76-C205AFFF94A0}"/>
              </a:ext>
            </a:extLst>
          </p:cNvPr>
          <p:cNvSpPr>
            <a:spLocks noGrp="1"/>
          </p:cNvSpPr>
          <p:nvPr>
            <p:ph idx="1"/>
          </p:nvPr>
        </p:nvSpPr>
        <p:spPr>
          <a:xfrm>
            <a:off x="347662" y="2590800"/>
            <a:ext cx="11496675" cy="4514850"/>
          </a:xfrm>
        </p:spPr>
        <p:txBody>
          <a:bodyPr>
            <a:normAutofit/>
          </a:bodyPr>
          <a:lstStyle/>
          <a:p>
            <a:pPr marL="342900" lvl="0" indent="-342900">
              <a:lnSpc>
                <a:spcPct val="107000"/>
              </a:lnSpc>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In the field of marketing, customer reviews can often be too long and descriptive. Analyzing these reviews manually is really time consuming. To overcome this, Natural language processing can be used to summarize these long texts.</a:t>
            </a: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The objective is to generate the summary for the amazon fine food reviews using the abstraction based method of text summarization.</a:t>
            </a: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Description of the reviews are the input data and the title of the review is the target data. The dataset is taken from Kaggle.</a:t>
            </a: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The code is written in python and tensorflow(deep learning library).To get the </a:t>
            </a:r>
            <a:r>
              <a:rPr lang="en-US" sz="1800" dirty="0" err="1">
                <a:effectLst/>
                <a:latin typeface="+mj-lt"/>
                <a:ea typeface="Calibri" panose="020F0502020204030204" pitchFamily="34" charset="0"/>
                <a:cs typeface="Times New Roman" panose="02020603050405020304" pitchFamily="18" charset="0"/>
              </a:rPr>
              <a:t>summaries,a</a:t>
            </a:r>
            <a:r>
              <a:rPr lang="en-US" sz="1800" dirty="0">
                <a:effectLst/>
                <a:latin typeface="+mj-lt"/>
                <a:ea typeface="Calibri" panose="020F0502020204030204" pitchFamily="34" charset="0"/>
                <a:cs typeface="Times New Roman" panose="02020603050405020304" pitchFamily="18" charset="0"/>
              </a:rPr>
              <a:t> bi-directional RNN is used as the encoding layer and attention as the decoding layer.</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253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E0CE-C693-43C5-A1FC-240BD562870E}"/>
              </a:ext>
            </a:extLst>
          </p:cNvPr>
          <p:cNvSpPr>
            <a:spLocks noGrp="1"/>
          </p:cNvSpPr>
          <p:nvPr>
            <p:ph type="title"/>
          </p:nvPr>
        </p:nvSpPr>
        <p:spPr>
          <a:xfrm>
            <a:off x="1066177" y="838200"/>
            <a:ext cx="8761413" cy="706964"/>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CC27397E-478F-4E5E-A2F8-431CD4315728}"/>
              </a:ext>
            </a:extLst>
          </p:cNvPr>
          <p:cNvSpPr>
            <a:spLocks noGrp="1"/>
          </p:cNvSpPr>
          <p:nvPr>
            <p:ph idx="1"/>
          </p:nvPr>
        </p:nvSpPr>
        <p:spPr/>
        <p:txBody>
          <a:bodyPr>
            <a:normAutofit/>
          </a:bodyPr>
          <a:lstStyle/>
          <a:p>
            <a:r>
              <a:rPr lang="en-US" sz="2000" dirty="0">
                <a:effectLst/>
                <a:latin typeface="+mj-lt"/>
                <a:ea typeface="Calibri" panose="020F0502020204030204" pitchFamily="34" charset="0"/>
                <a:cs typeface="Calibri" panose="020F0502020204030204" pitchFamily="34" charset="0"/>
              </a:rPr>
              <a:t>The objective is to generate the summary for the amazon fine food reviews using the abstraction based method of text summarization</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18290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302B-ECEF-4034-86C1-E2A635919CA7}"/>
              </a:ext>
            </a:extLst>
          </p:cNvPr>
          <p:cNvSpPr>
            <a:spLocks noGrp="1"/>
          </p:cNvSpPr>
          <p:nvPr>
            <p:ph type="title"/>
          </p:nvPr>
        </p:nvSpPr>
        <p:spPr/>
        <p:txBody>
          <a:bodyPr/>
          <a:lstStyle/>
          <a:p>
            <a:r>
              <a:rPr lang="en-US" dirty="0"/>
              <a:t>DATASET :</a:t>
            </a:r>
            <a:endParaRPr lang="en-IN" dirty="0"/>
          </a:p>
        </p:txBody>
      </p:sp>
      <p:pic>
        <p:nvPicPr>
          <p:cNvPr id="4" name="Picture 3">
            <a:extLst>
              <a:ext uri="{FF2B5EF4-FFF2-40B4-BE49-F238E27FC236}">
                <a16:creationId xmlns:a16="http://schemas.microsoft.com/office/drawing/2014/main" id="{A2BBA9A4-2CCA-451D-AB0E-20742AAFAA4A}"/>
              </a:ext>
            </a:extLst>
          </p:cNvPr>
          <p:cNvPicPr>
            <a:picLocks noChangeAspect="1"/>
          </p:cNvPicPr>
          <p:nvPr/>
        </p:nvPicPr>
        <p:blipFill>
          <a:blip r:embed="rId2"/>
          <a:stretch>
            <a:fillRect/>
          </a:stretch>
        </p:blipFill>
        <p:spPr>
          <a:xfrm>
            <a:off x="69933" y="2281719"/>
            <a:ext cx="12052134" cy="4576281"/>
          </a:xfrm>
          <a:prstGeom prst="rect">
            <a:avLst/>
          </a:prstGeom>
        </p:spPr>
      </p:pic>
    </p:spTree>
    <p:extLst>
      <p:ext uri="{BB962C8B-B14F-4D97-AF65-F5344CB8AC3E}">
        <p14:creationId xmlns:p14="http://schemas.microsoft.com/office/powerpoint/2010/main" val="338697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D014-A318-45DA-9FD1-256B580184C2}"/>
              </a:ext>
            </a:extLst>
          </p:cNvPr>
          <p:cNvSpPr>
            <a:spLocks noGrp="1"/>
          </p:cNvSpPr>
          <p:nvPr>
            <p:ph type="title"/>
          </p:nvPr>
        </p:nvSpPr>
        <p:spPr/>
        <p:txBody>
          <a:bodyPr/>
          <a:lstStyle/>
          <a:p>
            <a:r>
              <a:rPr lang="en-US" dirty="0"/>
              <a:t>WORKFLOW:</a:t>
            </a:r>
            <a:endParaRPr lang="en-IN" dirty="0"/>
          </a:p>
        </p:txBody>
      </p:sp>
      <p:pic>
        <p:nvPicPr>
          <p:cNvPr id="4" name="Content Placeholder 3">
            <a:extLst>
              <a:ext uri="{FF2B5EF4-FFF2-40B4-BE49-F238E27FC236}">
                <a16:creationId xmlns:a16="http://schemas.microsoft.com/office/drawing/2014/main" id="{04DC1013-9289-4A06-A9BD-62F90C438B0B}"/>
              </a:ext>
            </a:extLst>
          </p:cNvPr>
          <p:cNvPicPr>
            <a:picLocks noGrp="1" noChangeAspect="1"/>
          </p:cNvPicPr>
          <p:nvPr>
            <p:ph idx="1"/>
          </p:nvPr>
        </p:nvPicPr>
        <p:blipFill>
          <a:blip r:embed="rId2"/>
          <a:stretch>
            <a:fillRect/>
          </a:stretch>
        </p:blipFill>
        <p:spPr>
          <a:xfrm>
            <a:off x="1125362" y="2308225"/>
            <a:ext cx="2887345" cy="4359275"/>
          </a:xfrm>
          <a:prstGeom prst="rect">
            <a:avLst/>
          </a:prstGeom>
        </p:spPr>
      </p:pic>
      <p:sp>
        <p:nvSpPr>
          <p:cNvPr id="5" name="Rectangle 4">
            <a:extLst>
              <a:ext uri="{FF2B5EF4-FFF2-40B4-BE49-F238E27FC236}">
                <a16:creationId xmlns:a16="http://schemas.microsoft.com/office/drawing/2014/main" id="{7D90104F-BC2F-4AC8-AE4B-48D10F28AA13}"/>
              </a:ext>
            </a:extLst>
          </p:cNvPr>
          <p:cNvSpPr/>
          <p:nvPr/>
        </p:nvSpPr>
        <p:spPr>
          <a:xfrm>
            <a:off x="1535837" y="5007006"/>
            <a:ext cx="2086252" cy="47939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building</a:t>
            </a:r>
            <a:endParaRPr lang="en-IN" sz="1100" dirty="0"/>
          </a:p>
        </p:txBody>
      </p:sp>
      <p:sp>
        <p:nvSpPr>
          <p:cNvPr id="6" name="Rectangle 5">
            <a:extLst>
              <a:ext uri="{FF2B5EF4-FFF2-40B4-BE49-F238E27FC236}">
                <a16:creationId xmlns:a16="http://schemas.microsoft.com/office/drawing/2014/main" id="{34E98691-668F-4831-A73D-A8A965057DEC}"/>
              </a:ext>
            </a:extLst>
          </p:cNvPr>
          <p:cNvSpPr/>
          <p:nvPr/>
        </p:nvSpPr>
        <p:spPr>
          <a:xfrm>
            <a:off x="1775534" y="4296792"/>
            <a:ext cx="1624614" cy="55041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Preparing tokenizer</a:t>
            </a:r>
            <a:endParaRPr lang="en-IN" sz="1100" dirty="0"/>
          </a:p>
        </p:txBody>
      </p:sp>
      <p:pic>
        <p:nvPicPr>
          <p:cNvPr id="7" name="Picture 6">
            <a:extLst>
              <a:ext uri="{FF2B5EF4-FFF2-40B4-BE49-F238E27FC236}">
                <a16:creationId xmlns:a16="http://schemas.microsoft.com/office/drawing/2014/main" id="{FC9374EE-B189-4C31-9E22-B4786DD8C089}"/>
              </a:ext>
            </a:extLst>
          </p:cNvPr>
          <p:cNvPicPr>
            <a:picLocks noChangeAspect="1"/>
          </p:cNvPicPr>
          <p:nvPr/>
        </p:nvPicPr>
        <p:blipFill>
          <a:blip r:embed="rId3"/>
          <a:stretch>
            <a:fillRect/>
          </a:stretch>
        </p:blipFill>
        <p:spPr>
          <a:xfrm>
            <a:off x="5974717" y="3257550"/>
            <a:ext cx="5267325" cy="2228850"/>
          </a:xfrm>
          <a:prstGeom prst="rect">
            <a:avLst/>
          </a:prstGeom>
        </p:spPr>
      </p:pic>
    </p:spTree>
    <p:extLst>
      <p:ext uri="{BB962C8B-B14F-4D97-AF65-F5344CB8AC3E}">
        <p14:creationId xmlns:p14="http://schemas.microsoft.com/office/powerpoint/2010/main" val="164101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14F-0905-4D45-825A-ED16AF34EAB1}"/>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F3EEE03A-2451-4C2D-95E8-30C4C9C72C27}"/>
              </a:ext>
            </a:extLst>
          </p:cNvPr>
          <p:cNvSpPr>
            <a:spLocks noGrp="1"/>
          </p:cNvSpPr>
          <p:nvPr>
            <p:ph idx="1"/>
          </p:nvPr>
        </p:nvSpPr>
        <p:spPr/>
        <p:txBody>
          <a:bodyPr/>
          <a:lstStyle/>
          <a:p>
            <a:r>
              <a:rPr lang="en-US" dirty="0"/>
              <a:t>Preprocessing:</a:t>
            </a:r>
          </a:p>
          <a:p>
            <a:pPr>
              <a:buFont typeface="Courier New" panose="02070309020205020404" pitchFamily="49" charset="0"/>
              <a:buChar char="o"/>
            </a:pPr>
            <a:r>
              <a:rPr lang="en-US" dirty="0">
                <a:solidFill>
                  <a:schemeClr val="accent3">
                    <a:lumMod val="75000"/>
                  </a:schemeClr>
                </a:solidFill>
              </a:rPr>
              <a:t>Contraction mapping</a:t>
            </a:r>
          </a:p>
          <a:p>
            <a:pPr>
              <a:buFont typeface="Courier New" panose="02070309020205020404" pitchFamily="49" charset="0"/>
              <a:buChar char="o"/>
            </a:pPr>
            <a:endParaRPr lang="en-IN" dirty="0">
              <a:solidFill>
                <a:schemeClr val="accent3">
                  <a:lumMod val="75000"/>
                </a:schemeClr>
              </a:solidFill>
            </a:endParaRPr>
          </a:p>
        </p:txBody>
      </p:sp>
      <p:pic>
        <p:nvPicPr>
          <p:cNvPr id="5" name="Picture 4">
            <a:extLst>
              <a:ext uri="{FF2B5EF4-FFF2-40B4-BE49-F238E27FC236}">
                <a16:creationId xmlns:a16="http://schemas.microsoft.com/office/drawing/2014/main" id="{A2C7CC15-F7D1-47A0-9B66-471DFE96E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746" y="3603194"/>
            <a:ext cx="7758554" cy="2626156"/>
          </a:xfrm>
          <a:prstGeom prst="rect">
            <a:avLst/>
          </a:prstGeom>
        </p:spPr>
      </p:pic>
    </p:spTree>
    <p:extLst>
      <p:ext uri="{BB962C8B-B14F-4D97-AF65-F5344CB8AC3E}">
        <p14:creationId xmlns:p14="http://schemas.microsoft.com/office/powerpoint/2010/main" val="179027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F202B-353C-4FA8-9288-FFB5A32A7F9D}"/>
              </a:ext>
            </a:extLst>
          </p:cNvPr>
          <p:cNvSpPr>
            <a:spLocks noGrp="1"/>
          </p:cNvSpPr>
          <p:nvPr>
            <p:ph idx="1"/>
          </p:nvPr>
        </p:nvSpPr>
        <p:spPr>
          <a:xfrm>
            <a:off x="314325" y="2209800"/>
            <a:ext cx="11620500" cy="4619625"/>
          </a:xfrm>
        </p:spPr>
        <p:txBody>
          <a:bodyPr/>
          <a:lstStyle/>
          <a:p>
            <a:pPr>
              <a:buFont typeface="+mj-lt"/>
              <a:buAutoNum type="alphaLcParenR"/>
            </a:pPr>
            <a:r>
              <a:rPr lang="en-US" dirty="0"/>
              <a:t>Text cleaning:                                                                       </a:t>
            </a:r>
            <a:r>
              <a:rPr lang="en-US" sz="1400" dirty="0">
                <a:solidFill>
                  <a:srgbClr val="C00000"/>
                </a:solidFill>
              </a:rPr>
              <a:t>b)  </a:t>
            </a:r>
            <a:r>
              <a:rPr lang="en-US" dirty="0"/>
              <a:t>Summary cleaning:</a:t>
            </a:r>
          </a:p>
          <a:p>
            <a:pPr algn="l">
              <a:buFont typeface="Arial" panose="020B0604020202020204" pitchFamily="34" charset="0"/>
              <a:buChar char="•"/>
            </a:pPr>
            <a:r>
              <a:rPr lang="en-US" b="0" i="0" dirty="0">
                <a:solidFill>
                  <a:srgbClr val="222222"/>
                </a:solidFill>
                <a:effectLst/>
                <a:latin typeface="Lato" panose="020B0604020202020204" pitchFamily="34" charset="0"/>
              </a:rPr>
              <a:t>Convert everything to lowercase</a:t>
            </a:r>
          </a:p>
          <a:p>
            <a:pPr algn="l">
              <a:buFont typeface="Arial" panose="020B0604020202020204" pitchFamily="34" charset="0"/>
              <a:buChar char="•"/>
            </a:pPr>
            <a:r>
              <a:rPr lang="en-US" b="0" i="0" dirty="0">
                <a:solidFill>
                  <a:srgbClr val="222222"/>
                </a:solidFill>
                <a:effectLst/>
                <a:latin typeface="Lato" panose="020B0604020202020204" pitchFamily="34" charset="0"/>
              </a:rPr>
              <a:t>Remove HTML tags</a:t>
            </a:r>
          </a:p>
          <a:p>
            <a:pPr algn="l">
              <a:buFont typeface="Arial" panose="020B0604020202020204" pitchFamily="34" charset="0"/>
              <a:buChar char="•"/>
            </a:pPr>
            <a:r>
              <a:rPr lang="en-US" b="0" i="0" dirty="0">
                <a:solidFill>
                  <a:srgbClr val="222222"/>
                </a:solidFill>
                <a:effectLst/>
                <a:latin typeface="Lato" panose="020B0604020202020204" pitchFamily="34" charset="0"/>
              </a:rPr>
              <a:t>Contraction mapping</a:t>
            </a:r>
          </a:p>
          <a:p>
            <a:pPr algn="l">
              <a:buFont typeface="Arial" panose="020B0604020202020204" pitchFamily="34" charset="0"/>
              <a:buChar char="•"/>
            </a:pPr>
            <a:r>
              <a:rPr lang="en-US" b="0" i="0" dirty="0">
                <a:solidFill>
                  <a:srgbClr val="222222"/>
                </a:solidFill>
                <a:effectLst/>
                <a:latin typeface="Lato" panose="020B0604020202020204" pitchFamily="34" charset="0"/>
              </a:rPr>
              <a:t>Remove (‘s)</a:t>
            </a:r>
          </a:p>
          <a:p>
            <a:pPr algn="l">
              <a:buFont typeface="Arial" panose="020B0604020202020204" pitchFamily="34" charset="0"/>
              <a:buChar char="•"/>
            </a:pPr>
            <a:r>
              <a:rPr lang="en-US" b="0" i="0" dirty="0">
                <a:solidFill>
                  <a:srgbClr val="222222"/>
                </a:solidFill>
                <a:effectLst/>
                <a:latin typeface="Lato" panose="020B0604020202020204" pitchFamily="34" charset="0"/>
              </a:rPr>
              <a:t>Remove any text inside the parenthesis ( )</a:t>
            </a:r>
          </a:p>
          <a:p>
            <a:pPr algn="l">
              <a:buFont typeface="Arial" panose="020B0604020202020204" pitchFamily="34" charset="0"/>
              <a:buChar char="•"/>
            </a:pPr>
            <a:r>
              <a:rPr lang="en-US" b="0" i="0" dirty="0">
                <a:solidFill>
                  <a:srgbClr val="222222"/>
                </a:solidFill>
                <a:effectLst/>
                <a:latin typeface="Lato" panose="020B0604020202020204" pitchFamily="34" charset="0"/>
              </a:rPr>
              <a:t>Eliminate punctuations and special characters</a:t>
            </a:r>
          </a:p>
          <a:p>
            <a:pPr algn="l">
              <a:buFont typeface="Arial" panose="020B0604020202020204" pitchFamily="34" charset="0"/>
              <a:buChar char="•"/>
            </a:pPr>
            <a:r>
              <a:rPr lang="en-US" b="0" i="0" dirty="0">
                <a:solidFill>
                  <a:srgbClr val="222222"/>
                </a:solidFill>
                <a:effectLst/>
                <a:latin typeface="Lato" panose="020B0604020202020204" pitchFamily="34" charset="0"/>
              </a:rPr>
              <a:t>Remove stopwords</a:t>
            </a:r>
          </a:p>
          <a:p>
            <a:pPr algn="l">
              <a:buFont typeface="Arial" panose="020B0604020202020204" pitchFamily="34" charset="0"/>
              <a:buChar char="•"/>
            </a:pPr>
            <a:r>
              <a:rPr lang="en-US" b="0" i="0" dirty="0">
                <a:solidFill>
                  <a:srgbClr val="222222"/>
                </a:solidFill>
                <a:effectLst/>
                <a:latin typeface="Lato" panose="020B0604020202020204" pitchFamily="34" charset="0"/>
              </a:rPr>
              <a:t>Remove short words</a:t>
            </a:r>
          </a:p>
          <a:p>
            <a:pPr marL="0" indent="0">
              <a:buNone/>
            </a:pPr>
            <a:endParaRPr lang="en-IN" dirty="0"/>
          </a:p>
        </p:txBody>
      </p:sp>
      <p:pic>
        <p:nvPicPr>
          <p:cNvPr id="4" name="Picture 3">
            <a:extLst>
              <a:ext uri="{FF2B5EF4-FFF2-40B4-BE49-F238E27FC236}">
                <a16:creationId xmlns:a16="http://schemas.microsoft.com/office/drawing/2014/main" id="{A84EBA03-7C02-497B-A71E-41AC9777C51E}"/>
              </a:ext>
            </a:extLst>
          </p:cNvPr>
          <p:cNvPicPr>
            <a:picLocks noChangeAspect="1"/>
          </p:cNvPicPr>
          <p:nvPr/>
        </p:nvPicPr>
        <p:blipFill>
          <a:blip r:embed="rId2"/>
          <a:stretch>
            <a:fillRect/>
          </a:stretch>
        </p:blipFill>
        <p:spPr>
          <a:xfrm>
            <a:off x="5353050" y="2725264"/>
            <a:ext cx="6838950" cy="1781175"/>
          </a:xfrm>
          <a:prstGeom prst="rect">
            <a:avLst/>
          </a:prstGeom>
        </p:spPr>
      </p:pic>
      <p:pic>
        <p:nvPicPr>
          <p:cNvPr id="5" name="Picture 4">
            <a:extLst>
              <a:ext uri="{FF2B5EF4-FFF2-40B4-BE49-F238E27FC236}">
                <a16:creationId xmlns:a16="http://schemas.microsoft.com/office/drawing/2014/main" id="{2E3FE903-5987-41FD-9AC0-D23AFC396314}"/>
              </a:ext>
            </a:extLst>
          </p:cNvPr>
          <p:cNvPicPr>
            <a:picLocks noChangeAspect="1"/>
          </p:cNvPicPr>
          <p:nvPr/>
        </p:nvPicPr>
        <p:blipFill>
          <a:blip r:embed="rId3"/>
          <a:stretch>
            <a:fillRect/>
          </a:stretch>
        </p:blipFill>
        <p:spPr>
          <a:xfrm>
            <a:off x="5353050" y="4919662"/>
            <a:ext cx="6524625" cy="1781175"/>
          </a:xfrm>
          <a:prstGeom prst="rect">
            <a:avLst/>
          </a:prstGeom>
        </p:spPr>
      </p:pic>
    </p:spTree>
    <p:extLst>
      <p:ext uri="{BB962C8B-B14F-4D97-AF65-F5344CB8AC3E}">
        <p14:creationId xmlns:p14="http://schemas.microsoft.com/office/powerpoint/2010/main" val="378258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9A698-4B22-4D2A-AE18-6C4B2225B2E2}"/>
              </a:ext>
            </a:extLst>
          </p:cNvPr>
          <p:cNvSpPr>
            <a:spLocks noGrp="1"/>
          </p:cNvSpPr>
          <p:nvPr>
            <p:ph idx="1"/>
          </p:nvPr>
        </p:nvSpPr>
        <p:spPr>
          <a:xfrm>
            <a:off x="295276" y="2352675"/>
            <a:ext cx="11591924" cy="4391025"/>
          </a:xfrm>
        </p:spPr>
        <p:txBody>
          <a:bodyPr/>
          <a:lstStyle/>
          <a:p>
            <a:r>
              <a:rPr lang="en-US" dirty="0"/>
              <a:t>To analyze length of review and summary[to get idea about distribution of length of text]</a:t>
            </a:r>
          </a:p>
          <a:p>
            <a:pPr marL="0" indent="0">
              <a:buNone/>
            </a:pPr>
            <a:r>
              <a:rPr lang="en-IN" dirty="0"/>
              <a:t>     </a:t>
            </a:r>
          </a:p>
          <a:p>
            <a:pPr marL="0" indent="0">
              <a:buNone/>
            </a:pPr>
            <a:r>
              <a:rPr lang="en-IN" dirty="0"/>
              <a:t>              max length of review = 80</a:t>
            </a:r>
          </a:p>
          <a:p>
            <a:pPr marL="0" indent="0">
              <a:buNone/>
            </a:pPr>
            <a:r>
              <a:rPr lang="en-IN" dirty="0"/>
              <a:t>              max summary length = 10</a:t>
            </a:r>
          </a:p>
          <a:p>
            <a:pPr marL="0" indent="0">
              <a:buNone/>
            </a:pPr>
            <a:endParaRPr lang="en-IN" dirty="0"/>
          </a:p>
          <a:p>
            <a:r>
              <a:rPr lang="en-IN" dirty="0"/>
              <a:t>Splitting training(90%) and testing(10%)data.</a:t>
            </a:r>
          </a:p>
          <a:p>
            <a:r>
              <a:rPr lang="en-IN" dirty="0"/>
              <a:t>Tokenizer:</a:t>
            </a:r>
          </a:p>
          <a:p>
            <a:pPr>
              <a:buFont typeface="+mj-lt"/>
              <a:buAutoNum type="alphaLcParenR"/>
            </a:pPr>
            <a:r>
              <a:rPr lang="en-IN" dirty="0"/>
              <a:t>             Text tokenizer</a:t>
            </a:r>
          </a:p>
          <a:p>
            <a:pPr>
              <a:buFont typeface="+mj-lt"/>
              <a:buAutoNum type="alphaLcParenR"/>
            </a:pPr>
            <a:r>
              <a:rPr lang="en-IN" dirty="0"/>
              <a:t>             Summary tokenizer</a:t>
            </a:r>
          </a:p>
        </p:txBody>
      </p:sp>
      <p:pic>
        <p:nvPicPr>
          <p:cNvPr id="4" name="Picture 3">
            <a:extLst>
              <a:ext uri="{FF2B5EF4-FFF2-40B4-BE49-F238E27FC236}">
                <a16:creationId xmlns:a16="http://schemas.microsoft.com/office/drawing/2014/main" id="{590544F4-E44D-49E7-83E9-2B119063BAA1}"/>
              </a:ext>
            </a:extLst>
          </p:cNvPr>
          <p:cNvPicPr>
            <a:picLocks noChangeAspect="1"/>
          </p:cNvPicPr>
          <p:nvPr/>
        </p:nvPicPr>
        <p:blipFill>
          <a:blip r:embed="rId2"/>
          <a:stretch>
            <a:fillRect/>
          </a:stretch>
        </p:blipFill>
        <p:spPr>
          <a:xfrm>
            <a:off x="7453313" y="2633663"/>
            <a:ext cx="3986212" cy="2338889"/>
          </a:xfrm>
          <a:prstGeom prst="rect">
            <a:avLst/>
          </a:prstGeom>
        </p:spPr>
      </p:pic>
      <p:pic>
        <p:nvPicPr>
          <p:cNvPr id="5" name="Picture 4">
            <a:extLst>
              <a:ext uri="{FF2B5EF4-FFF2-40B4-BE49-F238E27FC236}">
                <a16:creationId xmlns:a16="http://schemas.microsoft.com/office/drawing/2014/main" id="{6F2F613E-A62A-4854-AA74-FBA2F645EAB8}"/>
              </a:ext>
            </a:extLst>
          </p:cNvPr>
          <p:cNvPicPr>
            <a:picLocks noChangeAspect="1"/>
          </p:cNvPicPr>
          <p:nvPr/>
        </p:nvPicPr>
        <p:blipFill>
          <a:blip r:embed="rId3"/>
          <a:stretch>
            <a:fillRect/>
          </a:stretch>
        </p:blipFill>
        <p:spPr>
          <a:xfrm>
            <a:off x="4972050" y="2952750"/>
            <a:ext cx="2247900" cy="1133475"/>
          </a:xfrm>
          <a:prstGeom prst="rect">
            <a:avLst/>
          </a:prstGeom>
        </p:spPr>
      </p:pic>
    </p:spTree>
    <p:extLst>
      <p:ext uri="{BB962C8B-B14F-4D97-AF65-F5344CB8AC3E}">
        <p14:creationId xmlns:p14="http://schemas.microsoft.com/office/powerpoint/2010/main" val="366493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E685-E8B6-4ECC-BD65-14654573FFE8}"/>
              </a:ext>
            </a:extLst>
          </p:cNvPr>
          <p:cNvSpPr>
            <a:spLocks noGrp="1"/>
          </p:cNvSpPr>
          <p:nvPr>
            <p:ph type="title"/>
          </p:nvPr>
        </p:nvSpPr>
        <p:spPr/>
        <p:txBody>
          <a:bodyPr/>
          <a:lstStyle/>
          <a:p>
            <a:r>
              <a:rPr lang="en-US" sz="2800" dirty="0"/>
              <a:t>MODEL BUILDING</a:t>
            </a:r>
            <a:r>
              <a:rPr lang="en-US" dirty="0"/>
              <a:t>:</a:t>
            </a:r>
            <a:endParaRPr lang="en-IN" dirty="0"/>
          </a:p>
        </p:txBody>
      </p:sp>
      <p:pic>
        <p:nvPicPr>
          <p:cNvPr id="4" name="Content Placeholder 3">
            <a:extLst>
              <a:ext uri="{FF2B5EF4-FFF2-40B4-BE49-F238E27FC236}">
                <a16:creationId xmlns:a16="http://schemas.microsoft.com/office/drawing/2014/main" id="{59216B81-D273-4DDB-8751-4815E002D75E}"/>
              </a:ext>
            </a:extLst>
          </p:cNvPr>
          <p:cNvPicPr>
            <a:picLocks noGrp="1" noChangeAspect="1"/>
          </p:cNvPicPr>
          <p:nvPr>
            <p:ph idx="1"/>
          </p:nvPr>
        </p:nvPicPr>
        <p:blipFill>
          <a:blip r:embed="rId2"/>
          <a:stretch>
            <a:fillRect/>
          </a:stretch>
        </p:blipFill>
        <p:spPr>
          <a:xfrm>
            <a:off x="292491" y="2524125"/>
            <a:ext cx="5535629" cy="3712632"/>
          </a:xfrm>
          <a:prstGeom prst="rect">
            <a:avLst/>
          </a:prstGeom>
        </p:spPr>
      </p:pic>
      <p:pic>
        <p:nvPicPr>
          <p:cNvPr id="5" name="Picture 4">
            <a:extLst>
              <a:ext uri="{FF2B5EF4-FFF2-40B4-BE49-F238E27FC236}">
                <a16:creationId xmlns:a16="http://schemas.microsoft.com/office/drawing/2014/main" id="{883D238B-AC25-496F-B18D-9AFDCD6898F1}"/>
              </a:ext>
            </a:extLst>
          </p:cNvPr>
          <p:cNvPicPr>
            <a:picLocks noChangeAspect="1"/>
          </p:cNvPicPr>
          <p:nvPr/>
        </p:nvPicPr>
        <p:blipFill>
          <a:blip r:embed="rId3"/>
          <a:stretch>
            <a:fillRect/>
          </a:stretch>
        </p:blipFill>
        <p:spPr>
          <a:xfrm>
            <a:off x="6096000" y="2524125"/>
            <a:ext cx="5634684" cy="3681541"/>
          </a:xfrm>
          <a:prstGeom prst="rect">
            <a:avLst/>
          </a:prstGeom>
        </p:spPr>
      </p:pic>
    </p:spTree>
    <p:extLst>
      <p:ext uri="{BB962C8B-B14F-4D97-AF65-F5344CB8AC3E}">
        <p14:creationId xmlns:p14="http://schemas.microsoft.com/office/powerpoint/2010/main" val="3437393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994</TotalTime>
  <Words>333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Courier New</vt:lpstr>
      <vt:lpstr>Lato</vt:lpstr>
      <vt:lpstr>Symbol</vt:lpstr>
      <vt:lpstr>Wingdings 3</vt:lpstr>
      <vt:lpstr>Ion Boardroom</vt:lpstr>
      <vt:lpstr>TEXT SUMMARY GENERATOR      (For amazon fine food reviews)                                                                                          NAME :  Mithunika.K.R                                                                                           ROLL NO:  1932026  </vt:lpstr>
      <vt:lpstr>SCOPE OF THE PROJECT:</vt:lpstr>
      <vt:lpstr>OBJECTIVE:</vt:lpstr>
      <vt:lpstr>DATASET :</vt:lpstr>
      <vt:lpstr>WORKFLOW:</vt:lpstr>
      <vt:lpstr>IMPLEMENTATION</vt:lpstr>
      <vt:lpstr>PowerPoint Presentation</vt:lpstr>
      <vt:lpstr>PowerPoint Presentation</vt:lpstr>
      <vt:lpstr>MODEL BUILDING:</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SUMMARY GENERATOR</dc:title>
  <dc:creator>918903594599</dc:creator>
  <cp:lastModifiedBy>918903594599</cp:lastModifiedBy>
  <cp:revision>9</cp:revision>
  <dcterms:created xsi:type="dcterms:W3CDTF">2021-09-26T12:07:45Z</dcterms:created>
  <dcterms:modified xsi:type="dcterms:W3CDTF">2021-10-18T09:28:05Z</dcterms:modified>
</cp:coreProperties>
</file>