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2756DF-F301-B35A-A893-F1ACD6B1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35" y="513697"/>
            <a:ext cx="3329838" cy="264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2EC2B-9B4F-F153-9B34-D646DFCE8656}"/>
              </a:ext>
            </a:extLst>
          </p:cNvPr>
          <p:cNvSpPr txBox="1"/>
          <p:nvPr/>
        </p:nvSpPr>
        <p:spPr>
          <a:xfrm>
            <a:off x="723327" y="2828041"/>
            <a:ext cx="6872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/>
              <a:t>EI</a:t>
            </a:r>
            <a:r>
              <a:rPr lang="en-IN" sz="4800" dirty="0"/>
              <a:t> – Creating Emotionally Intelligent Experiences</a:t>
            </a:r>
          </a:p>
        </p:txBody>
      </p:sp>
    </p:spTree>
    <p:extLst>
      <p:ext uri="{BB962C8B-B14F-4D97-AF65-F5344CB8AC3E}">
        <p14:creationId xmlns:p14="http://schemas.microsoft.com/office/powerpoint/2010/main" val="5535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9C359-486F-B5DA-7B2B-B07828B27E52}"/>
              </a:ext>
            </a:extLst>
          </p:cNvPr>
          <p:cNvSpPr txBox="1"/>
          <p:nvPr/>
        </p:nvSpPr>
        <p:spPr>
          <a:xfrm>
            <a:off x="194820" y="597455"/>
            <a:ext cx="11802359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0" dirty="0">
                <a:solidFill>
                  <a:schemeClr val="bg1"/>
                </a:solidFill>
                <a:effectLst/>
                <a:latin typeface="Assistant" panose="020F0502020204030204" pitchFamily="2" charset="-79"/>
                <a:cs typeface="Assistant" panose="020F0502020204030204" pitchFamily="2" charset="-79"/>
              </a:rPr>
              <a:t> About</a:t>
            </a:r>
            <a:endParaRPr lang="en-US" dirty="0"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ssistant" panose="020F0502020204030204" pitchFamily="2" charset="-79"/>
                <a:cs typeface="Assistant" panose="020F0502020204030204" pitchFamily="2" charset="-79"/>
              </a:rPr>
              <a:t>Founded in 1990 as TIS  </a:t>
            </a:r>
            <a:r>
              <a:rPr lang="en-US" sz="2200" b="0" i="0" dirty="0" smtClean="0">
                <a:effectLst/>
                <a:latin typeface="Assistant" panose="020F0502020204030204" pitchFamily="2" charset="-79"/>
                <a:cs typeface="Assistant" panose="020F0502020204030204" pitchFamily="2" charset="-79"/>
              </a:rPr>
              <a:t>(</a:t>
            </a:r>
            <a:r>
              <a:rPr lang="en-US" sz="2200" b="0" i="0" dirty="0" smtClean="0">
                <a:effectLst/>
                <a:latin typeface="Google Sans"/>
              </a:rPr>
              <a:t>Tata Interactive Systems, India)</a:t>
            </a:r>
            <a:endParaRPr lang="en-US" sz="2200" b="0" i="0" dirty="0"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ssistant" panose="020F0502020204030204" pitchFamily="2" charset="-79"/>
                <a:cs typeface="Assistant" panose="020F0502020204030204" pitchFamily="2" charset="-79"/>
              </a:rPr>
              <a:t>The division was  purchased by MPS Limited in 2018 to further its growth as a global learning leader. It was then established as a separate entity known as MPS Interactive Systems Limited.</a:t>
            </a:r>
          </a:p>
          <a:p>
            <a:endParaRPr lang="en-US" sz="2200" dirty="0">
              <a:latin typeface="Assistant" panose="020F0502020204030204" pitchFamily="2" charset="-79"/>
              <a:cs typeface="Assistant" panose="020F0502020204030204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ssistant" panose="020F0502020204030204" pitchFamily="2" charset="-79"/>
                <a:cs typeface="Assistant" panose="020F0502020204030204" pitchFamily="2" charset="-79"/>
              </a:rPr>
              <a:t>The main </a:t>
            </a:r>
            <a:r>
              <a:rPr lang="en-US" sz="2200" b="0" i="0" dirty="0">
                <a:effectLst/>
                <a:latin typeface="Assistant" pitchFamily="2" charset="-79"/>
                <a:cs typeface="Assistant" pitchFamily="2" charset="-79"/>
              </a:rPr>
              <a:t>passion </a:t>
            </a:r>
            <a:r>
              <a:rPr lang="en-US" sz="2200" dirty="0">
                <a:latin typeface="Assistant" pitchFamily="2" charset="-79"/>
                <a:cs typeface="Assistant" pitchFamily="2" charset="-79"/>
              </a:rPr>
              <a:t>is to </a:t>
            </a:r>
            <a:r>
              <a:rPr lang="en-US" sz="2200" b="0" i="0" dirty="0">
                <a:effectLst/>
                <a:latin typeface="Assistant" pitchFamily="2" charset="-79"/>
                <a:cs typeface="Assistant" pitchFamily="2" charset="-79"/>
              </a:rPr>
              <a:t>change the way people learn – with innovative, engaging, and high-impact learning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Assistant" pitchFamily="2" charset="-79"/>
                <a:cs typeface="Assistant" pitchFamily="2" charset="-79"/>
              </a:rPr>
              <a:t>As a learning experience design company, they partner with  customers in their Digital Transformation journey, help them deliver high-impact Learning and Performance Support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7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7DE5B-3C1D-F4D4-D8A7-768E198330CF}"/>
              </a:ext>
            </a:extLst>
          </p:cNvPr>
          <p:cNvSpPr txBox="1"/>
          <p:nvPr/>
        </p:nvSpPr>
        <p:spPr>
          <a:xfrm>
            <a:off x="182252" y="674400"/>
            <a:ext cx="11887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  <a:cs typeface="Assistant" panose="020F0502020204030204"/>
              </a:rPr>
              <a:t>What they do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Ubuntu" panose="020B0504030602030204" pitchFamily="34" charset="0"/>
                <a:cs typeface="Assistant" panose="020F0502020204030204"/>
              </a:rPr>
              <a:t>Training Delivery -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Reach Diverse Learners at Speed, Scale, and Efficiency </a:t>
            </a:r>
            <a:r>
              <a:rPr lang="en-US" sz="2200" dirty="0">
                <a:latin typeface="Assistant" pitchFamily="2" charset="-79"/>
                <a:cs typeface="Assistant" panose="020F0502020204030204"/>
              </a:rPr>
              <a:t>t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hrough Training Delivery Strategies i.e., Mobile learning , Personalized learning and so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Assistant" pitchFamily="2" charset="-79"/>
              <a:cs typeface="Assistant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Ubuntu" panose="020B0504030602030204" pitchFamily="34" charset="0"/>
                <a:cs typeface="Assistant" panose="020F0502020204030204"/>
              </a:rPr>
              <a:t>Immersive Learning -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Imagine, Experience, Connect - Unlocking Immersive Learning as a Value </a:t>
            </a:r>
            <a:r>
              <a:rPr lang="en-US" sz="2200" b="0" i="0" dirty="0" smtClean="0">
                <a:effectLst/>
                <a:latin typeface="Assistant" pitchFamily="2" charset="-79"/>
                <a:cs typeface="Assistant" panose="020F0502020204030204"/>
              </a:rPr>
              <a:t>Driven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like AR , VR , video based , story-based learning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Assistant" pitchFamily="2" charset="-79"/>
              <a:cs typeface="Assistant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Ubuntu" panose="020B0504030602030204" pitchFamily="34" charset="0"/>
                <a:cs typeface="Assistant" panose="020F0502020204030204"/>
              </a:rPr>
              <a:t>Continuous Learning -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Drive Org-wide Growth Strategies and Engagement by Building a Strong Learning Culture (social , informal learning)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Assistant" pitchFamily="2" charset="-79"/>
              <a:cs typeface="Assistant" panose="020F0502020204030204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Ubuntu" panose="020B0504030602030204" pitchFamily="34" charset="0"/>
                <a:cs typeface="Assistant" panose="020F0502020204030204"/>
              </a:rPr>
              <a:t>Training Strategies -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Customized Approaches to Address  Diverse Corporate Training Needs i.e., product , soft skills </a:t>
            </a:r>
            <a:r>
              <a:rPr lang="en-US" sz="2200" b="0" i="0" dirty="0" smtClean="0">
                <a:effectLst/>
                <a:latin typeface="Assistant" pitchFamily="2" charset="-79"/>
                <a:cs typeface="Assistant" panose="020F0502020204030204"/>
              </a:rPr>
              <a:t>training </a:t>
            </a:r>
            <a:r>
              <a:rPr lang="en-US" sz="2200" b="0" i="0" dirty="0">
                <a:effectLst/>
                <a:latin typeface="Assistant" pitchFamily="2" charset="-79"/>
                <a:cs typeface="Assistant" panose="020F0502020204030204"/>
              </a:rPr>
              <a:t>, induction and onboarding</a:t>
            </a:r>
          </a:p>
          <a:p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46B78-E03F-AA1D-2986-9C5EACF14B64}"/>
              </a:ext>
            </a:extLst>
          </p:cNvPr>
          <p:cNvSpPr txBox="1"/>
          <p:nvPr/>
        </p:nvSpPr>
        <p:spPr>
          <a:xfrm>
            <a:off x="317369" y="1272618"/>
            <a:ext cx="11557262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L&amp;D Advisory and Consulting -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Ensuring Training Investments Drive Performance Gain and Maximize Training (content and curriculum design)</a:t>
            </a:r>
          </a:p>
          <a:p>
            <a:pPr marL="342900" indent="-342900" algn="l">
              <a:lnSpc>
                <a:spcPts val="2775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Technologies -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Transformational Learning Experiences Powered by Learning Technology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(Learning portals , interactive video frameworks)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Platforms -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 your learning ecosystems with our eLearning technology and platform solutions(</a:t>
            </a:r>
            <a:r>
              <a:rPr lang="en-US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QuizBiz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Learning Planet</a:t>
            </a:r>
          </a:p>
        </p:txBody>
      </p:sp>
    </p:spTree>
    <p:extLst>
      <p:ext uri="{BB962C8B-B14F-4D97-AF65-F5344CB8AC3E}">
        <p14:creationId xmlns:p14="http://schemas.microsoft.com/office/powerpoint/2010/main" val="2015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4DDB0-6255-C417-D993-E8E32A0FE271}"/>
              </a:ext>
            </a:extLst>
          </p:cNvPr>
          <p:cNvSpPr txBox="1"/>
          <p:nvPr/>
        </p:nvSpPr>
        <p:spPr>
          <a:xfrm>
            <a:off x="641022" y="273378"/>
            <a:ext cx="1167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Assistant"/>
              </a:rPr>
              <a:t>Awards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5" y="1696029"/>
            <a:ext cx="3081771" cy="2879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31" y="1696029"/>
            <a:ext cx="3126423" cy="28791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4" y="1696028"/>
            <a:ext cx="2948996" cy="28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0C3EE-053C-CACF-5D55-A9F436F2CF7B}"/>
              </a:ext>
            </a:extLst>
          </p:cNvPr>
          <p:cNvSpPr txBox="1"/>
          <p:nvPr/>
        </p:nvSpPr>
        <p:spPr>
          <a:xfrm>
            <a:off x="443060" y="480767"/>
            <a:ext cx="113215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ssistant"/>
              </a:rPr>
              <a:t>Technical Aspects observed !</a:t>
            </a:r>
          </a:p>
          <a:p>
            <a:endParaRPr lang="en-IN" b="1" dirty="0">
              <a:solidFill>
                <a:schemeClr val="bg1"/>
              </a:solidFill>
              <a:latin typeface="Assistant"/>
            </a:endParaRPr>
          </a:p>
          <a:p>
            <a:r>
              <a:rPr lang="en-IN" sz="2200" dirty="0">
                <a:latin typeface="Assistant"/>
              </a:rPr>
              <a:t>Chat Bot(Olivia) – Fine tuned to explain about solutions and services</a:t>
            </a:r>
            <a:r>
              <a:rPr lang="en-IN" sz="2200" dirty="0">
                <a:solidFill>
                  <a:schemeClr val="bg1"/>
                </a:solidFill>
                <a:latin typeface="Assistant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D8E86-6377-3153-F9E4-847AFD415B2E}"/>
              </a:ext>
            </a:extLst>
          </p:cNvPr>
          <p:cNvSpPr txBox="1"/>
          <p:nvPr/>
        </p:nvSpPr>
        <p:spPr>
          <a:xfrm>
            <a:off x="443060" y="1845977"/>
            <a:ext cx="364126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Assistant"/>
              </a:rPr>
              <a:t>Skills required –</a:t>
            </a:r>
          </a:p>
          <a:p>
            <a:endParaRPr lang="en-IN" sz="2200" dirty="0">
              <a:latin typeface="Assistan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Assistant"/>
              </a:rPr>
              <a:t>Python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Assistant"/>
              </a:rPr>
              <a:t>FAST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>
                <a:latin typeface="Assistant"/>
              </a:rPr>
              <a:t>Gradio</a:t>
            </a:r>
            <a:r>
              <a:rPr lang="en-IN" sz="2200" dirty="0">
                <a:latin typeface="Assistant"/>
              </a:rPr>
              <a:t>/</a:t>
            </a:r>
            <a:r>
              <a:rPr lang="en-IN" sz="2200" dirty="0" err="1">
                <a:latin typeface="Assistant"/>
              </a:rPr>
              <a:t>Streamlit</a:t>
            </a:r>
            <a:endParaRPr lang="en-IN" sz="2200" dirty="0">
              <a:latin typeface="Assistan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Assistant"/>
              </a:rPr>
              <a:t>RAG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Assistant"/>
              </a:rPr>
              <a:t>CrewAI</a:t>
            </a:r>
            <a:r>
              <a:rPr lang="en-IN" sz="2200" dirty="0" smtClean="0">
                <a:latin typeface="Assistant"/>
              </a:rPr>
              <a:t> </a:t>
            </a:r>
            <a:endParaRPr lang="en-IN" sz="2200" dirty="0">
              <a:latin typeface="Assistant"/>
            </a:endParaRPr>
          </a:p>
          <a:p>
            <a:endParaRPr lang="en-IN" sz="2200" dirty="0">
              <a:latin typeface="Assistant"/>
            </a:endParaRPr>
          </a:p>
          <a:p>
            <a:endParaRPr lang="en-IN" sz="2200" dirty="0">
              <a:latin typeface="Assistan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2526443"/>
            <a:ext cx="39522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Assistant"/>
              </a:rPr>
              <a:t>Fine </a:t>
            </a:r>
            <a:r>
              <a:rPr lang="en-IN" sz="2200" dirty="0" smtClean="0">
                <a:latin typeface="Assistant"/>
              </a:rPr>
              <a:t>Tuning</a:t>
            </a:r>
            <a:endParaRPr lang="en-IN" sz="2200" dirty="0" smtClean="0">
              <a:latin typeface="Assistan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Assistant"/>
              </a:rPr>
              <a:t>NLP</a:t>
            </a:r>
            <a:endParaRPr lang="en-IN" sz="2200" dirty="0">
              <a:latin typeface="Assistan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>
                <a:latin typeface="Assistant"/>
              </a:rPr>
              <a:t>LangChain</a:t>
            </a:r>
            <a:endParaRPr lang="en-IN" sz="2200" dirty="0">
              <a:latin typeface="Assistan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err="1" smtClean="0">
                <a:latin typeface="Assistant"/>
              </a:rPr>
              <a:t>HuggingFace</a:t>
            </a:r>
            <a:r>
              <a:rPr lang="en-IN" sz="2200" dirty="0" smtClean="0">
                <a:latin typeface="Assistant"/>
              </a:rPr>
              <a:t> </a:t>
            </a:r>
            <a:r>
              <a:rPr lang="en-IN" sz="2200" dirty="0" smtClean="0">
                <a:latin typeface="Assistant"/>
              </a:rPr>
              <a:t>Transformers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954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E3292-71B4-B90B-72AC-3182A3507719}"/>
              </a:ext>
            </a:extLst>
          </p:cNvPr>
          <p:cNvSpPr txBox="1"/>
          <p:nvPr/>
        </p:nvSpPr>
        <p:spPr>
          <a:xfrm>
            <a:off x="487051" y="725864"/>
            <a:ext cx="11217897" cy="5792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solidFill>
                  <a:schemeClr val="bg1"/>
                </a:solidFill>
                <a:cs typeface="Assistant" panose="020F0502020204030204"/>
              </a:rPr>
              <a:t>Observation </a:t>
            </a:r>
          </a:p>
          <a:p>
            <a:pPr>
              <a:lnSpc>
                <a:spcPct val="150000"/>
              </a:lnSpc>
            </a:pPr>
            <a:endParaRPr lang="en-IN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cs typeface="Assistant" panose="020F0502020204030204"/>
              </a:rPr>
              <a:t>Optimization required -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cs typeface="Assistant" panose="020F0502020204030204"/>
              </a:rPr>
              <a:t>As noticed, the bot is taking a time (&gt; 30 sec) to respond to the user query. Reducing the latency and increasing the performance/responsiveness might there by help in solving the issue.</a:t>
            </a:r>
          </a:p>
          <a:p>
            <a:pPr>
              <a:lnSpc>
                <a:spcPct val="150000"/>
              </a:lnSpc>
            </a:pPr>
            <a:endParaRPr lang="en-IN" sz="2400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cs typeface="Assistant" panose="020F0502020204030204"/>
              </a:rPr>
              <a:t>BUT HOW ?</a:t>
            </a:r>
          </a:p>
          <a:p>
            <a:pPr>
              <a:lnSpc>
                <a:spcPct val="150000"/>
              </a:lnSpc>
            </a:pPr>
            <a:endParaRPr lang="en-IN" sz="2400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endParaRPr lang="en-IN" sz="2400" dirty="0">
              <a:cs typeface="Assistant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93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2077E-4604-5813-FF63-A9B1E028E6AA}"/>
              </a:ext>
            </a:extLst>
          </p:cNvPr>
          <p:cNvSpPr txBox="1"/>
          <p:nvPr/>
        </p:nvSpPr>
        <p:spPr>
          <a:xfrm>
            <a:off x="303229" y="414779"/>
            <a:ext cx="1158554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cs typeface="Assistant" panose="020F0502020204030204"/>
              </a:rPr>
              <a:t>Immersive Learning –</a:t>
            </a:r>
          </a:p>
          <a:p>
            <a:endParaRPr lang="en-IN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Assistant" panose="020F0502020204030204"/>
              </a:rPr>
              <a:t>AR </a:t>
            </a:r>
            <a:r>
              <a:rPr lang="en-US" sz="2000" b="1" dirty="0">
                <a:cs typeface="Assistant" panose="020F0502020204030204"/>
              </a:rPr>
              <a:t>adds digital elements</a:t>
            </a:r>
            <a:r>
              <a:rPr lang="en-US" sz="2000" dirty="0">
                <a:cs typeface="Assistant" panose="020F0502020204030204"/>
              </a:rPr>
              <a:t> (like images, text, or 3D models) to your </a:t>
            </a:r>
            <a:r>
              <a:rPr lang="en-US" sz="2000" b="1" dirty="0">
                <a:cs typeface="Assistant" panose="020F0502020204030204"/>
              </a:rPr>
              <a:t>real-world view</a:t>
            </a:r>
            <a:r>
              <a:rPr lang="en-US" sz="2000" dirty="0">
                <a:cs typeface="Assistant" panose="020F0502020204030204"/>
              </a:rPr>
              <a:t>.</a:t>
            </a:r>
            <a:endParaRPr lang="en-IN" sz="2000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Assistant" panose="020F0502020204030204"/>
              </a:rPr>
              <a:t>VR </a:t>
            </a:r>
            <a:r>
              <a:rPr lang="en-US" sz="2000" b="1" dirty="0">
                <a:cs typeface="Assistant" panose="020F0502020204030204"/>
              </a:rPr>
              <a:t>fully immerses</a:t>
            </a:r>
            <a:r>
              <a:rPr lang="en-US" sz="2000" dirty="0">
                <a:cs typeface="Assistant" panose="020F0502020204030204"/>
              </a:rPr>
              <a:t> you in a </a:t>
            </a:r>
            <a:r>
              <a:rPr lang="en-US" sz="2000" b="1" dirty="0">
                <a:cs typeface="Assistant" panose="020F0502020204030204"/>
              </a:rPr>
              <a:t>digital environment</a:t>
            </a:r>
            <a:r>
              <a:rPr lang="en-US" sz="2000" dirty="0">
                <a:cs typeface="Assistant" panose="020F0502020204030204"/>
              </a:rPr>
              <a:t>, cutting you off from the real world.</a:t>
            </a:r>
          </a:p>
          <a:p>
            <a:pPr>
              <a:lnSpc>
                <a:spcPct val="150000"/>
              </a:lnSpc>
            </a:pPr>
            <a:endParaRPr lang="en-US" sz="2000" dirty="0">
              <a:cs typeface="Assistant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cs typeface="Assistant" panose="020F0502020204030204"/>
              </a:rPr>
              <a:t>Core Skills –</a:t>
            </a:r>
          </a:p>
          <a:p>
            <a:endParaRPr lang="en-US" sz="2000" dirty="0">
              <a:cs typeface="Assistant" panose="020F0502020204030204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ssistant" panose="020F0502020204030204"/>
              </a:rPr>
              <a:t>Computer vision – object recognition and face tracking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ssistant" panose="020F0502020204030204"/>
              </a:rPr>
              <a:t>3D Modelling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ssistant" panose="020F0502020204030204"/>
              </a:rPr>
              <a:t>Tracking, Calibration and Registration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Assistant" panose="020F0502020204030204"/>
              </a:rPr>
              <a:t>Simultaneous Localization and Mapping (SLAM) – to track surroundings</a:t>
            </a:r>
          </a:p>
          <a:p>
            <a:endParaRPr lang="en-IN" dirty="0">
              <a:cs typeface="Assistant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AA184-7CA6-8E9B-355C-0C47DE472045}"/>
              </a:ext>
            </a:extLst>
          </p:cNvPr>
          <p:cNvSpPr txBox="1"/>
          <p:nvPr/>
        </p:nvSpPr>
        <p:spPr>
          <a:xfrm>
            <a:off x="556182" y="3167407"/>
            <a:ext cx="114158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Thanks for your TIME </a:t>
            </a:r>
          </a:p>
        </p:txBody>
      </p:sp>
    </p:spTree>
    <p:extLst>
      <p:ext uri="{BB962C8B-B14F-4D97-AF65-F5344CB8AC3E}">
        <p14:creationId xmlns:p14="http://schemas.microsoft.com/office/powerpoint/2010/main" val="12791505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322</TotalTime>
  <Words>409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Assistant</vt:lpstr>
      <vt:lpstr>Century Gothic</vt:lpstr>
      <vt:lpstr>Google Sans</vt:lpstr>
      <vt:lpstr>Ubuntu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M</dc:creator>
  <cp:lastModifiedBy>Mithun</cp:lastModifiedBy>
  <cp:revision>9</cp:revision>
  <dcterms:created xsi:type="dcterms:W3CDTF">2025-04-09T16:56:03Z</dcterms:created>
  <dcterms:modified xsi:type="dcterms:W3CDTF">2025-04-10T08:23:42Z</dcterms:modified>
</cp:coreProperties>
</file>