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68" r:id="rId3"/>
    <p:sldId id="267" r:id="rId4"/>
    <p:sldId id="270" r:id="rId5"/>
    <p:sldId id="257" r:id="rId6"/>
    <p:sldId id="262" r:id="rId7"/>
    <p:sldId id="273" r:id="rId8"/>
    <p:sldId id="271" r:id="rId9"/>
    <p:sldId id="264" r:id="rId10"/>
    <p:sldId id="261" r:id="rId11"/>
    <p:sldId id="258" r:id="rId12"/>
    <p:sldId id="269" r:id="rId13"/>
    <p:sldId id="266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88" autoAdjust="0"/>
    <p:restoredTop sz="94974" autoAdjust="0"/>
  </p:normalViewPr>
  <p:slideViewPr>
    <p:cSldViewPr>
      <p:cViewPr varScale="1">
        <p:scale>
          <a:sx n="59" d="100"/>
          <a:sy n="59" d="100"/>
        </p:scale>
        <p:origin x="171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68DDAF-21B1-468C-8F8E-227E65AD16D7}" type="doc">
      <dgm:prSet loTypeId="urn:microsoft.com/office/officeart/2005/8/layout/hList6" loCatId="list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9C391398-BB26-4F69-979A-4DA9D4156365}">
      <dgm:prSet phldrT="[Text]"/>
      <dgm:spPr/>
      <dgm:t>
        <a:bodyPr/>
        <a:lstStyle/>
        <a:p>
          <a:r>
            <a:rPr lang="en-US" b="1" dirty="0"/>
            <a:t>Machine Learning </a:t>
          </a:r>
          <a:endParaRPr lang="en-IN" b="1" dirty="0"/>
        </a:p>
      </dgm:t>
    </dgm:pt>
    <dgm:pt modelId="{0FA05971-AA8E-4327-B564-AF41A2F7ADBA}" type="parTrans" cxnId="{A9B7481A-02C5-47C2-AB80-485F29BB0E4B}">
      <dgm:prSet/>
      <dgm:spPr/>
      <dgm:t>
        <a:bodyPr/>
        <a:lstStyle/>
        <a:p>
          <a:endParaRPr lang="en-IN"/>
        </a:p>
      </dgm:t>
    </dgm:pt>
    <dgm:pt modelId="{D31308FE-A9E5-40ED-8648-0B4E8E220DBC}" type="sibTrans" cxnId="{A9B7481A-02C5-47C2-AB80-485F29BB0E4B}">
      <dgm:prSet/>
      <dgm:spPr/>
      <dgm:t>
        <a:bodyPr/>
        <a:lstStyle/>
        <a:p>
          <a:endParaRPr lang="en-IN"/>
        </a:p>
      </dgm:t>
    </dgm:pt>
    <dgm:pt modelId="{4DB8F423-B0F1-49A9-90D5-1C418A4195E7}">
      <dgm:prSet phldrT="[Text]"/>
      <dgm:spPr/>
      <dgm:t>
        <a:bodyPr/>
        <a:lstStyle/>
        <a:p>
          <a:r>
            <a:rPr lang="en-US" b="1" dirty="0"/>
            <a:t>Logistic Regression</a:t>
          </a:r>
          <a:endParaRPr lang="en-IN" b="1" dirty="0"/>
        </a:p>
      </dgm:t>
    </dgm:pt>
    <dgm:pt modelId="{BC70F41A-647E-4EAA-BADF-D425D43D6C4B}" type="parTrans" cxnId="{FA297FDF-9DF4-4F04-8DB0-E17D23E60791}">
      <dgm:prSet/>
      <dgm:spPr/>
      <dgm:t>
        <a:bodyPr/>
        <a:lstStyle/>
        <a:p>
          <a:endParaRPr lang="en-IN"/>
        </a:p>
      </dgm:t>
    </dgm:pt>
    <dgm:pt modelId="{B63E2D7D-088B-4D37-95BD-95B14B0F9C74}" type="sibTrans" cxnId="{FA297FDF-9DF4-4F04-8DB0-E17D23E60791}">
      <dgm:prSet/>
      <dgm:spPr/>
      <dgm:t>
        <a:bodyPr/>
        <a:lstStyle/>
        <a:p>
          <a:endParaRPr lang="en-IN"/>
        </a:p>
      </dgm:t>
    </dgm:pt>
    <dgm:pt modelId="{3F1BEA14-B153-4487-A8F4-7470C5909CA4}">
      <dgm:prSet phldrT="[Text]"/>
      <dgm:spPr/>
      <dgm:t>
        <a:bodyPr/>
        <a:lstStyle/>
        <a:p>
          <a:r>
            <a:rPr lang="en-US" b="1" dirty="0"/>
            <a:t>Support Vector classifier</a:t>
          </a:r>
          <a:endParaRPr lang="en-IN" b="1" dirty="0"/>
        </a:p>
      </dgm:t>
    </dgm:pt>
    <dgm:pt modelId="{4F81036B-AC8D-4FFF-8C22-55C6C095A166}" type="parTrans" cxnId="{48BF3F18-C21A-45E9-B48F-978C47431520}">
      <dgm:prSet/>
      <dgm:spPr/>
      <dgm:t>
        <a:bodyPr/>
        <a:lstStyle/>
        <a:p>
          <a:endParaRPr lang="en-IN"/>
        </a:p>
      </dgm:t>
    </dgm:pt>
    <dgm:pt modelId="{B9729FF6-CB0A-476F-8BF1-2AE68A6AF4E8}" type="sibTrans" cxnId="{48BF3F18-C21A-45E9-B48F-978C47431520}">
      <dgm:prSet/>
      <dgm:spPr/>
      <dgm:t>
        <a:bodyPr/>
        <a:lstStyle/>
        <a:p>
          <a:endParaRPr lang="en-IN"/>
        </a:p>
      </dgm:t>
    </dgm:pt>
    <dgm:pt modelId="{BFADC8AF-C2EC-4631-82C8-0A12D7E50419}">
      <dgm:prSet phldrT="[Text]"/>
      <dgm:spPr/>
      <dgm:t>
        <a:bodyPr/>
        <a:lstStyle/>
        <a:p>
          <a:r>
            <a:rPr lang="en-US" b="1" dirty="0"/>
            <a:t>Deep Learning</a:t>
          </a:r>
          <a:endParaRPr lang="en-IN" b="1" dirty="0"/>
        </a:p>
      </dgm:t>
    </dgm:pt>
    <dgm:pt modelId="{DE235F58-53C4-4D35-BAE7-D69299674F5E}" type="parTrans" cxnId="{442F7D43-A6AF-4609-81D9-A62295935625}">
      <dgm:prSet/>
      <dgm:spPr/>
      <dgm:t>
        <a:bodyPr/>
        <a:lstStyle/>
        <a:p>
          <a:endParaRPr lang="en-IN"/>
        </a:p>
      </dgm:t>
    </dgm:pt>
    <dgm:pt modelId="{B6536108-8F3E-4CA8-8C3A-7B17CDBCE53E}" type="sibTrans" cxnId="{442F7D43-A6AF-4609-81D9-A62295935625}">
      <dgm:prSet/>
      <dgm:spPr/>
      <dgm:t>
        <a:bodyPr/>
        <a:lstStyle/>
        <a:p>
          <a:endParaRPr lang="en-IN"/>
        </a:p>
      </dgm:t>
    </dgm:pt>
    <dgm:pt modelId="{8170283C-8240-41C0-B306-975342ECF7B2}">
      <dgm:prSet phldrT="[Text]"/>
      <dgm:spPr/>
      <dgm:t>
        <a:bodyPr/>
        <a:lstStyle/>
        <a:p>
          <a:r>
            <a:rPr lang="en-US" b="1" dirty="0"/>
            <a:t>Sequential NLP</a:t>
          </a:r>
          <a:endParaRPr lang="en-IN" b="1" dirty="0"/>
        </a:p>
      </dgm:t>
    </dgm:pt>
    <dgm:pt modelId="{360D182D-D9CB-4553-A063-5ACA93069077}" type="parTrans" cxnId="{E53EDE78-BAE3-4BB0-A15D-3077D9FF5B0D}">
      <dgm:prSet/>
      <dgm:spPr/>
      <dgm:t>
        <a:bodyPr/>
        <a:lstStyle/>
        <a:p>
          <a:endParaRPr lang="en-IN"/>
        </a:p>
      </dgm:t>
    </dgm:pt>
    <dgm:pt modelId="{3EEE1E42-E94B-495D-AC9D-2D299962F87D}" type="sibTrans" cxnId="{E53EDE78-BAE3-4BB0-A15D-3077D9FF5B0D}">
      <dgm:prSet/>
      <dgm:spPr/>
      <dgm:t>
        <a:bodyPr/>
        <a:lstStyle/>
        <a:p>
          <a:endParaRPr lang="en-IN"/>
        </a:p>
      </dgm:t>
    </dgm:pt>
    <dgm:pt modelId="{203E2A9B-DEE0-4876-8EE0-D460F065E7C2}">
      <dgm:prSet phldrT="[Text]"/>
      <dgm:spPr/>
      <dgm:t>
        <a:bodyPr/>
        <a:lstStyle/>
        <a:p>
          <a:r>
            <a:rPr lang="en-US" b="1" dirty="0"/>
            <a:t>LSTM</a:t>
          </a:r>
          <a:endParaRPr lang="en-IN" b="1" dirty="0"/>
        </a:p>
      </dgm:t>
    </dgm:pt>
    <dgm:pt modelId="{DB2950B5-9618-4E4D-9698-C82959814AE1}" type="parTrans" cxnId="{A9038DC2-B58E-4620-B99E-4024D75D335D}">
      <dgm:prSet/>
      <dgm:spPr/>
      <dgm:t>
        <a:bodyPr/>
        <a:lstStyle/>
        <a:p>
          <a:endParaRPr lang="en-IN"/>
        </a:p>
      </dgm:t>
    </dgm:pt>
    <dgm:pt modelId="{94297722-E6A3-455C-882C-A39D22F9471D}" type="sibTrans" cxnId="{A9038DC2-B58E-4620-B99E-4024D75D335D}">
      <dgm:prSet/>
      <dgm:spPr/>
      <dgm:t>
        <a:bodyPr/>
        <a:lstStyle/>
        <a:p>
          <a:endParaRPr lang="en-IN"/>
        </a:p>
      </dgm:t>
    </dgm:pt>
    <dgm:pt modelId="{534BD76E-372D-4EBF-B0D3-B7E40DF56ABB}">
      <dgm:prSet phldrT="[Text]"/>
      <dgm:spPr/>
      <dgm:t>
        <a:bodyPr/>
        <a:lstStyle/>
        <a:p>
          <a:r>
            <a:rPr lang="en-US" b="1" dirty="0"/>
            <a:t>State of the ART</a:t>
          </a:r>
          <a:endParaRPr lang="en-IN" b="1" dirty="0"/>
        </a:p>
      </dgm:t>
    </dgm:pt>
    <dgm:pt modelId="{9BADC450-99D6-4970-BD61-08BA62501B92}" type="parTrans" cxnId="{665E0A96-9CBF-4677-BDC2-C1733B6A578E}">
      <dgm:prSet/>
      <dgm:spPr/>
      <dgm:t>
        <a:bodyPr/>
        <a:lstStyle/>
        <a:p>
          <a:endParaRPr lang="en-IN"/>
        </a:p>
      </dgm:t>
    </dgm:pt>
    <dgm:pt modelId="{B0B26DD4-9A0E-4A23-8F90-CA74D7F0B407}" type="sibTrans" cxnId="{665E0A96-9CBF-4677-BDC2-C1733B6A578E}">
      <dgm:prSet/>
      <dgm:spPr/>
      <dgm:t>
        <a:bodyPr/>
        <a:lstStyle/>
        <a:p>
          <a:endParaRPr lang="en-IN"/>
        </a:p>
      </dgm:t>
    </dgm:pt>
    <dgm:pt modelId="{C2356E31-BF42-4042-BB4E-17EAD2709DD2}">
      <dgm:prSet phldrT="[Text]"/>
      <dgm:spPr/>
      <dgm:t>
        <a:bodyPr/>
        <a:lstStyle/>
        <a:p>
          <a:r>
            <a:rPr lang="en-US" b="1" dirty="0" err="1"/>
            <a:t>ULMFit</a:t>
          </a:r>
          <a:endParaRPr lang="en-IN" b="1" dirty="0"/>
        </a:p>
      </dgm:t>
    </dgm:pt>
    <dgm:pt modelId="{3813A1AF-AF87-4423-8F5F-CFF4032D0B6F}" type="parTrans" cxnId="{FC1E3FC9-75C0-4D20-8545-7CB0320D3782}">
      <dgm:prSet/>
      <dgm:spPr/>
      <dgm:t>
        <a:bodyPr/>
        <a:lstStyle/>
        <a:p>
          <a:endParaRPr lang="en-IN"/>
        </a:p>
      </dgm:t>
    </dgm:pt>
    <dgm:pt modelId="{45BBC614-8ACC-43A9-B6FF-0C012A56EFAB}" type="sibTrans" cxnId="{FC1E3FC9-75C0-4D20-8545-7CB0320D3782}">
      <dgm:prSet/>
      <dgm:spPr/>
      <dgm:t>
        <a:bodyPr/>
        <a:lstStyle/>
        <a:p>
          <a:endParaRPr lang="en-IN"/>
        </a:p>
      </dgm:t>
    </dgm:pt>
    <dgm:pt modelId="{1463FE4A-441F-4F5D-A1D8-BAE65F16F7DB}">
      <dgm:prSet phldrT="[Text]"/>
      <dgm:spPr/>
      <dgm:t>
        <a:bodyPr/>
        <a:lstStyle/>
        <a:p>
          <a:r>
            <a:rPr lang="en-US" b="1" dirty="0"/>
            <a:t>BERT</a:t>
          </a:r>
          <a:endParaRPr lang="en-IN" b="1" dirty="0"/>
        </a:p>
      </dgm:t>
    </dgm:pt>
    <dgm:pt modelId="{E0C46155-D57E-415F-9225-46AB96921EF7}" type="parTrans" cxnId="{D461CBE4-1FA7-4B29-9D20-1F9A22AACAA4}">
      <dgm:prSet/>
      <dgm:spPr/>
      <dgm:t>
        <a:bodyPr/>
        <a:lstStyle/>
        <a:p>
          <a:endParaRPr lang="en-IN"/>
        </a:p>
      </dgm:t>
    </dgm:pt>
    <dgm:pt modelId="{25C388C7-2F90-478A-99B4-18780BD82CC3}" type="sibTrans" cxnId="{D461CBE4-1FA7-4B29-9D20-1F9A22AACAA4}">
      <dgm:prSet/>
      <dgm:spPr/>
      <dgm:t>
        <a:bodyPr/>
        <a:lstStyle/>
        <a:p>
          <a:endParaRPr lang="en-IN"/>
        </a:p>
      </dgm:t>
    </dgm:pt>
    <dgm:pt modelId="{35BAE1FA-1C37-469E-A796-5916466791E8}">
      <dgm:prSet phldrT="[Text]"/>
      <dgm:spPr/>
      <dgm:t>
        <a:bodyPr/>
        <a:lstStyle/>
        <a:p>
          <a:endParaRPr lang="en-IN" dirty="0"/>
        </a:p>
      </dgm:t>
    </dgm:pt>
    <dgm:pt modelId="{D3EF6F4E-6413-4FF4-88A0-3E6D716DF036}" type="parTrans" cxnId="{1B498C8A-63EC-49C9-B4AB-F81665C06F02}">
      <dgm:prSet/>
      <dgm:spPr/>
      <dgm:t>
        <a:bodyPr/>
        <a:lstStyle/>
        <a:p>
          <a:endParaRPr lang="en-IN"/>
        </a:p>
      </dgm:t>
    </dgm:pt>
    <dgm:pt modelId="{E999179D-0ED4-45A5-AD3D-0EE176A59C2D}" type="sibTrans" cxnId="{1B498C8A-63EC-49C9-B4AB-F81665C06F02}">
      <dgm:prSet/>
      <dgm:spPr/>
      <dgm:t>
        <a:bodyPr/>
        <a:lstStyle/>
        <a:p>
          <a:endParaRPr lang="en-IN"/>
        </a:p>
      </dgm:t>
    </dgm:pt>
    <dgm:pt modelId="{8D85FBF2-3CCF-4D9E-85DB-B856D56DCEFC}">
      <dgm:prSet phldrT="[Text]"/>
      <dgm:spPr/>
      <dgm:t>
        <a:bodyPr/>
        <a:lstStyle/>
        <a:p>
          <a:r>
            <a:rPr lang="en-US" b="1" dirty="0"/>
            <a:t>Decision Tree Classifier</a:t>
          </a:r>
          <a:endParaRPr lang="en-IN" b="1" dirty="0"/>
        </a:p>
      </dgm:t>
    </dgm:pt>
    <dgm:pt modelId="{3E6788E5-8F12-448D-AA5B-86CEEDEB8EBD}" type="parTrans" cxnId="{965F4023-EC71-4991-A950-F707C57CAE5A}">
      <dgm:prSet/>
      <dgm:spPr/>
      <dgm:t>
        <a:bodyPr/>
        <a:lstStyle/>
        <a:p>
          <a:endParaRPr lang="en-IN"/>
        </a:p>
      </dgm:t>
    </dgm:pt>
    <dgm:pt modelId="{165B4128-0603-4406-8736-9024F73C311B}" type="sibTrans" cxnId="{965F4023-EC71-4991-A950-F707C57CAE5A}">
      <dgm:prSet/>
      <dgm:spPr/>
      <dgm:t>
        <a:bodyPr/>
        <a:lstStyle/>
        <a:p>
          <a:endParaRPr lang="en-IN"/>
        </a:p>
      </dgm:t>
    </dgm:pt>
    <dgm:pt modelId="{1C1EA96E-A76E-4833-8F0B-07B265AB1955}">
      <dgm:prSet phldrT="[Text]"/>
      <dgm:spPr/>
      <dgm:t>
        <a:bodyPr/>
        <a:lstStyle/>
        <a:p>
          <a:r>
            <a:rPr lang="en-US" b="1" dirty="0"/>
            <a:t>Random Forest Classifier</a:t>
          </a:r>
          <a:endParaRPr lang="en-IN" b="1" dirty="0"/>
        </a:p>
      </dgm:t>
    </dgm:pt>
    <dgm:pt modelId="{F55C8144-4C56-4074-9F38-202EE06B8BCE}" type="parTrans" cxnId="{010E9BA7-7915-4F28-8680-C22A1861B483}">
      <dgm:prSet/>
      <dgm:spPr/>
      <dgm:t>
        <a:bodyPr/>
        <a:lstStyle/>
        <a:p>
          <a:endParaRPr lang="en-IN"/>
        </a:p>
      </dgm:t>
    </dgm:pt>
    <dgm:pt modelId="{073210D8-9B63-4B44-AF0E-35C4ED1E487A}" type="sibTrans" cxnId="{010E9BA7-7915-4F28-8680-C22A1861B483}">
      <dgm:prSet/>
      <dgm:spPr/>
      <dgm:t>
        <a:bodyPr/>
        <a:lstStyle/>
        <a:p>
          <a:endParaRPr lang="en-IN"/>
        </a:p>
      </dgm:t>
    </dgm:pt>
    <dgm:pt modelId="{E624D20A-22F1-4F50-A489-56C7FF616280}">
      <dgm:prSet phldrT="[Text]"/>
      <dgm:spPr/>
      <dgm:t>
        <a:bodyPr/>
        <a:lstStyle/>
        <a:p>
          <a:r>
            <a:rPr lang="en-US" b="1" dirty="0"/>
            <a:t>AdaBoost Classifier</a:t>
          </a:r>
          <a:endParaRPr lang="en-IN" b="1" dirty="0"/>
        </a:p>
      </dgm:t>
    </dgm:pt>
    <dgm:pt modelId="{4F560E59-83A3-45D2-8A2B-261265598E0E}" type="parTrans" cxnId="{CA38F02B-4BD8-4259-9D0D-99A406ACDCA1}">
      <dgm:prSet/>
      <dgm:spPr/>
      <dgm:t>
        <a:bodyPr/>
        <a:lstStyle/>
        <a:p>
          <a:endParaRPr lang="en-IN"/>
        </a:p>
      </dgm:t>
    </dgm:pt>
    <dgm:pt modelId="{048840EF-6D68-4B04-B9A8-08940162D0D3}" type="sibTrans" cxnId="{CA38F02B-4BD8-4259-9D0D-99A406ACDCA1}">
      <dgm:prSet/>
      <dgm:spPr/>
      <dgm:t>
        <a:bodyPr/>
        <a:lstStyle/>
        <a:p>
          <a:endParaRPr lang="en-IN"/>
        </a:p>
      </dgm:t>
    </dgm:pt>
    <dgm:pt modelId="{953D06D6-B143-4BFA-AE5C-D57571D1DD31}">
      <dgm:prSet phldrT="[Text]"/>
      <dgm:spPr/>
      <dgm:t>
        <a:bodyPr/>
        <a:lstStyle/>
        <a:p>
          <a:r>
            <a:rPr lang="en-US" b="1" dirty="0"/>
            <a:t>Word2Vec</a:t>
          </a:r>
          <a:endParaRPr lang="en-IN" b="1" dirty="0"/>
        </a:p>
      </dgm:t>
    </dgm:pt>
    <dgm:pt modelId="{A885797E-202A-4770-B509-0004765CCE2B}" type="parTrans" cxnId="{D3C1FFED-8EB7-424C-9D04-112B4949803F}">
      <dgm:prSet/>
      <dgm:spPr/>
      <dgm:t>
        <a:bodyPr/>
        <a:lstStyle/>
        <a:p>
          <a:endParaRPr lang="en-IN"/>
        </a:p>
      </dgm:t>
    </dgm:pt>
    <dgm:pt modelId="{C2D03655-E7BE-4889-87BF-9DC0CF79DA49}" type="sibTrans" cxnId="{D3C1FFED-8EB7-424C-9D04-112B4949803F}">
      <dgm:prSet/>
      <dgm:spPr/>
      <dgm:t>
        <a:bodyPr/>
        <a:lstStyle/>
        <a:p>
          <a:endParaRPr lang="en-IN"/>
        </a:p>
      </dgm:t>
    </dgm:pt>
    <dgm:pt modelId="{2EB6BF72-6583-4019-86A2-F6C836D2A222}">
      <dgm:prSet phldrT="[Text]"/>
      <dgm:spPr/>
      <dgm:t>
        <a:bodyPr/>
        <a:lstStyle/>
        <a:p>
          <a:r>
            <a:rPr lang="en-US" b="1" dirty="0"/>
            <a:t>GLOVE</a:t>
          </a:r>
          <a:endParaRPr lang="en-IN" b="1" dirty="0"/>
        </a:p>
      </dgm:t>
    </dgm:pt>
    <dgm:pt modelId="{C5397DBF-C132-4B84-921B-0F0BFE4B30C2}" type="parTrans" cxnId="{5C1E6F79-8E60-47E1-B28E-EE6DFFA4CCDF}">
      <dgm:prSet/>
      <dgm:spPr/>
      <dgm:t>
        <a:bodyPr/>
        <a:lstStyle/>
        <a:p>
          <a:endParaRPr lang="en-IN"/>
        </a:p>
      </dgm:t>
    </dgm:pt>
    <dgm:pt modelId="{B55628D9-AC63-4C49-8C46-DF4B84BA538D}" type="sibTrans" cxnId="{5C1E6F79-8E60-47E1-B28E-EE6DFFA4CCDF}">
      <dgm:prSet/>
      <dgm:spPr/>
      <dgm:t>
        <a:bodyPr/>
        <a:lstStyle/>
        <a:p>
          <a:endParaRPr lang="en-IN"/>
        </a:p>
      </dgm:t>
    </dgm:pt>
    <dgm:pt modelId="{02E150AB-44E2-4FD8-B95F-2C3A3CEC4813}">
      <dgm:prSet phldrT="[Text]"/>
      <dgm:spPr/>
      <dgm:t>
        <a:bodyPr/>
        <a:lstStyle/>
        <a:p>
          <a:r>
            <a:rPr lang="en-US" b="1" dirty="0" err="1"/>
            <a:t>Bidrectional</a:t>
          </a:r>
          <a:r>
            <a:rPr lang="en-US" b="1" dirty="0"/>
            <a:t> LSTM</a:t>
          </a:r>
          <a:endParaRPr lang="en-IN" b="1" dirty="0"/>
        </a:p>
      </dgm:t>
    </dgm:pt>
    <dgm:pt modelId="{A273A46C-A0B0-4448-B096-A2378B62F661}" type="parTrans" cxnId="{7B69FBF0-5E6B-4BF1-BC79-A0FDF07349A0}">
      <dgm:prSet/>
      <dgm:spPr/>
      <dgm:t>
        <a:bodyPr/>
        <a:lstStyle/>
        <a:p>
          <a:endParaRPr lang="en-IN"/>
        </a:p>
      </dgm:t>
    </dgm:pt>
    <dgm:pt modelId="{C70D4275-18E7-4075-98A9-7DC549123F6A}" type="sibTrans" cxnId="{7B69FBF0-5E6B-4BF1-BC79-A0FDF07349A0}">
      <dgm:prSet/>
      <dgm:spPr/>
      <dgm:t>
        <a:bodyPr/>
        <a:lstStyle/>
        <a:p>
          <a:endParaRPr lang="en-IN"/>
        </a:p>
      </dgm:t>
    </dgm:pt>
    <dgm:pt modelId="{58014066-D015-4023-93F0-6F32E0F90B60}">
      <dgm:prSet phldrT="[Text]"/>
      <dgm:spPr/>
      <dgm:t>
        <a:bodyPr/>
        <a:lstStyle/>
        <a:p>
          <a:r>
            <a:rPr lang="en-US" b="1" dirty="0"/>
            <a:t>RNN</a:t>
          </a:r>
          <a:endParaRPr lang="en-IN" b="1" dirty="0"/>
        </a:p>
      </dgm:t>
    </dgm:pt>
    <dgm:pt modelId="{93F77897-88B2-4781-9C17-A52F95475AC7}" type="parTrans" cxnId="{2F0EB394-52AB-472B-9E0C-A17E203C25E3}">
      <dgm:prSet/>
      <dgm:spPr/>
      <dgm:t>
        <a:bodyPr/>
        <a:lstStyle/>
        <a:p>
          <a:endParaRPr lang="en-IN"/>
        </a:p>
      </dgm:t>
    </dgm:pt>
    <dgm:pt modelId="{0B2B380C-A9AF-475A-92DA-C041C5D3A1A7}" type="sibTrans" cxnId="{2F0EB394-52AB-472B-9E0C-A17E203C25E3}">
      <dgm:prSet/>
      <dgm:spPr/>
      <dgm:t>
        <a:bodyPr/>
        <a:lstStyle/>
        <a:p>
          <a:endParaRPr lang="en-IN"/>
        </a:p>
      </dgm:t>
    </dgm:pt>
    <dgm:pt modelId="{A84AA080-40DC-40F2-8443-E46C5207B6E5}">
      <dgm:prSet phldrT="[Text]"/>
      <dgm:spPr/>
      <dgm:t>
        <a:bodyPr/>
        <a:lstStyle/>
        <a:p>
          <a:r>
            <a:rPr lang="en-US" b="1" dirty="0"/>
            <a:t>GRU</a:t>
          </a:r>
          <a:endParaRPr lang="en-IN" b="1" dirty="0"/>
        </a:p>
      </dgm:t>
    </dgm:pt>
    <dgm:pt modelId="{9F8035FC-51D0-47D4-9942-7B682DB6B19A}" type="parTrans" cxnId="{34B6FBD8-7459-40A6-ADBB-C7358B025AF5}">
      <dgm:prSet/>
      <dgm:spPr/>
      <dgm:t>
        <a:bodyPr/>
        <a:lstStyle/>
        <a:p>
          <a:endParaRPr lang="en-IN"/>
        </a:p>
      </dgm:t>
    </dgm:pt>
    <dgm:pt modelId="{98D86EDF-B9FB-4C46-A2BB-3C6653D32DBA}" type="sibTrans" cxnId="{34B6FBD8-7459-40A6-ADBB-C7358B025AF5}">
      <dgm:prSet/>
      <dgm:spPr/>
      <dgm:t>
        <a:bodyPr/>
        <a:lstStyle/>
        <a:p>
          <a:endParaRPr lang="en-IN"/>
        </a:p>
      </dgm:t>
    </dgm:pt>
    <dgm:pt modelId="{FFDE8A79-B27E-45BB-A378-BBA733213214}">
      <dgm:prSet phldrT="[Text]"/>
      <dgm:spPr/>
      <dgm:t>
        <a:bodyPr/>
        <a:lstStyle/>
        <a:p>
          <a:r>
            <a:rPr lang="en-US" b="1" dirty="0"/>
            <a:t>GLOVE</a:t>
          </a:r>
          <a:endParaRPr lang="en-IN" b="1" dirty="0"/>
        </a:p>
      </dgm:t>
    </dgm:pt>
    <dgm:pt modelId="{7970E843-0EC0-4579-AC84-EA2E83418590}" type="parTrans" cxnId="{9C72A899-F124-4117-B985-8F3507B36F28}">
      <dgm:prSet/>
      <dgm:spPr/>
      <dgm:t>
        <a:bodyPr/>
        <a:lstStyle/>
        <a:p>
          <a:endParaRPr lang="en-IN"/>
        </a:p>
      </dgm:t>
    </dgm:pt>
    <dgm:pt modelId="{ACF0B3FC-1F07-48F6-A4FF-592AD1B5D17B}" type="sibTrans" cxnId="{9C72A899-F124-4117-B985-8F3507B36F28}">
      <dgm:prSet/>
      <dgm:spPr/>
      <dgm:t>
        <a:bodyPr/>
        <a:lstStyle/>
        <a:p>
          <a:endParaRPr lang="en-IN"/>
        </a:p>
      </dgm:t>
    </dgm:pt>
    <dgm:pt modelId="{8D3A3000-8524-4833-9A8C-E0F3898EC309}">
      <dgm:prSet phldrT="[Text]"/>
      <dgm:spPr/>
      <dgm:t>
        <a:bodyPr/>
        <a:lstStyle/>
        <a:p>
          <a:r>
            <a:rPr lang="en-US" b="1" dirty="0" err="1"/>
            <a:t>HyperParameter</a:t>
          </a:r>
          <a:r>
            <a:rPr lang="en-US" b="1" dirty="0"/>
            <a:t> Tuning</a:t>
          </a:r>
          <a:endParaRPr lang="en-IN" b="1" dirty="0"/>
        </a:p>
      </dgm:t>
    </dgm:pt>
    <dgm:pt modelId="{37B489FA-59CC-4587-8D2E-46D32DD6457B}" type="parTrans" cxnId="{0E8E18FE-E60B-486D-BE6C-A101B9E1836F}">
      <dgm:prSet/>
      <dgm:spPr/>
      <dgm:t>
        <a:bodyPr/>
        <a:lstStyle/>
        <a:p>
          <a:endParaRPr lang="en-IN"/>
        </a:p>
      </dgm:t>
    </dgm:pt>
    <dgm:pt modelId="{EF57FBE6-9299-4229-BA6B-0CCF54D6E829}" type="sibTrans" cxnId="{0E8E18FE-E60B-486D-BE6C-A101B9E1836F}">
      <dgm:prSet/>
      <dgm:spPr/>
      <dgm:t>
        <a:bodyPr/>
        <a:lstStyle/>
        <a:p>
          <a:endParaRPr lang="en-IN"/>
        </a:p>
      </dgm:t>
    </dgm:pt>
    <dgm:pt modelId="{A685771E-5545-4ED3-B6CD-A40546ACFFF6}" type="pres">
      <dgm:prSet presAssocID="{0868DDAF-21B1-468C-8F8E-227E65AD16D7}" presName="Name0" presStyleCnt="0">
        <dgm:presLayoutVars>
          <dgm:dir/>
          <dgm:resizeHandles val="exact"/>
        </dgm:presLayoutVars>
      </dgm:prSet>
      <dgm:spPr/>
    </dgm:pt>
    <dgm:pt modelId="{297CA51F-36D5-42D0-9B58-9B6217896F2B}" type="pres">
      <dgm:prSet presAssocID="{9C391398-BB26-4F69-979A-4DA9D4156365}" presName="node" presStyleLbl="node1" presStyleIdx="0" presStyleCnt="3">
        <dgm:presLayoutVars>
          <dgm:bulletEnabled val="1"/>
        </dgm:presLayoutVars>
      </dgm:prSet>
      <dgm:spPr/>
    </dgm:pt>
    <dgm:pt modelId="{9F7637B3-F4E5-436A-92F6-C2102C57C882}" type="pres">
      <dgm:prSet presAssocID="{D31308FE-A9E5-40ED-8648-0B4E8E220DBC}" presName="sibTrans" presStyleCnt="0"/>
      <dgm:spPr/>
    </dgm:pt>
    <dgm:pt modelId="{58D59162-3861-4A61-90A5-93CAF2A32752}" type="pres">
      <dgm:prSet presAssocID="{BFADC8AF-C2EC-4631-82C8-0A12D7E50419}" presName="node" presStyleLbl="node1" presStyleIdx="1" presStyleCnt="3">
        <dgm:presLayoutVars>
          <dgm:bulletEnabled val="1"/>
        </dgm:presLayoutVars>
      </dgm:prSet>
      <dgm:spPr/>
    </dgm:pt>
    <dgm:pt modelId="{80C569FD-835C-468B-A318-2EA1D919DFEE}" type="pres">
      <dgm:prSet presAssocID="{B6536108-8F3E-4CA8-8C3A-7B17CDBCE53E}" presName="sibTrans" presStyleCnt="0"/>
      <dgm:spPr/>
    </dgm:pt>
    <dgm:pt modelId="{C09D3446-3120-4514-B350-DA595E0DC7AF}" type="pres">
      <dgm:prSet presAssocID="{534BD76E-372D-4EBF-B0D3-B7E40DF56ABB}" presName="node" presStyleLbl="node1" presStyleIdx="2" presStyleCnt="3" custLinFactNeighborX="17971" custLinFactNeighborY="1458">
        <dgm:presLayoutVars>
          <dgm:bulletEnabled val="1"/>
        </dgm:presLayoutVars>
      </dgm:prSet>
      <dgm:spPr/>
    </dgm:pt>
  </dgm:ptLst>
  <dgm:cxnLst>
    <dgm:cxn modelId="{D5FCE502-C78C-45A0-B328-82421F14D96C}" type="presOf" srcId="{1C1EA96E-A76E-4833-8F0B-07B265AB1955}" destId="{297CA51F-36D5-42D0-9B58-9B6217896F2B}" srcOrd="0" destOrd="4" presId="urn:microsoft.com/office/officeart/2005/8/layout/hList6"/>
    <dgm:cxn modelId="{7F0D560D-B402-4A0A-BC5B-CBEB1D6051E7}" type="presOf" srcId="{534BD76E-372D-4EBF-B0D3-B7E40DF56ABB}" destId="{C09D3446-3120-4514-B350-DA595E0DC7AF}" srcOrd="0" destOrd="0" presId="urn:microsoft.com/office/officeart/2005/8/layout/hList6"/>
    <dgm:cxn modelId="{48BF3F18-C21A-45E9-B48F-978C47431520}" srcId="{9C391398-BB26-4F69-979A-4DA9D4156365}" destId="{3F1BEA14-B153-4487-A8F4-7470C5909CA4}" srcOrd="1" destOrd="0" parTransId="{4F81036B-AC8D-4FFF-8C22-55C6C095A166}" sibTransId="{B9729FF6-CB0A-476F-8BF1-2AE68A6AF4E8}"/>
    <dgm:cxn modelId="{A9B7481A-02C5-47C2-AB80-485F29BB0E4B}" srcId="{0868DDAF-21B1-468C-8F8E-227E65AD16D7}" destId="{9C391398-BB26-4F69-979A-4DA9D4156365}" srcOrd="0" destOrd="0" parTransId="{0FA05971-AA8E-4327-B564-AF41A2F7ADBA}" sibTransId="{D31308FE-A9E5-40ED-8648-0B4E8E220DBC}"/>
    <dgm:cxn modelId="{9937E11D-D355-4414-B8F8-1139BE52ED66}" type="presOf" srcId="{A84AA080-40DC-40F2-8443-E46C5207B6E5}" destId="{58D59162-3861-4A61-90A5-93CAF2A32752}" srcOrd="0" destOrd="9" presId="urn:microsoft.com/office/officeart/2005/8/layout/hList6"/>
    <dgm:cxn modelId="{965F4023-EC71-4991-A950-F707C57CAE5A}" srcId="{9C391398-BB26-4F69-979A-4DA9D4156365}" destId="{8D85FBF2-3CCF-4D9E-85DB-B856D56DCEFC}" srcOrd="2" destOrd="0" parTransId="{3E6788E5-8F12-448D-AA5B-86CEEDEB8EBD}" sibTransId="{165B4128-0603-4406-8736-9024F73C311B}"/>
    <dgm:cxn modelId="{4373D42B-4E3F-4946-95E5-00A8132B57AE}" type="presOf" srcId="{FFDE8A79-B27E-45BB-A378-BBA733213214}" destId="{58D59162-3861-4A61-90A5-93CAF2A32752}" srcOrd="0" destOrd="6" presId="urn:microsoft.com/office/officeart/2005/8/layout/hList6"/>
    <dgm:cxn modelId="{CA38F02B-4BD8-4259-9D0D-99A406ACDCA1}" srcId="{9C391398-BB26-4F69-979A-4DA9D4156365}" destId="{E624D20A-22F1-4F50-A489-56C7FF616280}" srcOrd="4" destOrd="0" parTransId="{4F560E59-83A3-45D2-8A2B-261265598E0E}" sibTransId="{048840EF-6D68-4B04-B9A8-08940162D0D3}"/>
    <dgm:cxn modelId="{388FBA2D-CEF6-4512-824D-4AF0B06BFC88}" type="presOf" srcId="{3F1BEA14-B153-4487-A8F4-7470C5909CA4}" destId="{297CA51F-36D5-42D0-9B58-9B6217896F2B}" srcOrd="0" destOrd="2" presId="urn:microsoft.com/office/officeart/2005/8/layout/hList6"/>
    <dgm:cxn modelId="{4CB14533-FD3F-4880-9501-31151C06D6D6}" type="presOf" srcId="{8D3A3000-8524-4833-9A8C-E0F3898EC309}" destId="{58D59162-3861-4A61-90A5-93CAF2A32752}" srcOrd="0" destOrd="7" presId="urn:microsoft.com/office/officeart/2005/8/layout/hList6"/>
    <dgm:cxn modelId="{D932173F-4D25-453A-8A95-FB8AF6F3E706}" type="presOf" srcId="{203E2A9B-DEE0-4876-8EE0-D460F065E7C2}" destId="{58D59162-3861-4A61-90A5-93CAF2A32752}" srcOrd="0" destOrd="2" presId="urn:microsoft.com/office/officeart/2005/8/layout/hList6"/>
    <dgm:cxn modelId="{3E2E3060-3198-4DDC-B851-9B7BCD754257}" type="presOf" srcId="{C2356E31-BF42-4042-BB4E-17EAD2709DD2}" destId="{C09D3446-3120-4514-B350-DA595E0DC7AF}" srcOrd="0" destOrd="1" presId="urn:microsoft.com/office/officeart/2005/8/layout/hList6"/>
    <dgm:cxn modelId="{442F7D43-A6AF-4609-81D9-A62295935625}" srcId="{0868DDAF-21B1-468C-8F8E-227E65AD16D7}" destId="{BFADC8AF-C2EC-4631-82C8-0A12D7E50419}" srcOrd="1" destOrd="0" parTransId="{DE235F58-53C4-4D35-BAE7-D69299674F5E}" sibTransId="{B6536108-8F3E-4CA8-8C3A-7B17CDBCE53E}"/>
    <dgm:cxn modelId="{1AE3F845-ACFF-4BEB-9750-74989A37A586}" type="presOf" srcId="{58014066-D015-4023-93F0-6F32E0F90B60}" destId="{58D59162-3861-4A61-90A5-93CAF2A32752}" srcOrd="0" destOrd="8" presId="urn:microsoft.com/office/officeart/2005/8/layout/hList6"/>
    <dgm:cxn modelId="{E29A9849-F370-468D-A5F9-700A5DC7B0E5}" type="presOf" srcId="{953D06D6-B143-4BFA-AE5C-D57571D1DD31}" destId="{58D59162-3861-4A61-90A5-93CAF2A32752}" srcOrd="0" destOrd="3" presId="urn:microsoft.com/office/officeart/2005/8/layout/hList6"/>
    <dgm:cxn modelId="{10575874-8935-4F70-B172-E80DE2FD6FE4}" type="presOf" srcId="{8D85FBF2-3CCF-4D9E-85DB-B856D56DCEFC}" destId="{297CA51F-36D5-42D0-9B58-9B6217896F2B}" srcOrd="0" destOrd="3" presId="urn:microsoft.com/office/officeart/2005/8/layout/hList6"/>
    <dgm:cxn modelId="{E53EDE78-BAE3-4BB0-A15D-3077D9FF5B0D}" srcId="{BFADC8AF-C2EC-4631-82C8-0A12D7E50419}" destId="{8170283C-8240-41C0-B306-975342ECF7B2}" srcOrd="0" destOrd="0" parTransId="{360D182D-D9CB-4553-A063-5ACA93069077}" sibTransId="{3EEE1E42-E94B-495D-AC9D-2D299962F87D}"/>
    <dgm:cxn modelId="{5C1E6F79-8E60-47E1-B28E-EE6DFFA4CCDF}" srcId="{203E2A9B-DEE0-4876-8EE0-D460F065E7C2}" destId="{2EB6BF72-6583-4019-86A2-F6C836D2A222}" srcOrd="1" destOrd="0" parTransId="{C5397DBF-C132-4B84-921B-0F0BFE4B30C2}" sibTransId="{B55628D9-AC63-4C49-8C46-DF4B84BA538D}"/>
    <dgm:cxn modelId="{1B498C8A-63EC-49C9-B4AB-F81665C06F02}" srcId="{9C391398-BB26-4F69-979A-4DA9D4156365}" destId="{35BAE1FA-1C37-469E-A796-5916466791E8}" srcOrd="5" destOrd="0" parTransId="{D3EF6F4E-6413-4FF4-88A0-3E6D716DF036}" sibTransId="{E999179D-0ED4-45A5-AD3D-0EE176A59C2D}"/>
    <dgm:cxn modelId="{2F0EB394-52AB-472B-9E0C-A17E203C25E3}" srcId="{BFADC8AF-C2EC-4631-82C8-0A12D7E50419}" destId="{58014066-D015-4023-93F0-6F32E0F90B60}" srcOrd="4" destOrd="0" parTransId="{93F77897-88B2-4781-9C17-A52F95475AC7}" sibTransId="{0B2B380C-A9AF-475A-92DA-C041C5D3A1A7}"/>
    <dgm:cxn modelId="{665E0A96-9CBF-4677-BDC2-C1733B6A578E}" srcId="{0868DDAF-21B1-468C-8F8E-227E65AD16D7}" destId="{534BD76E-372D-4EBF-B0D3-B7E40DF56ABB}" srcOrd="2" destOrd="0" parTransId="{9BADC450-99D6-4970-BD61-08BA62501B92}" sibTransId="{B0B26DD4-9A0E-4A23-8F90-CA74D7F0B407}"/>
    <dgm:cxn modelId="{9C72A899-F124-4117-B985-8F3507B36F28}" srcId="{02E150AB-44E2-4FD8-B95F-2C3A3CEC4813}" destId="{FFDE8A79-B27E-45BB-A378-BBA733213214}" srcOrd="0" destOrd="0" parTransId="{7970E843-0EC0-4579-AC84-EA2E83418590}" sibTransId="{ACF0B3FC-1F07-48F6-A4FF-592AD1B5D17B}"/>
    <dgm:cxn modelId="{890C389D-30A9-44E8-ACFD-63278C6BCB97}" type="presOf" srcId="{E624D20A-22F1-4F50-A489-56C7FF616280}" destId="{297CA51F-36D5-42D0-9B58-9B6217896F2B}" srcOrd="0" destOrd="5" presId="urn:microsoft.com/office/officeart/2005/8/layout/hList6"/>
    <dgm:cxn modelId="{010E9BA7-7915-4F28-8680-C22A1861B483}" srcId="{9C391398-BB26-4F69-979A-4DA9D4156365}" destId="{1C1EA96E-A76E-4833-8F0B-07B265AB1955}" srcOrd="3" destOrd="0" parTransId="{F55C8144-4C56-4074-9F38-202EE06B8BCE}" sibTransId="{073210D8-9B63-4B44-AF0E-35C4ED1E487A}"/>
    <dgm:cxn modelId="{86F9EFA7-B4DD-46B2-A594-A1B8BEC8E984}" type="presOf" srcId="{35BAE1FA-1C37-469E-A796-5916466791E8}" destId="{297CA51F-36D5-42D0-9B58-9B6217896F2B}" srcOrd="0" destOrd="6" presId="urn:microsoft.com/office/officeart/2005/8/layout/hList6"/>
    <dgm:cxn modelId="{65C05AB4-B58C-40C5-A676-2220C284FD5D}" type="presOf" srcId="{2EB6BF72-6583-4019-86A2-F6C836D2A222}" destId="{58D59162-3861-4A61-90A5-93CAF2A32752}" srcOrd="0" destOrd="4" presId="urn:microsoft.com/office/officeart/2005/8/layout/hList6"/>
    <dgm:cxn modelId="{2B1678B5-927B-40F1-BA71-C849369AAD42}" type="presOf" srcId="{9C391398-BB26-4F69-979A-4DA9D4156365}" destId="{297CA51F-36D5-42D0-9B58-9B6217896F2B}" srcOrd="0" destOrd="0" presId="urn:microsoft.com/office/officeart/2005/8/layout/hList6"/>
    <dgm:cxn modelId="{072581BC-7312-4FB1-8183-876586F6ECA6}" type="presOf" srcId="{BFADC8AF-C2EC-4631-82C8-0A12D7E50419}" destId="{58D59162-3861-4A61-90A5-93CAF2A32752}" srcOrd="0" destOrd="0" presId="urn:microsoft.com/office/officeart/2005/8/layout/hList6"/>
    <dgm:cxn modelId="{A9038DC2-B58E-4620-B99E-4024D75D335D}" srcId="{BFADC8AF-C2EC-4631-82C8-0A12D7E50419}" destId="{203E2A9B-DEE0-4876-8EE0-D460F065E7C2}" srcOrd="1" destOrd="0" parTransId="{DB2950B5-9618-4E4D-9698-C82959814AE1}" sibTransId="{94297722-E6A3-455C-882C-A39D22F9471D}"/>
    <dgm:cxn modelId="{A4BA04C6-5296-4120-AD39-8E06759F27F2}" type="presOf" srcId="{0868DDAF-21B1-468C-8F8E-227E65AD16D7}" destId="{A685771E-5545-4ED3-B6CD-A40546ACFFF6}" srcOrd="0" destOrd="0" presId="urn:microsoft.com/office/officeart/2005/8/layout/hList6"/>
    <dgm:cxn modelId="{FC1E3FC9-75C0-4D20-8545-7CB0320D3782}" srcId="{534BD76E-372D-4EBF-B0D3-B7E40DF56ABB}" destId="{C2356E31-BF42-4042-BB4E-17EAD2709DD2}" srcOrd="0" destOrd="0" parTransId="{3813A1AF-AF87-4423-8F5F-CFF4032D0B6F}" sibTransId="{45BBC614-8ACC-43A9-B6FF-0C012A56EFAB}"/>
    <dgm:cxn modelId="{5F147ACD-187A-4127-B8EF-5FCA0F3D0A75}" type="presOf" srcId="{02E150AB-44E2-4FD8-B95F-2C3A3CEC4813}" destId="{58D59162-3861-4A61-90A5-93CAF2A32752}" srcOrd="0" destOrd="5" presId="urn:microsoft.com/office/officeart/2005/8/layout/hList6"/>
    <dgm:cxn modelId="{34B6FBD8-7459-40A6-ADBB-C7358B025AF5}" srcId="{BFADC8AF-C2EC-4631-82C8-0A12D7E50419}" destId="{A84AA080-40DC-40F2-8443-E46C5207B6E5}" srcOrd="5" destOrd="0" parTransId="{9F8035FC-51D0-47D4-9942-7B682DB6B19A}" sibTransId="{98D86EDF-B9FB-4C46-A2BB-3C6653D32DBA}"/>
    <dgm:cxn modelId="{F46C37DB-AC57-4495-8463-7F43693E9F1B}" type="presOf" srcId="{4DB8F423-B0F1-49A9-90D5-1C418A4195E7}" destId="{297CA51F-36D5-42D0-9B58-9B6217896F2B}" srcOrd="0" destOrd="1" presId="urn:microsoft.com/office/officeart/2005/8/layout/hList6"/>
    <dgm:cxn modelId="{FA297FDF-9DF4-4F04-8DB0-E17D23E60791}" srcId="{9C391398-BB26-4F69-979A-4DA9D4156365}" destId="{4DB8F423-B0F1-49A9-90D5-1C418A4195E7}" srcOrd="0" destOrd="0" parTransId="{BC70F41A-647E-4EAA-BADF-D425D43D6C4B}" sibTransId="{B63E2D7D-088B-4D37-95BD-95B14B0F9C74}"/>
    <dgm:cxn modelId="{D461CBE4-1FA7-4B29-9D20-1F9A22AACAA4}" srcId="{534BD76E-372D-4EBF-B0D3-B7E40DF56ABB}" destId="{1463FE4A-441F-4F5D-A1D8-BAE65F16F7DB}" srcOrd="1" destOrd="0" parTransId="{E0C46155-D57E-415F-9225-46AB96921EF7}" sibTransId="{25C388C7-2F90-478A-99B4-18780BD82CC3}"/>
    <dgm:cxn modelId="{225DD2EB-070C-40F5-9B11-EEB47720E4F4}" type="presOf" srcId="{8170283C-8240-41C0-B306-975342ECF7B2}" destId="{58D59162-3861-4A61-90A5-93CAF2A32752}" srcOrd="0" destOrd="1" presId="urn:microsoft.com/office/officeart/2005/8/layout/hList6"/>
    <dgm:cxn modelId="{D3C1FFED-8EB7-424C-9D04-112B4949803F}" srcId="{203E2A9B-DEE0-4876-8EE0-D460F065E7C2}" destId="{953D06D6-B143-4BFA-AE5C-D57571D1DD31}" srcOrd="0" destOrd="0" parTransId="{A885797E-202A-4770-B509-0004765CCE2B}" sibTransId="{C2D03655-E7BE-4889-87BF-9DC0CF79DA49}"/>
    <dgm:cxn modelId="{7B69FBF0-5E6B-4BF1-BC79-A0FDF07349A0}" srcId="{BFADC8AF-C2EC-4631-82C8-0A12D7E50419}" destId="{02E150AB-44E2-4FD8-B95F-2C3A3CEC4813}" srcOrd="2" destOrd="0" parTransId="{A273A46C-A0B0-4448-B096-A2378B62F661}" sibTransId="{C70D4275-18E7-4075-98A9-7DC549123F6A}"/>
    <dgm:cxn modelId="{E533DCF6-AF89-45ED-B931-090E8E767ABB}" type="presOf" srcId="{1463FE4A-441F-4F5D-A1D8-BAE65F16F7DB}" destId="{C09D3446-3120-4514-B350-DA595E0DC7AF}" srcOrd="0" destOrd="2" presId="urn:microsoft.com/office/officeart/2005/8/layout/hList6"/>
    <dgm:cxn modelId="{0E8E18FE-E60B-486D-BE6C-A101B9E1836F}" srcId="{BFADC8AF-C2EC-4631-82C8-0A12D7E50419}" destId="{8D3A3000-8524-4833-9A8C-E0F3898EC309}" srcOrd="3" destOrd="0" parTransId="{37B489FA-59CC-4587-8D2E-46D32DD6457B}" sibTransId="{EF57FBE6-9299-4229-BA6B-0CCF54D6E829}"/>
    <dgm:cxn modelId="{E3BBF5DE-5511-4D0D-B4F2-0BF84E5DD64C}" type="presParOf" srcId="{A685771E-5545-4ED3-B6CD-A40546ACFFF6}" destId="{297CA51F-36D5-42D0-9B58-9B6217896F2B}" srcOrd="0" destOrd="0" presId="urn:microsoft.com/office/officeart/2005/8/layout/hList6"/>
    <dgm:cxn modelId="{A43B4161-85C9-4C4D-9BA7-C37B40F78E11}" type="presParOf" srcId="{A685771E-5545-4ED3-B6CD-A40546ACFFF6}" destId="{9F7637B3-F4E5-436A-92F6-C2102C57C882}" srcOrd="1" destOrd="0" presId="urn:microsoft.com/office/officeart/2005/8/layout/hList6"/>
    <dgm:cxn modelId="{9CFF688C-80CE-4DEA-B556-9844EE633C11}" type="presParOf" srcId="{A685771E-5545-4ED3-B6CD-A40546ACFFF6}" destId="{58D59162-3861-4A61-90A5-93CAF2A32752}" srcOrd="2" destOrd="0" presId="urn:microsoft.com/office/officeart/2005/8/layout/hList6"/>
    <dgm:cxn modelId="{BE151893-3F01-4CDB-B79F-BFC7DDB08C65}" type="presParOf" srcId="{A685771E-5545-4ED3-B6CD-A40546ACFFF6}" destId="{80C569FD-835C-468B-A318-2EA1D919DFEE}" srcOrd="3" destOrd="0" presId="urn:microsoft.com/office/officeart/2005/8/layout/hList6"/>
    <dgm:cxn modelId="{6A796115-6772-4B00-AA14-A577CFFD6226}" type="presParOf" srcId="{A685771E-5545-4ED3-B6CD-A40546ACFFF6}" destId="{C09D3446-3120-4514-B350-DA595E0DC7AF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484500-0D96-4FF7-8550-9F853FDAF8AA}" type="doc">
      <dgm:prSet loTypeId="urn:microsoft.com/office/officeart/2005/8/layout/matrix2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6ED27F9-39CF-40B6-B512-B945DBC82288}">
      <dgm:prSet phldrT="[Text]" custT="1"/>
      <dgm:spPr/>
      <dgm:t>
        <a:bodyPr/>
        <a:lstStyle/>
        <a:p>
          <a:r>
            <a:rPr lang="en-US" sz="1600" b="1" dirty="0"/>
            <a:t>Hyperparameters:</a:t>
          </a:r>
        </a:p>
        <a:p>
          <a:r>
            <a:rPr lang="en-US" sz="1600" b="1" dirty="0"/>
            <a:t>1. </a:t>
          </a:r>
          <a:r>
            <a:rPr lang="en-US" sz="1600" b="1" dirty="0" err="1"/>
            <a:t>Maxlen</a:t>
          </a:r>
          <a:endParaRPr lang="en-US" sz="1600" b="1" dirty="0"/>
        </a:p>
        <a:p>
          <a:r>
            <a:rPr lang="en-US" sz="1600" b="1" dirty="0"/>
            <a:t>2. Embedding Size</a:t>
          </a:r>
        </a:p>
        <a:p>
          <a:r>
            <a:rPr lang="en-US" sz="1600" b="1" dirty="0"/>
            <a:t>3. Learning Rates</a:t>
          </a:r>
        </a:p>
        <a:p>
          <a:r>
            <a:rPr lang="en-US" sz="1600" b="1" dirty="0"/>
            <a:t>4. Batch Size</a:t>
          </a:r>
        </a:p>
        <a:p>
          <a:r>
            <a:rPr lang="en-US" sz="1600" b="1" dirty="0"/>
            <a:t>5. Epoch, </a:t>
          </a:r>
          <a:r>
            <a:rPr lang="en-US" sz="1600" b="1" dirty="0" err="1"/>
            <a:t>etc</a:t>
          </a:r>
          <a:endParaRPr lang="en-US" sz="1600" b="1" dirty="0"/>
        </a:p>
      </dgm:t>
    </dgm:pt>
    <dgm:pt modelId="{6B6816BF-9391-493F-A816-FB0FB4461836}" type="parTrans" cxnId="{8404747D-81A7-4FE8-B0A6-79C2D088B4D9}">
      <dgm:prSet/>
      <dgm:spPr/>
      <dgm:t>
        <a:bodyPr/>
        <a:lstStyle/>
        <a:p>
          <a:endParaRPr lang="en-IN"/>
        </a:p>
      </dgm:t>
    </dgm:pt>
    <dgm:pt modelId="{947F9CD4-1D72-4910-BCF2-629C1847B5DB}" type="sibTrans" cxnId="{8404747D-81A7-4FE8-B0A6-79C2D088B4D9}">
      <dgm:prSet/>
      <dgm:spPr/>
      <dgm:t>
        <a:bodyPr/>
        <a:lstStyle/>
        <a:p>
          <a:endParaRPr lang="en-IN"/>
        </a:p>
      </dgm:t>
    </dgm:pt>
    <dgm:pt modelId="{50FB0B3E-0B66-493C-9DD7-E6C961B94CE6}">
      <dgm:prSet phldrT="[Text]" custT="1"/>
      <dgm:spPr/>
      <dgm:t>
        <a:bodyPr/>
        <a:lstStyle/>
        <a:p>
          <a:r>
            <a:rPr lang="en-US" sz="1600" b="1" dirty="0"/>
            <a:t>Embedding  Weight matrix:</a:t>
          </a:r>
        </a:p>
        <a:p>
          <a:r>
            <a:rPr lang="en-US" sz="1600" b="1" dirty="0"/>
            <a:t>1. Word2Vec</a:t>
          </a:r>
        </a:p>
        <a:p>
          <a:r>
            <a:rPr lang="en-US" sz="1600" b="1" dirty="0"/>
            <a:t>2. GLOVE</a:t>
          </a:r>
          <a:endParaRPr lang="en-IN" sz="1600" b="1" dirty="0"/>
        </a:p>
      </dgm:t>
    </dgm:pt>
    <dgm:pt modelId="{AA3D18E0-D929-44A7-98E2-75E3316925D2}" type="parTrans" cxnId="{68396D2A-E191-454B-B4BF-ACB51D19A83D}">
      <dgm:prSet/>
      <dgm:spPr/>
      <dgm:t>
        <a:bodyPr/>
        <a:lstStyle/>
        <a:p>
          <a:endParaRPr lang="en-IN"/>
        </a:p>
      </dgm:t>
    </dgm:pt>
    <dgm:pt modelId="{55C4FAD3-8F50-410D-8783-77E4C61A7073}" type="sibTrans" cxnId="{68396D2A-E191-454B-B4BF-ACB51D19A83D}">
      <dgm:prSet/>
      <dgm:spPr/>
      <dgm:t>
        <a:bodyPr/>
        <a:lstStyle/>
        <a:p>
          <a:endParaRPr lang="en-IN"/>
        </a:p>
      </dgm:t>
    </dgm:pt>
    <dgm:pt modelId="{D3FA7F80-2995-4236-BFDB-1004F65BB3CF}">
      <dgm:prSet phldrT="[Text]" custT="1"/>
      <dgm:spPr/>
      <dgm:t>
        <a:bodyPr/>
        <a:lstStyle/>
        <a:p>
          <a:r>
            <a:rPr lang="en-US" sz="1600" b="1" dirty="0"/>
            <a:t>Activation Functions:</a:t>
          </a:r>
        </a:p>
        <a:p>
          <a:r>
            <a:rPr lang="en-US" sz="1600" b="1" dirty="0"/>
            <a:t>1. Tanh</a:t>
          </a:r>
        </a:p>
        <a:p>
          <a:r>
            <a:rPr lang="en-US" sz="1600" b="1" dirty="0"/>
            <a:t>2. </a:t>
          </a:r>
          <a:r>
            <a:rPr lang="en-US" sz="1600" b="1" dirty="0" err="1"/>
            <a:t>Relu</a:t>
          </a:r>
          <a:endParaRPr lang="en-US" sz="1600" b="1" dirty="0"/>
        </a:p>
        <a:p>
          <a:r>
            <a:rPr lang="en-US" sz="1600" b="1" dirty="0"/>
            <a:t>3. </a:t>
          </a:r>
          <a:r>
            <a:rPr lang="en-US" sz="1600" b="1" dirty="0" err="1"/>
            <a:t>Softmax</a:t>
          </a:r>
          <a:endParaRPr lang="en-US" sz="1600" b="1" dirty="0"/>
        </a:p>
      </dgm:t>
    </dgm:pt>
    <dgm:pt modelId="{851BF455-02D6-4C99-867A-EC62F1CD88DC}" type="parTrans" cxnId="{C3E94EA1-B6EA-4E4A-8F17-8AD062EF0F14}">
      <dgm:prSet/>
      <dgm:spPr/>
      <dgm:t>
        <a:bodyPr/>
        <a:lstStyle/>
        <a:p>
          <a:endParaRPr lang="en-IN"/>
        </a:p>
      </dgm:t>
    </dgm:pt>
    <dgm:pt modelId="{0CB14DB0-9D09-4598-992E-5842897CEFBF}" type="sibTrans" cxnId="{C3E94EA1-B6EA-4E4A-8F17-8AD062EF0F14}">
      <dgm:prSet/>
      <dgm:spPr/>
      <dgm:t>
        <a:bodyPr/>
        <a:lstStyle/>
        <a:p>
          <a:endParaRPr lang="en-IN"/>
        </a:p>
      </dgm:t>
    </dgm:pt>
    <dgm:pt modelId="{E9BA673A-C797-4847-818F-22227C12FFAA}">
      <dgm:prSet phldrT="[Text]" custT="1"/>
      <dgm:spPr/>
      <dgm:t>
        <a:bodyPr/>
        <a:lstStyle/>
        <a:p>
          <a:r>
            <a:rPr lang="en-US" sz="1600" b="1" dirty="0"/>
            <a:t>Loss function:</a:t>
          </a:r>
        </a:p>
        <a:p>
          <a:r>
            <a:rPr lang="en-US" sz="1600" b="1" dirty="0"/>
            <a:t>1. Sparse categorical Entropy</a:t>
          </a:r>
        </a:p>
        <a:p>
          <a:endParaRPr lang="en-IN" sz="1600" b="1" dirty="0"/>
        </a:p>
      </dgm:t>
    </dgm:pt>
    <dgm:pt modelId="{2CE75A8F-04E4-4623-9A3E-E96B66FE3673}" type="parTrans" cxnId="{7B8AAF20-2029-4B53-8EB5-01FC15229816}">
      <dgm:prSet/>
      <dgm:spPr/>
      <dgm:t>
        <a:bodyPr/>
        <a:lstStyle/>
        <a:p>
          <a:endParaRPr lang="en-IN"/>
        </a:p>
      </dgm:t>
    </dgm:pt>
    <dgm:pt modelId="{66016FC9-BD25-4223-B312-64E16FF019B6}" type="sibTrans" cxnId="{7B8AAF20-2029-4B53-8EB5-01FC15229816}">
      <dgm:prSet/>
      <dgm:spPr/>
      <dgm:t>
        <a:bodyPr/>
        <a:lstStyle/>
        <a:p>
          <a:endParaRPr lang="en-IN"/>
        </a:p>
      </dgm:t>
    </dgm:pt>
    <dgm:pt modelId="{5AA452AB-DB75-41B1-9A1F-179E242BAADD}" type="pres">
      <dgm:prSet presAssocID="{22484500-0D96-4FF7-8550-9F853FDAF8AA}" presName="matrix" presStyleCnt="0">
        <dgm:presLayoutVars>
          <dgm:chMax val="1"/>
          <dgm:dir/>
          <dgm:resizeHandles val="exact"/>
        </dgm:presLayoutVars>
      </dgm:prSet>
      <dgm:spPr/>
    </dgm:pt>
    <dgm:pt modelId="{5FA2B34C-640E-407B-9670-795F0ACCB69A}" type="pres">
      <dgm:prSet presAssocID="{22484500-0D96-4FF7-8550-9F853FDAF8AA}" presName="axisShape" presStyleLbl="bgShp" presStyleIdx="0" presStyleCnt="1"/>
      <dgm:spPr/>
    </dgm:pt>
    <dgm:pt modelId="{DE690ACB-932A-4843-8AE1-9971ED434E40}" type="pres">
      <dgm:prSet presAssocID="{22484500-0D96-4FF7-8550-9F853FDAF8AA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C234CF7-9FE2-4DC6-A8B3-CF687F15E6C6}" type="pres">
      <dgm:prSet presAssocID="{22484500-0D96-4FF7-8550-9F853FDAF8AA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D896168-CD9F-4960-8970-A0AD6F9952F9}" type="pres">
      <dgm:prSet presAssocID="{22484500-0D96-4FF7-8550-9F853FDAF8AA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DD0FF7E-11E9-4E24-964E-A5EC1C7FBF40}" type="pres">
      <dgm:prSet presAssocID="{22484500-0D96-4FF7-8550-9F853FDAF8AA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B8AAF20-2029-4B53-8EB5-01FC15229816}" srcId="{22484500-0D96-4FF7-8550-9F853FDAF8AA}" destId="{E9BA673A-C797-4847-818F-22227C12FFAA}" srcOrd="3" destOrd="0" parTransId="{2CE75A8F-04E4-4623-9A3E-E96B66FE3673}" sibTransId="{66016FC9-BD25-4223-B312-64E16FF019B6}"/>
    <dgm:cxn modelId="{80E01D26-9FE0-4CD1-9D9C-8E84A2B4CFDF}" type="presOf" srcId="{50FB0B3E-0B66-493C-9DD7-E6C961B94CE6}" destId="{CC234CF7-9FE2-4DC6-A8B3-CF687F15E6C6}" srcOrd="0" destOrd="0" presId="urn:microsoft.com/office/officeart/2005/8/layout/matrix2"/>
    <dgm:cxn modelId="{68396D2A-E191-454B-B4BF-ACB51D19A83D}" srcId="{22484500-0D96-4FF7-8550-9F853FDAF8AA}" destId="{50FB0B3E-0B66-493C-9DD7-E6C961B94CE6}" srcOrd="1" destOrd="0" parTransId="{AA3D18E0-D929-44A7-98E2-75E3316925D2}" sibTransId="{55C4FAD3-8F50-410D-8783-77E4C61A7073}"/>
    <dgm:cxn modelId="{2B64D247-0F7F-4C61-8C1A-15EBC4482FAE}" type="presOf" srcId="{B6ED27F9-39CF-40B6-B512-B945DBC82288}" destId="{DE690ACB-932A-4843-8AE1-9971ED434E40}" srcOrd="0" destOrd="0" presId="urn:microsoft.com/office/officeart/2005/8/layout/matrix2"/>
    <dgm:cxn modelId="{06349B77-0743-4CCF-9685-BA636DD4A53D}" type="presOf" srcId="{22484500-0D96-4FF7-8550-9F853FDAF8AA}" destId="{5AA452AB-DB75-41B1-9A1F-179E242BAADD}" srcOrd="0" destOrd="0" presId="urn:microsoft.com/office/officeart/2005/8/layout/matrix2"/>
    <dgm:cxn modelId="{8404747D-81A7-4FE8-B0A6-79C2D088B4D9}" srcId="{22484500-0D96-4FF7-8550-9F853FDAF8AA}" destId="{B6ED27F9-39CF-40B6-B512-B945DBC82288}" srcOrd="0" destOrd="0" parTransId="{6B6816BF-9391-493F-A816-FB0FB4461836}" sibTransId="{947F9CD4-1D72-4910-BCF2-629C1847B5DB}"/>
    <dgm:cxn modelId="{8FE37480-55E3-4C99-8836-A5B05D14B710}" type="presOf" srcId="{D3FA7F80-2995-4236-BFDB-1004F65BB3CF}" destId="{8D896168-CD9F-4960-8970-A0AD6F9952F9}" srcOrd="0" destOrd="0" presId="urn:microsoft.com/office/officeart/2005/8/layout/matrix2"/>
    <dgm:cxn modelId="{DF28E688-507E-40A0-8FBE-91A13373BF05}" type="presOf" srcId="{E9BA673A-C797-4847-818F-22227C12FFAA}" destId="{6DD0FF7E-11E9-4E24-964E-A5EC1C7FBF40}" srcOrd="0" destOrd="0" presId="urn:microsoft.com/office/officeart/2005/8/layout/matrix2"/>
    <dgm:cxn modelId="{C3E94EA1-B6EA-4E4A-8F17-8AD062EF0F14}" srcId="{22484500-0D96-4FF7-8550-9F853FDAF8AA}" destId="{D3FA7F80-2995-4236-BFDB-1004F65BB3CF}" srcOrd="2" destOrd="0" parTransId="{851BF455-02D6-4C99-867A-EC62F1CD88DC}" sibTransId="{0CB14DB0-9D09-4598-992E-5842897CEFBF}"/>
    <dgm:cxn modelId="{3E5FBF64-3970-4943-BF55-B332FAA63AF6}" type="presParOf" srcId="{5AA452AB-DB75-41B1-9A1F-179E242BAADD}" destId="{5FA2B34C-640E-407B-9670-795F0ACCB69A}" srcOrd="0" destOrd="0" presId="urn:microsoft.com/office/officeart/2005/8/layout/matrix2"/>
    <dgm:cxn modelId="{3A1E5C7E-A898-485B-B94B-82DFEFF0C370}" type="presParOf" srcId="{5AA452AB-DB75-41B1-9A1F-179E242BAADD}" destId="{DE690ACB-932A-4843-8AE1-9971ED434E40}" srcOrd="1" destOrd="0" presId="urn:microsoft.com/office/officeart/2005/8/layout/matrix2"/>
    <dgm:cxn modelId="{5F31F128-2873-4C15-A695-04F098B62817}" type="presParOf" srcId="{5AA452AB-DB75-41B1-9A1F-179E242BAADD}" destId="{CC234CF7-9FE2-4DC6-A8B3-CF687F15E6C6}" srcOrd="2" destOrd="0" presId="urn:microsoft.com/office/officeart/2005/8/layout/matrix2"/>
    <dgm:cxn modelId="{D57C6BD0-B286-4375-8707-A19CB77702D4}" type="presParOf" srcId="{5AA452AB-DB75-41B1-9A1F-179E242BAADD}" destId="{8D896168-CD9F-4960-8970-A0AD6F9952F9}" srcOrd="3" destOrd="0" presId="urn:microsoft.com/office/officeart/2005/8/layout/matrix2"/>
    <dgm:cxn modelId="{91C8F3DC-2E3D-4843-80D5-C240E8C16664}" type="presParOf" srcId="{5AA452AB-DB75-41B1-9A1F-179E242BAADD}" destId="{6DD0FF7E-11E9-4E24-964E-A5EC1C7FBF40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7CA51F-36D5-42D0-9B58-9B6217896F2B}">
      <dsp:nvSpPr>
        <dsp:cNvPr id="0" name=""/>
        <dsp:cNvSpPr/>
      </dsp:nvSpPr>
      <dsp:spPr>
        <a:xfrm rot="16200000">
          <a:off x="-1293502" y="1294542"/>
          <a:ext cx="5293243" cy="2704157"/>
        </a:xfrm>
        <a:prstGeom prst="flowChartManualOperati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41627" bIns="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Machine Learning </a:t>
          </a:r>
          <a:endParaRPr lang="en-IN" sz="2200" b="1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dirty="0"/>
            <a:t>Logistic Regression</a:t>
          </a:r>
          <a:endParaRPr lang="en-IN" sz="1700" b="1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dirty="0"/>
            <a:t>Support Vector classifier</a:t>
          </a:r>
          <a:endParaRPr lang="en-IN" sz="1700" b="1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dirty="0"/>
            <a:t>Decision Tree Classifier</a:t>
          </a:r>
          <a:endParaRPr lang="en-IN" sz="1700" b="1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dirty="0"/>
            <a:t>Random Forest Classifier</a:t>
          </a:r>
          <a:endParaRPr lang="en-IN" sz="1700" b="1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dirty="0"/>
            <a:t>AdaBoost Classifier</a:t>
          </a:r>
          <a:endParaRPr lang="en-IN" sz="1700" b="1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700" kern="1200" dirty="0"/>
        </a:p>
      </dsp:txBody>
      <dsp:txXfrm rot="5400000">
        <a:off x="1041" y="1058648"/>
        <a:ext cx="2704157" cy="3175945"/>
      </dsp:txXfrm>
    </dsp:sp>
    <dsp:sp modelId="{58D59162-3861-4A61-90A5-93CAF2A32752}">
      <dsp:nvSpPr>
        <dsp:cNvPr id="0" name=""/>
        <dsp:cNvSpPr/>
      </dsp:nvSpPr>
      <dsp:spPr>
        <a:xfrm rot="16200000">
          <a:off x="1613466" y="1294542"/>
          <a:ext cx="5293243" cy="2704157"/>
        </a:xfrm>
        <a:prstGeom prst="flowChartManualOperati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41627" bIns="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Deep Learning</a:t>
          </a:r>
          <a:endParaRPr lang="en-IN" sz="2200" b="1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dirty="0"/>
            <a:t>Sequential NLP</a:t>
          </a:r>
          <a:endParaRPr lang="en-IN" sz="1700" b="1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dirty="0"/>
            <a:t>LSTM</a:t>
          </a:r>
          <a:endParaRPr lang="en-IN" sz="1700" b="1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dirty="0"/>
            <a:t>Word2Vec</a:t>
          </a:r>
          <a:endParaRPr lang="en-IN" sz="1700" b="1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dirty="0"/>
            <a:t>GLOVE</a:t>
          </a:r>
          <a:endParaRPr lang="en-IN" sz="1700" b="1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dirty="0" err="1"/>
            <a:t>Bidrectional</a:t>
          </a:r>
          <a:r>
            <a:rPr lang="en-US" sz="1700" b="1" kern="1200" dirty="0"/>
            <a:t> LSTM</a:t>
          </a:r>
          <a:endParaRPr lang="en-IN" sz="1700" b="1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dirty="0"/>
            <a:t>GLOVE</a:t>
          </a:r>
          <a:endParaRPr lang="en-IN" sz="1700" b="1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dirty="0" err="1"/>
            <a:t>HyperParameter</a:t>
          </a:r>
          <a:r>
            <a:rPr lang="en-US" sz="1700" b="1" kern="1200" dirty="0"/>
            <a:t> Tuning</a:t>
          </a:r>
          <a:endParaRPr lang="en-IN" sz="1700" b="1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dirty="0"/>
            <a:t>RNN</a:t>
          </a:r>
          <a:endParaRPr lang="en-IN" sz="1700" b="1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dirty="0"/>
            <a:t>GRU</a:t>
          </a:r>
          <a:endParaRPr lang="en-IN" sz="1700" b="1" kern="1200" dirty="0"/>
        </a:p>
      </dsp:txBody>
      <dsp:txXfrm rot="5400000">
        <a:off x="2908009" y="1058648"/>
        <a:ext cx="2704157" cy="3175945"/>
      </dsp:txXfrm>
    </dsp:sp>
    <dsp:sp modelId="{C09D3446-3120-4514-B350-DA595E0DC7AF}">
      <dsp:nvSpPr>
        <dsp:cNvPr id="0" name=""/>
        <dsp:cNvSpPr/>
      </dsp:nvSpPr>
      <dsp:spPr>
        <a:xfrm rot="16200000">
          <a:off x="4521475" y="1294542"/>
          <a:ext cx="5293243" cy="2704157"/>
        </a:xfrm>
        <a:prstGeom prst="flowChartManualOperati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41627" bIns="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State of the ART</a:t>
          </a:r>
          <a:endParaRPr lang="en-IN" sz="2200" b="1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dirty="0" err="1"/>
            <a:t>ULMFit</a:t>
          </a:r>
          <a:endParaRPr lang="en-IN" sz="1700" b="1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dirty="0"/>
            <a:t>BERT</a:t>
          </a:r>
          <a:endParaRPr lang="en-IN" sz="1700" b="1" kern="1200" dirty="0"/>
        </a:p>
      </dsp:txBody>
      <dsp:txXfrm rot="5400000">
        <a:off x="5816018" y="1058648"/>
        <a:ext cx="2704157" cy="31759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A2B34C-640E-407B-9670-795F0ACCB69A}">
      <dsp:nvSpPr>
        <dsp:cNvPr id="0" name=""/>
        <dsp:cNvSpPr/>
      </dsp:nvSpPr>
      <dsp:spPr>
        <a:xfrm>
          <a:off x="0" y="108011"/>
          <a:ext cx="4680520" cy="4680520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690ACB-932A-4843-8AE1-9971ED434E40}">
      <dsp:nvSpPr>
        <dsp:cNvPr id="0" name=""/>
        <dsp:cNvSpPr/>
      </dsp:nvSpPr>
      <dsp:spPr>
        <a:xfrm>
          <a:off x="304233" y="412245"/>
          <a:ext cx="1872208" cy="18722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Hyperparameters: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1. </a:t>
          </a:r>
          <a:r>
            <a:rPr lang="en-US" sz="1600" b="1" kern="1200" dirty="0" err="1"/>
            <a:t>Maxlen</a:t>
          </a:r>
          <a:endParaRPr lang="en-US" sz="1600" b="1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2. Embedding Size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3. Learning Rates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4. Batch Size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5. Epoch, </a:t>
          </a:r>
          <a:r>
            <a:rPr lang="en-US" sz="1600" b="1" kern="1200" dirty="0" err="1"/>
            <a:t>etc</a:t>
          </a:r>
          <a:endParaRPr lang="en-US" sz="1600" b="1" kern="1200" dirty="0"/>
        </a:p>
      </dsp:txBody>
      <dsp:txXfrm>
        <a:off x="395627" y="503639"/>
        <a:ext cx="1689420" cy="1689420"/>
      </dsp:txXfrm>
    </dsp:sp>
    <dsp:sp modelId="{CC234CF7-9FE2-4DC6-A8B3-CF687F15E6C6}">
      <dsp:nvSpPr>
        <dsp:cNvPr id="0" name=""/>
        <dsp:cNvSpPr/>
      </dsp:nvSpPr>
      <dsp:spPr>
        <a:xfrm>
          <a:off x="2504078" y="412245"/>
          <a:ext cx="1872208" cy="18722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Embedding  Weight matrix: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1. Word2Vec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2. GLOVE</a:t>
          </a:r>
          <a:endParaRPr lang="en-IN" sz="1600" b="1" kern="1200" dirty="0"/>
        </a:p>
      </dsp:txBody>
      <dsp:txXfrm>
        <a:off x="2595472" y="503639"/>
        <a:ext cx="1689420" cy="1689420"/>
      </dsp:txXfrm>
    </dsp:sp>
    <dsp:sp modelId="{8D896168-CD9F-4960-8970-A0AD6F9952F9}">
      <dsp:nvSpPr>
        <dsp:cNvPr id="0" name=""/>
        <dsp:cNvSpPr/>
      </dsp:nvSpPr>
      <dsp:spPr>
        <a:xfrm>
          <a:off x="304233" y="2612090"/>
          <a:ext cx="1872208" cy="18722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Activation Functions: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1. Tanh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2. </a:t>
          </a:r>
          <a:r>
            <a:rPr lang="en-US" sz="1600" b="1" kern="1200" dirty="0" err="1"/>
            <a:t>Relu</a:t>
          </a:r>
          <a:endParaRPr lang="en-US" sz="1600" b="1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3. </a:t>
          </a:r>
          <a:r>
            <a:rPr lang="en-US" sz="1600" b="1" kern="1200" dirty="0" err="1"/>
            <a:t>Softmax</a:t>
          </a:r>
          <a:endParaRPr lang="en-US" sz="1600" b="1" kern="1200" dirty="0"/>
        </a:p>
      </dsp:txBody>
      <dsp:txXfrm>
        <a:off x="395627" y="2703484"/>
        <a:ext cx="1689420" cy="1689420"/>
      </dsp:txXfrm>
    </dsp:sp>
    <dsp:sp modelId="{6DD0FF7E-11E9-4E24-964E-A5EC1C7FBF40}">
      <dsp:nvSpPr>
        <dsp:cNvPr id="0" name=""/>
        <dsp:cNvSpPr/>
      </dsp:nvSpPr>
      <dsp:spPr>
        <a:xfrm>
          <a:off x="2504078" y="2612090"/>
          <a:ext cx="1872208" cy="18722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Loss function: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1. Sparse categorical Entropy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b="1" kern="1200" dirty="0"/>
        </a:p>
      </dsp:txBody>
      <dsp:txXfrm>
        <a:off x="2595472" y="2703484"/>
        <a:ext cx="1689420" cy="16894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2B9192-37D2-4476-93A6-3F9D7C5D3D67}" type="datetimeFigureOut">
              <a:rPr lang="en-IN" smtClean="0"/>
              <a:t>2020-08-17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E6889-D845-46FA-BFEF-586DCA880E9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9709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E6889-D845-46FA-BFEF-586DCA880E93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6090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2563" indent="-182563"/>
            <a:r>
              <a: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part of Pre-Processing, we defined a number of functions to handle different problems:</a:t>
            </a:r>
          </a:p>
          <a:p>
            <a:pPr marL="582613" lvl="1" indent="-182563"/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Removal of Duplicate values within a cell, </a:t>
            </a:r>
          </a:p>
          <a:p>
            <a:pPr marL="582613" lvl="1" indent="-182563"/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handle the Non-English and Non-ASCII characters </a:t>
            </a:r>
          </a:p>
          <a:p>
            <a:pPr marL="582613" lvl="1" indent="-182563"/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translate the data into English, we incorporate the Google Translated API </a:t>
            </a:r>
            <a:r>
              <a:rPr lang="en-IN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Translate_to_English</a:t>
            </a:r>
            <a:r>
              <a:rPr lang="en-I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582613" lvl="1" indent="-182563"/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handle Disclaimer messages we created </a:t>
            </a:r>
            <a:r>
              <a:rPr lang="en-IN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Remove_Disclaimer</a:t>
            </a:r>
            <a:r>
              <a:rPr lang="en-I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pPr marL="582613" lvl="1" indent="-182563"/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remove the </a:t>
            </a:r>
            <a:r>
              <a:rPr lang="en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genericEmail</a:t>
            </a:r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-Attributes we created </a:t>
            </a:r>
            <a:r>
              <a:rPr lang="en-IN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Clean_Data</a:t>
            </a:r>
            <a:r>
              <a:rPr lang="en-I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pPr marL="582613" lvl="1" indent="-182563"/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Certain text might sound as junk but cannot be simply cleansed, but needs improved handling since they are the essential part of the IT ticket raised for that we created </a:t>
            </a:r>
            <a:r>
              <a:rPr lang="en-IN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preprocess_replace</a:t>
            </a:r>
            <a:r>
              <a:rPr lang="en-I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pPr marL="582613" lvl="1" indent="-182563"/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Created a Word Vocabulary from the corpus of report text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E6889-D845-46FA-BFEF-586DCA880E93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7472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E6889-D845-46FA-BFEF-586DCA880E93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3425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2B5F6C9-EE78-4EF3-B253-97E4E3D823F3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C7AD4A6-DAE9-4A93-9794-ECA98A60D7B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323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03FF4EB-9CC2-4B3F-8A4C-4AE3EF16B10F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CC63485-EEF4-49D0-A34C-C0F63AACE9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19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4CCA066-091B-4936-A2BC-2C31B4EC324F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8627AC2-C996-4B49-9560-1DB337DC2D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59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itchFamily="34" charset="0"/>
              </a:defRPr>
            </a:lvl1pPr>
            <a:lvl2pPr>
              <a:defRPr>
                <a:latin typeface="Century Gothic" pitchFamily="34" charset="0"/>
              </a:defRPr>
            </a:lvl2pPr>
            <a:lvl3pPr>
              <a:defRPr>
                <a:latin typeface="Century Gothic" pitchFamily="34" charset="0"/>
              </a:defRPr>
            </a:lvl3pPr>
            <a:lvl4pPr>
              <a:defRPr>
                <a:latin typeface="Century Gothic" pitchFamily="34" charset="0"/>
              </a:defRPr>
            </a:lvl4pPr>
            <a:lvl5pPr>
              <a:defRPr>
                <a:latin typeface="Century Gothic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5603A4C-0E8D-4ABE-8265-E68200165196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7EF2165-7C9C-43E1-B13A-1424C33ADD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9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459AC56-9FD3-4E57-84F7-27E829EF93FE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7A16AF1-2ABC-4612-AD55-DEEDAD4C99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04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4BB0102-F682-414D-8FB4-CAA151F91629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5E5AD46-F447-41A3-B33E-C0F0CB0899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6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9493596-3C10-4B60-A8A2-63CDFA2B56FE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21F485E-3930-475D-8155-4628B32917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16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F97FD14-B77D-4C59-AB0B-0702EF1E1C02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1A0F2FE-2198-4C89-A01A-363EB9E251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89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D34DE33-3BEB-47CF-905C-3653C5B83F95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143ED2F-0DDB-44EC-80AF-0A56870E1A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57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AAEB072-AC62-4816-8111-0432874EAE98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235C7EB-B764-499D-9E58-BDA963307F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31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D375AB8-756A-462D-9AB5-4C655B64A7EB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9BA15EF-C04A-4CD2-A1BB-0200FF5513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38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496" y="7248"/>
            <a:ext cx="913790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1526927"/>
            <a:ext cx="7772400" cy="1470025"/>
          </a:xfrm>
        </p:spPr>
        <p:txBody>
          <a:bodyPr/>
          <a:lstStyle/>
          <a:p>
            <a:r>
              <a:rPr lang="en-IN" sz="3600" dirty="0">
                <a:latin typeface="+mj-lt"/>
              </a:rPr>
              <a:t>Automatic Ticket Assignment</a:t>
            </a:r>
            <a:br>
              <a:rPr lang="en-IN" sz="3600" dirty="0">
                <a:latin typeface="+mj-lt"/>
              </a:rPr>
            </a:br>
            <a:br>
              <a:rPr lang="en-IN" dirty="0"/>
            </a:br>
            <a:r>
              <a:rPr lang="en-IN" sz="2400" dirty="0">
                <a:latin typeface="+mj-lt"/>
              </a:rPr>
              <a:t>AIML’ 19-20 </a:t>
            </a:r>
            <a:br>
              <a:rPr lang="en-IN" sz="2400" dirty="0">
                <a:latin typeface="+mj-lt"/>
              </a:rPr>
            </a:br>
            <a:r>
              <a:rPr lang="en-IN" sz="2400" dirty="0">
                <a:latin typeface="+mj-lt"/>
              </a:rPr>
              <a:t>Capstone Project - GRP 10 C </a:t>
            </a:r>
            <a:br>
              <a:rPr lang="en-IN" sz="2400" dirty="0">
                <a:latin typeface="+mj-lt"/>
              </a:rPr>
            </a:br>
            <a:endParaRPr lang="en-IN" sz="2800" dirty="0">
              <a:latin typeface="+mj-lt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52120" y="4412704"/>
            <a:ext cx="2840360" cy="1752600"/>
          </a:xfrm>
        </p:spPr>
        <p:txBody>
          <a:bodyPr/>
          <a:lstStyle/>
          <a:p>
            <a:pPr algn="r"/>
            <a:r>
              <a:rPr lang="en-IN" sz="1600" b="1" dirty="0"/>
              <a:t>Presented By</a:t>
            </a:r>
          </a:p>
          <a:p>
            <a:pPr algn="r"/>
            <a:r>
              <a:rPr lang="en-IN" sz="1600" dirty="0"/>
              <a:t>Ram Gopal</a:t>
            </a:r>
          </a:p>
          <a:p>
            <a:pPr algn="r"/>
            <a:r>
              <a:rPr lang="en-IN" sz="1600" dirty="0"/>
              <a:t>Krithika </a:t>
            </a:r>
          </a:p>
          <a:p>
            <a:pPr algn="r"/>
            <a:r>
              <a:rPr lang="en-IN" sz="1600" dirty="0"/>
              <a:t>Mithun</a:t>
            </a:r>
          </a:p>
          <a:p>
            <a:pPr algn="r"/>
            <a:r>
              <a:rPr lang="en-IN" sz="1600" dirty="0"/>
              <a:t>Mexi Dsouza</a:t>
            </a:r>
          </a:p>
          <a:p>
            <a:pPr algn="r"/>
            <a:r>
              <a:rPr lang="en-IN" sz="1600" dirty="0"/>
              <a:t>Karthickeyan</a:t>
            </a:r>
          </a:p>
        </p:txBody>
      </p:sp>
      <p:sp>
        <p:nvSpPr>
          <p:cNvPr id="9" name="Subtitle 5"/>
          <p:cNvSpPr txBox="1">
            <a:spLocks/>
          </p:cNvSpPr>
          <p:nvPr/>
        </p:nvSpPr>
        <p:spPr>
          <a:xfrm>
            <a:off x="128116" y="4437112"/>
            <a:ext cx="2840360" cy="1008112"/>
          </a:xfrm>
          <a:prstGeom prst="rect">
            <a:avLst/>
          </a:prstGeom>
        </p:spPr>
        <p:txBody>
          <a:bodyPr/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b="1" dirty="0"/>
              <a:t>Supervised &amp; Mentored By</a:t>
            </a:r>
          </a:p>
          <a:p>
            <a:pPr algn="l"/>
            <a:r>
              <a:rPr lang="en-IN" sz="1600" dirty="0"/>
              <a:t>Survesh Chauhan</a:t>
            </a:r>
          </a:p>
          <a:p>
            <a:pPr algn="l"/>
            <a:endParaRPr lang="en-IN" sz="1600" b="1" dirty="0"/>
          </a:p>
          <a:p>
            <a:pPr algn="l"/>
            <a:r>
              <a:rPr lang="en-IN" sz="1600" b="1" dirty="0"/>
              <a:t>PM</a:t>
            </a:r>
          </a:p>
          <a:p>
            <a:pPr algn="l"/>
            <a:r>
              <a:rPr lang="en-IN" sz="1600" dirty="0"/>
              <a:t>Remya Nair</a:t>
            </a:r>
          </a:p>
          <a:p>
            <a:pPr algn="l"/>
            <a:endParaRPr lang="en-IN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31778" y="1124744"/>
            <a:ext cx="4700262" cy="5231606"/>
          </a:xfrm>
        </p:spPr>
        <p:txBody>
          <a:bodyPr/>
          <a:lstStyle/>
          <a:p>
            <a:pPr lvl="1"/>
            <a:r>
              <a:rPr lang="en-IN" sz="1800" b="1" dirty="0">
                <a:latin typeface="+mj-lt"/>
              </a:rPr>
              <a:t>Handling of Skewed Data</a:t>
            </a:r>
          </a:p>
          <a:p>
            <a:pPr marL="457200" lvl="1" indent="0">
              <a:buNone/>
            </a:pPr>
            <a:endParaRPr lang="en-US" sz="1800" dirty="0">
              <a:latin typeface="+mj-lt"/>
            </a:endParaRPr>
          </a:p>
          <a:p>
            <a:pPr lvl="1">
              <a:tabLst>
                <a:tab pos="1257300" algn="l"/>
              </a:tabLst>
            </a:pPr>
            <a:endParaRPr lang="en-IN" sz="1800" b="1" dirty="0"/>
          </a:p>
          <a:p>
            <a:pPr lvl="1">
              <a:tabLst>
                <a:tab pos="1257300" algn="l"/>
              </a:tabLst>
            </a:pPr>
            <a:endParaRPr lang="en-IN" sz="1800" b="1" dirty="0"/>
          </a:p>
          <a:p>
            <a:pPr lvl="1">
              <a:tabLst>
                <a:tab pos="1257300" algn="l"/>
              </a:tabLst>
            </a:pPr>
            <a:r>
              <a:rPr lang="en-IN" sz="1800" b="1" dirty="0">
                <a:latin typeface="+mj-lt"/>
              </a:rPr>
              <a:t>Handling of Junk Values</a:t>
            </a:r>
          </a:p>
          <a:p>
            <a:pPr lvl="1">
              <a:tabLst>
                <a:tab pos="1257300" algn="l"/>
              </a:tabLst>
            </a:pPr>
            <a:endParaRPr lang="en-IN" sz="1800" b="1" dirty="0">
              <a:latin typeface="+mj-lt"/>
            </a:endParaRPr>
          </a:p>
          <a:p>
            <a:pPr marL="457200" lvl="1" indent="0">
              <a:buNone/>
              <a:tabLst>
                <a:tab pos="1257300" algn="l"/>
              </a:tabLst>
            </a:pPr>
            <a:endParaRPr lang="en-IN" sz="1800" b="1" dirty="0">
              <a:latin typeface="+mj-lt"/>
            </a:endParaRPr>
          </a:p>
          <a:p>
            <a:pPr marL="457200" lvl="1" indent="0">
              <a:buNone/>
              <a:tabLst>
                <a:tab pos="1257300" algn="l"/>
              </a:tabLst>
            </a:pPr>
            <a:endParaRPr lang="en-IN" sz="1800" b="1" dirty="0">
              <a:latin typeface="+mj-lt"/>
            </a:endParaRPr>
          </a:p>
          <a:p>
            <a:pPr lvl="1">
              <a:tabLst>
                <a:tab pos="1257300" algn="l"/>
              </a:tabLst>
            </a:pPr>
            <a:r>
              <a:rPr lang="en-IN" sz="1800" b="1" dirty="0">
                <a:latin typeface="+mj-lt"/>
              </a:rPr>
              <a:t>Handling of other languages</a:t>
            </a:r>
          </a:p>
          <a:p>
            <a:pPr marL="457200" lvl="1" indent="0">
              <a:buNone/>
              <a:tabLst>
                <a:tab pos="1257300" algn="l"/>
              </a:tabLst>
            </a:pPr>
            <a:endParaRPr lang="en-IN" sz="1800" dirty="0">
              <a:latin typeface="+mj-lt"/>
            </a:endParaRPr>
          </a:p>
          <a:p>
            <a:pPr lvl="1">
              <a:tabLst>
                <a:tab pos="1257300" algn="l"/>
              </a:tabLst>
            </a:pPr>
            <a:endParaRPr lang="en-IN" sz="1800" b="1" dirty="0">
              <a:latin typeface="+mj-lt"/>
            </a:endParaRPr>
          </a:p>
          <a:p>
            <a:pPr lvl="1">
              <a:tabLst>
                <a:tab pos="1257300" algn="l"/>
              </a:tabLst>
            </a:pPr>
            <a:endParaRPr lang="en-IN" sz="1800" b="1" dirty="0">
              <a:latin typeface="+mj-lt"/>
            </a:endParaRPr>
          </a:p>
          <a:p>
            <a:pPr lvl="1">
              <a:tabLst>
                <a:tab pos="1257300" algn="l"/>
              </a:tabLst>
            </a:pPr>
            <a:r>
              <a:rPr lang="en-IN" sz="1800" b="1" dirty="0" err="1">
                <a:latin typeface="+mj-lt"/>
              </a:rPr>
              <a:t>Tensorflow</a:t>
            </a:r>
            <a:r>
              <a:rPr lang="en-IN" sz="1800" b="1" dirty="0">
                <a:latin typeface="+mj-lt"/>
              </a:rPr>
              <a:t> compatibility for BERT model</a:t>
            </a:r>
            <a:endParaRPr lang="en-IN" sz="1800" dirty="0">
              <a:latin typeface="+mj-lt"/>
            </a:endParaRPr>
          </a:p>
          <a:p>
            <a:pPr marL="457200" lvl="1" indent="0">
              <a:buNone/>
              <a:tabLst>
                <a:tab pos="1257300" algn="l"/>
              </a:tabLst>
            </a:pPr>
            <a:endParaRPr lang="en-IN" sz="1100" dirty="0">
              <a:latin typeface="+mj-lt"/>
            </a:endParaRPr>
          </a:p>
          <a:p>
            <a:pPr marL="914400" lvl="2" indent="0">
              <a:buNone/>
              <a:tabLst>
                <a:tab pos="1257300" algn="l"/>
              </a:tabLst>
            </a:pPr>
            <a:endParaRPr lang="en-IN" sz="1100" dirty="0">
              <a:latin typeface="+mj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6219"/>
            <a:ext cx="8229600" cy="490066"/>
          </a:xfrm>
        </p:spPr>
        <p:txBody>
          <a:bodyPr/>
          <a:lstStyle/>
          <a:p>
            <a:r>
              <a:rPr lang="en-IN" sz="2400" b="1" dirty="0">
                <a:latin typeface="+mj-lt"/>
              </a:rPr>
              <a:t>Challenges Faced &amp; Resolution taken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212904" y="6356350"/>
            <a:ext cx="2895600" cy="3651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11</a:t>
            </a:r>
          </a:p>
        </p:txBody>
      </p:sp>
      <p:pic>
        <p:nvPicPr>
          <p:cNvPr id="3074" name="Picture 2" descr="Legal Translator Tools | Legal Translation Apps for Translators">
            <a:extLst>
              <a:ext uri="{FF2B5EF4-FFF2-40B4-BE49-F238E27FC236}">
                <a16:creationId xmlns:a16="http://schemas.microsoft.com/office/drawing/2014/main" id="{D1AD1D7D-0A7D-4079-8BA4-EA75D1CC7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867760"/>
            <a:ext cx="1750381" cy="116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Free tool for remove non ascii characters from file online">
            <a:extLst>
              <a:ext uri="{FF2B5EF4-FFF2-40B4-BE49-F238E27FC236}">
                <a16:creationId xmlns:a16="http://schemas.microsoft.com/office/drawing/2014/main" id="{BB5BC499-C114-4796-AB62-F00F31429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934" y="2576806"/>
            <a:ext cx="3497086" cy="9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Tensorflow 1.x to Tensorflow 2.0 — Coding changes | by Imran us ...">
            <a:extLst>
              <a:ext uri="{FF2B5EF4-FFF2-40B4-BE49-F238E27FC236}">
                <a16:creationId xmlns:a16="http://schemas.microsoft.com/office/drawing/2014/main" id="{19BB834E-5A69-4D5A-95C6-510889A89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346788"/>
            <a:ext cx="2393526" cy="87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E99ECD2-059B-46C1-812A-C16B982C3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778401"/>
            <a:ext cx="2952328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213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en-IN" sz="2400" b="1" dirty="0">
                <a:latin typeface="+mj-lt"/>
              </a:rPr>
              <a:t>Conclusion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228184" y="6356350"/>
            <a:ext cx="2895600" cy="3651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C804F7-640D-482A-863E-51D469E46286}"/>
              </a:ext>
            </a:extLst>
          </p:cNvPr>
          <p:cNvSpPr/>
          <p:nvPr/>
        </p:nvSpPr>
        <p:spPr>
          <a:xfrm>
            <a:off x="323528" y="908720"/>
            <a:ext cx="8800256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cs typeface="Calibri" panose="020F0502020204030204" pitchFamily="34" charset="0"/>
              </a:rPr>
              <a:t>The data cleansing and pre-processing was done, also  Bi-Gram, Tri-Gram and Word Cloud were built to understand the mapping between language and Ticket groups.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600" dirty="0"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cs typeface="Calibri" panose="020F0502020204030204" pitchFamily="34" charset="0"/>
              </a:rPr>
              <a:t>ML Models with TFIDF vectorization were built and executed, Along with Deep Learning algorithms.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600" b="1" dirty="0"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b="1" dirty="0">
                <a:cs typeface="Calibri" panose="020F0502020204030204" pitchFamily="34" charset="0"/>
              </a:rPr>
              <a:t>Random Forest </a:t>
            </a:r>
            <a:r>
              <a:rPr lang="en-US" altLang="en-US" sz="1600" dirty="0">
                <a:cs typeface="Calibri" panose="020F0502020204030204" pitchFamily="34" charset="0"/>
              </a:rPr>
              <a:t>and </a:t>
            </a:r>
            <a:r>
              <a:rPr lang="en-US" altLang="en-US" sz="1600" b="1" dirty="0">
                <a:cs typeface="Calibri" panose="020F0502020204030204" pitchFamily="34" charset="0"/>
              </a:rPr>
              <a:t>Decision Tree Models </a:t>
            </a:r>
            <a:r>
              <a:rPr lang="en-US" altLang="en-US" sz="1600" dirty="0">
                <a:cs typeface="Calibri" panose="020F0502020204030204" pitchFamily="34" charset="0"/>
              </a:rPr>
              <a:t>performed well among Machine learning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600" dirty="0"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cs typeface="Calibri" panose="020F0502020204030204" pitchFamily="34" charset="0"/>
              </a:rPr>
              <a:t>Hyper parameter tuning was also done for different parameters such as </a:t>
            </a:r>
            <a:r>
              <a:rPr lang="en-US" altLang="en-US" sz="1600" dirty="0" err="1">
                <a:cs typeface="Calibri" panose="020F0502020204030204" pitchFamily="34" charset="0"/>
              </a:rPr>
              <a:t>maxlen</a:t>
            </a:r>
            <a:r>
              <a:rPr lang="en-US" altLang="en-US" sz="1600" dirty="0">
                <a:cs typeface="Calibri" panose="020F0502020204030204" pitchFamily="34" charset="0"/>
              </a:rPr>
              <a:t>, embedding size, epochs, batch size, learning rate, </a:t>
            </a:r>
            <a:r>
              <a:rPr lang="en-US" altLang="en-US" sz="1600" dirty="0" err="1">
                <a:cs typeface="Calibri" panose="020F0502020204030204" pitchFamily="34" charset="0"/>
              </a:rPr>
              <a:t>etc</a:t>
            </a:r>
            <a:endParaRPr lang="en-US" altLang="en-US" sz="1600" dirty="0"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600" b="1" dirty="0"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b="1" dirty="0">
                <a:cs typeface="Calibri" panose="020F0502020204030204" pitchFamily="34" charset="0"/>
              </a:rPr>
              <a:t>GRU </a:t>
            </a:r>
            <a:r>
              <a:rPr lang="en-US" altLang="en-US" sz="1600" dirty="0">
                <a:cs typeface="Calibri" panose="020F0502020204030204" pitchFamily="34" charset="0"/>
              </a:rPr>
              <a:t>is the best model in Deep Learning algorithms followed by </a:t>
            </a:r>
            <a:r>
              <a:rPr lang="en-US" altLang="en-US" sz="1600" b="1" dirty="0">
                <a:cs typeface="Calibri" panose="020F0502020204030204" pitchFamily="34" charset="0"/>
              </a:rPr>
              <a:t>Bidirectional LSTM with Glove</a:t>
            </a:r>
            <a:r>
              <a:rPr lang="en-US" altLang="en-US" sz="1600" dirty="0"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600" dirty="0"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cs typeface="Calibri" panose="020F0502020204030204" pitchFamily="34" charset="0"/>
              </a:rPr>
              <a:t>State Of The Art Models such as </a:t>
            </a:r>
            <a:r>
              <a:rPr lang="en-US" altLang="en-US" sz="1600" dirty="0" err="1">
                <a:cs typeface="Calibri" panose="020F0502020204030204" pitchFamily="34" charset="0"/>
              </a:rPr>
              <a:t>ULMFit</a:t>
            </a:r>
            <a:r>
              <a:rPr lang="en-US" altLang="en-US" sz="1600" dirty="0">
                <a:cs typeface="Calibri" panose="020F0502020204030204" pitchFamily="34" charset="0"/>
              </a:rPr>
              <a:t> and BERT were also built and executed.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600" dirty="0"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cs typeface="Calibri" panose="020F0502020204030204" pitchFamily="34" charset="0"/>
              </a:rPr>
              <a:t>The accuracy and F1 score of all the models are less than 65%. This is because the given data is highly skewed with GRP_0 data. Accuracy, F1 Score &lt; 65%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600" dirty="0"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b="1" dirty="0">
                <a:cs typeface="Calibri" panose="020F0502020204030204" pitchFamily="34" charset="0"/>
              </a:rPr>
              <a:t>Reflections</a:t>
            </a:r>
            <a:r>
              <a:rPr lang="en-US" altLang="en-US" sz="1600" dirty="0">
                <a:cs typeface="Calibri" panose="020F050202020403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600" dirty="0"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Tailor made functions for data cleaning and </a:t>
            </a:r>
            <a:r>
              <a:rPr lang="en-IN" sz="1600" dirty="0" err="1"/>
              <a:t>preprocessing</a:t>
            </a:r>
            <a:r>
              <a:rPr lang="en-IN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2 different approaches to handle the groups that had least data.</a:t>
            </a:r>
            <a:endParaRPr lang="en-US" altLang="en-US" sz="1600" dirty="0"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600" dirty="0"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6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57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2" name="Picture 12" descr="Related image">
            <a:extLst>
              <a:ext uri="{FF2B5EF4-FFF2-40B4-BE49-F238E27FC236}">
                <a16:creationId xmlns:a16="http://schemas.microsoft.com/office/drawing/2014/main" id="{4BCDDC92-2088-4D64-B434-CB3BD576A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472" y="752195"/>
            <a:ext cx="3464437" cy="214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764704"/>
            <a:ext cx="5755704" cy="5328592"/>
          </a:xfrm>
        </p:spPr>
        <p:txBody>
          <a:bodyPr/>
          <a:lstStyle/>
          <a:p>
            <a:pPr>
              <a:buAutoNum type="arabicPeriod"/>
            </a:pPr>
            <a:r>
              <a:rPr lang="en-IN" sz="1800" b="1" dirty="0">
                <a:latin typeface="+mj-lt"/>
              </a:rPr>
              <a:t>Data Sampling:</a:t>
            </a:r>
          </a:p>
          <a:p>
            <a:pPr marL="0" indent="0">
              <a:buNone/>
            </a:pPr>
            <a:endParaRPr lang="en-IN" sz="1800" dirty="0">
              <a:latin typeface="+mj-lt"/>
            </a:endParaRPr>
          </a:p>
          <a:p>
            <a:r>
              <a:rPr lang="en-IN" sz="1800" dirty="0">
                <a:latin typeface="+mj-lt"/>
              </a:rPr>
              <a:t>Collect more data about other assignment groups.</a:t>
            </a:r>
          </a:p>
          <a:p>
            <a:r>
              <a:rPr lang="en-IN" sz="1800" dirty="0">
                <a:latin typeface="+mj-lt"/>
              </a:rPr>
              <a:t>Perform data sampling to remove skewness</a:t>
            </a:r>
          </a:p>
          <a:p>
            <a:pPr marL="0" indent="0">
              <a:buNone/>
            </a:pPr>
            <a:endParaRPr lang="en-IN" sz="1800" dirty="0">
              <a:latin typeface="+mj-lt"/>
            </a:endParaRPr>
          </a:p>
          <a:p>
            <a:pPr marL="0" indent="0">
              <a:buNone/>
            </a:pPr>
            <a:r>
              <a:rPr lang="en-IN" sz="1800" b="1" dirty="0">
                <a:latin typeface="+mj-lt"/>
              </a:rPr>
              <a:t>2. Two Model Approach for Grp 0 and rest of the groups:</a:t>
            </a:r>
          </a:p>
          <a:p>
            <a:pPr marL="0" indent="0">
              <a:buNone/>
            </a:pPr>
            <a:endParaRPr lang="en-IN" sz="1800" dirty="0">
              <a:latin typeface="+mj-lt"/>
            </a:endParaRPr>
          </a:p>
          <a:p>
            <a:r>
              <a:rPr lang="en-IN" sz="1800" dirty="0">
                <a:latin typeface="+mj-lt"/>
              </a:rPr>
              <a:t>A binary classifier to identify whether the ticket belongs to GRP_0 or not.</a:t>
            </a:r>
          </a:p>
          <a:p>
            <a:r>
              <a:rPr lang="en-IN" sz="1800" dirty="0">
                <a:latin typeface="+mj-lt"/>
              </a:rPr>
              <a:t>Another multi-class classifier to run the model to classify rest of the assignment groups.</a:t>
            </a:r>
          </a:p>
          <a:p>
            <a:pPr marL="0" indent="0">
              <a:buNone/>
            </a:pPr>
            <a:endParaRPr lang="en-IN" sz="1800" dirty="0">
              <a:latin typeface="+mj-lt"/>
            </a:endParaRPr>
          </a:p>
          <a:p>
            <a:pPr marL="0" indent="0">
              <a:buNone/>
            </a:pPr>
            <a:r>
              <a:rPr lang="en-IN" sz="1800" b="1" dirty="0">
                <a:latin typeface="+mj-lt"/>
              </a:rPr>
              <a:t>3. ML Pipeline to automate the Model </a:t>
            </a:r>
            <a:r>
              <a:rPr lang="en-IN" sz="1800" b="1" dirty="0" err="1">
                <a:latin typeface="+mj-lt"/>
              </a:rPr>
              <a:t>Buiding</a:t>
            </a:r>
            <a:r>
              <a:rPr lang="en-IN" sz="1800" b="1" dirty="0">
                <a:latin typeface="+mj-lt"/>
              </a:rPr>
              <a:t>:</a:t>
            </a:r>
          </a:p>
          <a:p>
            <a:pPr marL="0" indent="0">
              <a:buNone/>
            </a:pPr>
            <a:endParaRPr lang="en-IN" sz="1800" dirty="0">
              <a:latin typeface="+mj-lt"/>
            </a:endParaRPr>
          </a:p>
          <a:p>
            <a:r>
              <a:rPr lang="en-IN" sz="1800" dirty="0">
                <a:latin typeface="+mj-lt"/>
              </a:rPr>
              <a:t>Develop a ML using apache airflow to automate the model building process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IN" sz="2400" b="1" dirty="0">
                <a:latin typeface="+mj-lt"/>
              </a:rPr>
              <a:t>Further Steps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212904" y="6356350"/>
            <a:ext cx="2895600" cy="3651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14</a:t>
            </a:r>
          </a:p>
        </p:txBody>
      </p:sp>
      <p:pic>
        <p:nvPicPr>
          <p:cNvPr id="5122" name="Picture 2" descr="Apache Airflow">
            <a:extLst>
              <a:ext uri="{FF2B5EF4-FFF2-40B4-BE49-F238E27FC236}">
                <a16:creationId xmlns:a16="http://schemas.microsoft.com/office/drawing/2014/main" id="{A905C665-F595-4C48-9454-B1FC44B7B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379" y="4243616"/>
            <a:ext cx="3286125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10" descr="Related image">
            <a:extLst>
              <a:ext uri="{FF2B5EF4-FFF2-40B4-BE49-F238E27FC236}">
                <a16:creationId xmlns:a16="http://schemas.microsoft.com/office/drawing/2014/main" id="{5CEF2115-FB1B-4C08-A2EE-68077D3EE4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83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580926"/>
          </a:xfrm>
        </p:spPr>
        <p:txBody>
          <a:bodyPr/>
          <a:lstStyle/>
          <a:p>
            <a:r>
              <a:rPr lang="en-US" sz="5400" dirty="0"/>
              <a:t>Thank</a:t>
            </a:r>
            <a:r>
              <a:rPr lang="en-US" dirty="0"/>
              <a:t> </a:t>
            </a:r>
            <a:r>
              <a:rPr lang="en-US" sz="5400" dirty="0"/>
              <a:t>you!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387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210"/>
            <a:ext cx="8229600" cy="1143000"/>
          </a:xfrm>
        </p:spPr>
        <p:txBody>
          <a:bodyPr/>
          <a:lstStyle/>
          <a:p>
            <a:r>
              <a:rPr lang="en-IN" sz="4000" dirty="0">
                <a:latin typeface="+mj-lt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sz="1800" b="1" dirty="0">
                <a:latin typeface="+mj-lt"/>
              </a:rPr>
              <a:t>Executive Summary</a:t>
            </a:r>
          </a:p>
          <a:p>
            <a:pPr>
              <a:lnSpc>
                <a:spcPct val="150000"/>
              </a:lnSpc>
            </a:pPr>
            <a:r>
              <a:rPr lang="en-IN" sz="1800" b="1" dirty="0">
                <a:latin typeface="+mj-lt"/>
              </a:rPr>
              <a:t>EDA, Data Cleansing &amp; Text Pre-Processing</a:t>
            </a:r>
          </a:p>
          <a:p>
            <a:pPr>
              <a:lnSpc>
                <a:spcPct val="150000"/>
              </a:lnSpc>
            </a:pPr>
            <a:r>
              <a:rPr lang="en-IN" sz="1800" b="1" dirty="0">
                <a:latin typeface="+mj-lt"/>
              </a:rPr>
              <a:t>Model Building</a:t>
            </a:r>
          </a:p>
          <a:p>
            <a:pPr>
              <a:lnSpc>
                <a:spcPct val="150000"/>
              </a:lnSpc>
            </a:pPr>
            <a:r>
              <a:rPr lang="en-IN" sz="1800" b="1" dirty="0">
                <a:latin typeface="+mj-lt"/>
              </a:rPr>
              <a:t>Hyper-Parameter Tuning</a:t>
            </a:r>
          </a:p>
          <a:p>
            <a:pPr>
              <a:lnSpc>
                <a:spcPct val="150000"/>
              </a:lnSpc>
            </a:pPr>
            <a:r>
              <a:rPr lang="en-IN" sz="1800" b="1" dirty="0">
                <a:latin typeface="+mj-lt"/>
              </a:rPr>
              <a:t>Metrics Evaluation</a:t>
            </a:r>
          </a:p>
          <a:p>
            <a:pPr>
              <a:lnSpc>
                <a:spcPct val="150000"/>
              </a:lnSpc>
            </a:pPr>
            <a:r>
              <a:rPr lang="en-IN" sz="1800" b="1" dirty="0">
                <a:latin typeface="+mj-lt"/>
              </a:rPr>
              <a:t>Models Comparison</a:t>
            </a:r>
          </a:p>
          <a:p>
            <a:pPr>
              <a:lnSpc>
                <a:spcPct val="150000"/>
              </a:lnSpc>
            </a:pPr>
            <a:r>
              <a:rPr lang="en-IN" sz="1800" b="1" dirty="0">
                <a:latin typeface="+mj-lt"/>
              </a:rPr>
              <a:t>Challenges Faced &amp; Resolution Taken</a:t>
            </a:r>
          </a:p>
          <a:p>
            <a:pPr>
              <a:lnSpc>
                <a:spcPct val="150000"/>
              </a:lnSpc>
            </a:pPr>
            <a:r>
              <a:rPr lang="en-IN" sz="1800" b="1" dirty="0">
                <a:latin typeface="+mj-lt"/>
              </a:rPr>
              <a:t>Conclusion</a:t>
            </a:r>
          </a:p>
          <a:p>
            <a:pPr>
              <a:lnSpc>
                <a:spcPct val="150000"/>
              </a:lnSpc>
            </a:pPr>
            <a:r>
              <a:rPr lang="en-IN" sz="1800" b="1" dirty="0">
                <a:latin typeface="+mj-lt"/>
              </a:rPr>
              <a:t>Further Steps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212904" y="6356350"/>
            <a:ext cx="2895600" cy="3651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7093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692696"/>
            <a:ext cx="6347048" cy="5663654"/>
          </a:xfrm>
        </p:spPr>
        <p:txBody>
          <a:bodyPr/>
          <a:lstStyle/>
          <a:p>
            <a:pPr marL="182563" indent="-182563"/>
            <a:r>
              <a:rPr lang="en-IN" sz="1600" b="1" dirty="0">
                <a:latin typeface="+mj-lt"/>
              </a:rPr>
              <a:t>Data</a:t>
            </a:r>
            <a:r>
              <a:rPr lang="en-IN" sz="1600" dirty="0">
                <a:latin typeface="+mj-lt"/>
              </a:rPr>
              <a:t> - 8500 rows and 4 columns</a:t>
            </a:r>
          </a:p>
          <a:p>
            <a:pPr marL="582613" lvl="1" indent="-182563"/>
            <a:r>
              <a:rPr lang="en-IN" sz="1200" dirty="0">
                <a:latin typeface="+mj-lt"/>
              </a:rPr>
              <a:t>Description </a:t>
            </a:r>
          </a:p>
          <a:p>
            <a:pPr marL="582613" lvl="1" indent="-182563"/>
            <a:r>
              <a:rPr lang="en-IN" sz="1200" dirty="0">
                <a:latin typeface="+mj-lt"/>
              </a:rPr>
              <a:t>Short Description</a:t>
            </a:r>
          </a:p>
          <a:p>
            <a:pPr marL="582613" lvl="1" indent="-182563"/>
            <a:r>
              <a:rPr lang="en-IN" sz="1200" dirty="0">
                <a:latin typeface="+mj-lt"/>
              </a:rPr>
              <a:t>Caller</a:t>
            </a:r>
          </a:p>
          <a:p>
            <a:pPr marL="582613" lvl="1" indent="-182563"/>
            <a:r>
              <a:rPr lang="en-IN" sz="1200" dirty="0">
                <a:latin typeface="+mj-lt"/>
              </a:rPr>
              <a:t>Assignment Group</a:t>
            </a:r>
            <a:endParaRPr lang="en-IN" sz="1600" dirty="0">
              <a:latin typeface="+mj-lt"/>
            </a:endParaRPr>
          </a:p>
          <a:p>
            <a:pPr marL="182563" indent="-182563"/>
            <a:r>
              <a:rPr lang="en-IN" sz="1600" b="1" dirty="0">
                <a:latin typeface="+mj-lt"/>
              </a:rPr>
              <a:t>Work Split into 4 MILESTONES</a:t>
            </a:r>
            <a:r>
              <a:rPr lang="en-IN" sz="1600" dirty="0">
                <a:latin typeface="+mj-lt"/>
              </a:rPr>
              <a:t>:</a:t>
            </a:r>
          </a:p>
          <a:p>
            <a:pPr marL="533400" lvl="1" indent="-174625"/>
            <a:r>
              <a:rPr lang="en-IN" sz="1200" dirty="0">
                <a:latin typeface="Calibri Light" pitchFamily="34" charset="0"/>
                <a:cs typeface="Calibri Light" pitchFamily="34" charset="0"/>
              </a:rPr>
              <a:t>MILESTONE 1: EDA, Data Cleansing &amp; Pre-Processing</a:t>
            </a:r>
          </a:p>
          <a:p>
            <a:pPr marL="533400" lvl="1" indent="-174625"/>
            <a:r>
              <a:rPr lang="en-IN" sz="1200" dirty="0">
                <a:latin typeface="Calibri Light" pitchFamily="34" charset="0"/>
                <a:cs typeface="Calibri Light" pitchFamily="34" charset="0"/>
              </a:rPr>
              <a:t>MILESTONE 2: Model Building</a:t>
            </a:r>
          </a:p>
          <a:p>
            <a:pPr marL="533400" lvl="1" indent="-174625"/>
            <a:r>
              <a:rPr lang="en-US" sz="1200" dirty="0">
                <a:latin typeface="Calibri Light" pitchFamily="34" charset="0"/>
                <a:cs typeface="Calibri Light" pitchFamily="34" charset="0"/>
              </a:rPr>
              <a:t>MILESTONE 3: Test the Model, Fine-tuning</a:t>
            </a:r>
          </a:p>
          <a:p>
            <a:pPr marL="533400" lvl="1" indent="-174625"/>
            <a:r>
              <a:rPr lang="en-US" sz="1200" dirty="0">
                <a:latin typeface="Calibri Light" pitchFamily="34" charset="0"/>
                <a:cs typeface="Calibri Light" pitchFamily="34" charset="0"/>
              </a:rPr>
              <a:t>MILESTONE 4: Bidirectional LSTM, Hyper-Parameter tuning, &amp; State Of The Art Modeling</a:t>
            </a:r>
            <a:endParaRPr lang="en-IN" sz="1600" dirty="0">
              <a:latin typeface="+mj-lt"/>
            </a:endParaRPr>
          </a:p>
          <a:p>
            <a:pPr marL="182563" indent="-182563"/>
            <a:r>
              <a:rPr lang="en-IN" sz="1600" b="1" dirty="0">
                <a:latin typeface="+mj-lt"/>
              </a:rPr>
              <a:t>Model Building:</a:t>
            </a:r>
          </a:p>
          <a:p>
            <a:pPr marL="582613" lvl="1" indent="-182563"/>
            <a:r>
              <a:rPr lang="en-IN" sz="1200" dirty="0">
                <a:latin typeface="+mj-lt"/>
              </a:rPr>
              <a:t>Traditional Machine Learning models – 5 </a:t>
            </a:r>
          </a:p>
          <a:p>
            <a:pPr marL="582613" lvl="1" indent="-182563"/>
            <a:r>
              <a:rPr lang="en-IN" sz="1200" dirty="0">
                <a:latin typeface="+mj-lt"/>
              </a:rPr>
              <a:t>Deep Learning models with Hyper parameter tuning – 5</a:t>
            </a:r>
          </a:p>
          <a:p>
            <a:pPr marL="582613" lvl="1" indent="-182563"/>
            <a:r>
              <a:rPr lang="en-IN" sz="1200" dirty="0">
                <a:latin typeface="+mj-lt"/>
              </a:rPr>
              <a:t>State of the Art Models - 2</a:t>
            </a:r>
          </a:p>
          <a:p>
            <a:pPr marL="182563" indent="-182563"/>
            <a:r>
              <a:rPr lang="en-IN" sz="1600" b="1" dirty="0">
                <a:latin typeface="+mj-lt"/>
              </a:rPr>
              <a:t>Metrics Used:</a:t>
            </a:r>
          </a:p>
          <a:p>
            <a:pPr marL="582613" lvl="1" indent="-182563"/>
            <a:r>
              <a:rPr lang="en-IN" sz="1200" dirty="0">
                <a:latin typeface="+mj-lt"/>
              </a:rPr>
              <a:t>F1 Score</a:t>
            </a:r>
          </a:p>
          <a:p>
            <a:pPr marL="582613" lvl="1" indent="-182563"/>
            <a:r>
              <a:rPr lang="en-IN" sz="1200" dirty="0">
                <a:latin typeface="+mj-lt"/>
              </a:rPr>
              <a:t>Accuracy</a:t>
            </a:r>
          </a:p>
          <a:p>
            <a:pPr marL="582613" lvl="1" indent="-182563"/>
            <a:r>
              <a:rPr lang="en-IN" sz="1200" dirty="0">
                <a:latin typeface="+mj-lt"/>
              </a:rPr>
              <a:t>Classification Report</a:t>
            </a:r>
          </a:p>
          <a:p>
            <a:pPr marL="582613" lvl="1" indent="-182563"/>
            <a:r>
              <a:rPr lang="en-IN" sz="1200" dirty="0">
                <a:latin typeface="+mj-lt"/>
              </a:rPr>
              <a:t>Confusion Matrix</a:t>
            </a:r>
          </a:p>
          <a:p>
            <a:pPr marL="182563" indent="-182563"/>
            <a:r>
              <a:rPr lang="en-IN" sz="1600" b="1" dirty="0">
                <a:latin typeface="+mj-lt"/>
              </a:rPr>
              <a:t>Top 3 performing Models:</a:t>
            </a:r>
          </a:p>
          <a:p>
            <a:pPr marL="582613" lvl="1" indent="-182563"/>
            <a:r>
              <a:rPr lang="en-IN" sz="1200" dirty="0" err="1">
                <a:latin typeface="+mj-lt"/>
              </a:rPr>
              <a:t>ULMFit</a:t>
            </a:r>
            <a:endParaRPr lang="en-IN" sz="1200" dirty="0">
              <a:latin typeface="+mj-lt"/>
            </a:endParaRPr>
          </a:p>
          <a:p>
            <a:pPr marL="582613" lvl="1" indent="-182563"/>
            <a:r>
              <a:rPr lang="en-IN" sz="1200" dirty="0">
                <a:latin typeface="+mj-lt"/>
              </a:rPr>
              <a:t>GRU</a:t>
            </a:r>
          </a:p>
          <a:p>
            <a:pPr marL="582613" lvl="1" indent="-182563"/>
            <a:r>
              <a:rPr lang="en-IN" sz="1200" dirty="0">
                <a:latin typeface="+mj-lt"/>
              </a:rPr>
              <a:t>Bidirectional LSTM</a:t>
            </a:r>
          </a:p>
          <a:p>
            <a:pPr marL="0" indent="0">
              <a:buNone/>
            </a:pPr>
            <a:endParaRPr lang="en-IN" sz="1600" dirty="0">
              <a:latin typeface="+mj-lt"/>
            </a:endParaRPr>
          </a:p>
          <a:p>
            <a:pPr marL="0" indent="0">
              <a:buNone/>
            </a:pPr>
            <a:endParaRPr lang="en-IN" sz="1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23268"/>
            <a:ext cx="8229600" cy="490066"/>
          </a:xfrm>
        </p:spPr>
        <p:txBody>
          <a:bodyPr/>
          <a:lstStyle/>
          <a:p>
            <a:r>
              <a:rPr lang="en-IN" sz="2400" b="1" dirty="0">
                <a:latin typeface="+mj-lt"/>
              </a:rPr>
              <a:t>Executive Summary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228184" y="6356350"/>
            <a:ext cx="2895600" cy="3651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3</a:t>
            </a:r>
          </a:p>
        </p:txBody>
      </p:sp>
      <p:pic>
        <p:nvPicPr>
          <p:cNvPr id="1028" name="Picture 4" descr="Techniques for Interpretable Machine Learning | January 2020 ...">
            <a:extLst>
              <a:ext uri="{FF2B5EF4-FFF2-40B4-BE49-F238E27FC236}">
                <a16:creationId xmlns:a16="http://schemas.microsoft.com/office/drawing/2014/main" id="{F5565BC2-8569-43CE-8121-27A6878EA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767746"/>
            <a:ext cx="3529218" cy="1949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1F23EBC-82E2-47D3-BFC2-F1011F4F7D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31"/>
          <a:stretch/>
        </p:blipFill>
        <p:spPr bwMode="auto">
          <a:xfrm>
            <a:off x="5382757" y="3355451"/>
            <a:ext cx="3347864" cy="274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479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209"/>
            <a:ext cx="8229600" cy="11430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35285"/>
            <a:ext cx="5050904" cy="4525963"/>
          </a:xfrm>
        </p:spPr>
        <p:txBody>
          <a:bodyPr/>
          <a:lstStyle/>
          <a:p>
            <a:pPr marL="182563" indent="-182563"/>
            <a:r>
              <a:rPr lang="en-IN" sz="1600" dirty="0">
                <a:latin typeface="+mj-lt"/>
              </a:rPr>
              <a:t>Target Variable : 	   Assignment Group</a:t>
            </a:r>
          </a:p>
          <a:p>
            <a:pPr marL="182563" indent="-182563"/>
            <a:r>
              <a:rPr lang="en-IN" sz="1600" dirty="0">
                <a:latin typeface="+mj-lt"/>
              </a:rPr>
              <a:t>Dependent Variable:  Description + Short Description</a:t>
            </a:r>
          </a:p>
          <a:p>
            <a:pPr marL="0" indent="0">
              <a:buNone/>
            </a:pPr>
            <a:endParaRPr lang="en-IN" sz="1600" dirty="0">
              <a:latin typeface="+mj-lt"/>
            </a:endParaRPr>
          </a:p>
          <a:p>
            <a:pPr marL="182563" indent="-182563"/>
            <a:r>
              <a:rPr lang="en-IN" sz="1600" dirty="0">
                <a:latin typeface="+mj-lt"/>
              </a:rPr>
              <a:t>Data Cleaning includes:</a:t>
            </a:r>
          </a:p>
          <a:p>
            <a:pPr marL="582613" lvl="1" indent="-182563"/>
            <a:r>
              <a:rPr lang="en-IN" sz="1200" dirty="0">
                <a:latin typeface="+mj-lt"/>
              </a:rPr>
              <a:t>NULL values</a:t>
            </a:r>
          </a:p>
          <a:p>
            <a:pPr marL="582613" lvl="1" indent="-182563"/>
            <a:r>
              <a:rPr lang="en-IN" sz="1200" dirty="0">
                <a:latin typeface="+mj-lt"/>
              </a:rPr>
              <a:t>Duplicate cells </a:t>
            </a:r>
          </a:p>
          <a:p>
            <a:pPr marL="582613" lvl="1" indent="-182563"/>
            <a:r>
              <a:rPr lang="en-IN" sz="1200" dirty="0">
                <a:latin typeface="+mj-lt"/>
              </a:rPr>
              <a:t>Non-ASCII</a:t>
            </a:r>
          </a:p>
          <a:p>
            <a:pPr marL="582613" lvl="1" indent="-182563"/>
            <a:r>
              <a:rPr lang="en-IN" sz="1200" dirty="0">
                <a:latin typeface="+mj-lt"/>
              </a:rPr>
              <a:t>Special characters</a:t>
            </a:r>
          </a:p>
          <a:p>
            <a:pPr marL="582613" lvl="1" indent="-182563"/>
            <a:r>
              <a:rPr lang="en-IN" sz="1200" dirty="0">
                <a:latin typeface="+mj-lt"/>
              </a:rPr>
              <a:t>Random combination of alphabets which are not readable</a:t>
            </a:r>
          </a:p>
          <a:p>
            <a:pPr marL="582613" lvl="1" indent="-182563"/>
            <a:r>
              <a:rPr lang="en-IN" sz="1200" dirty="0">
                <a:latin typeface="+mj-lt"/>
              </a:rPr>
              <a:t>Foreign languages(Mostly German)</a:t>
            </a:r>
          </a:p>
          <a:p>
            <a:pPr marL="582613" lvl="1" indent="-182563"/>
            <a:r>
              <a:rPr lang="en-IN" sz="1200" dirty="0">
                <a:latin typeface="+mj-lt"/>
              </a:rPr>
              <a:t>Static words like Email Disclaimers</a:t>
            </a:r>
          </a:p>
          <a:p>
            <a:pPr marL="582613" lvl="1" indent="-182563"/>
            <a:r>
              <a:rPr lang="en-IN" sz="1200" dirty="0">
                <a:latin typeface="+mj-lt"/>
              </a:rPr>
              <a:t>Email Attributes</a:t>
            </a:r>
          </a:p>
          <a:p>
            <a:pPr marL="400050" lvl="1" indent="0">
              <a:buNone/>
            </a:pPr>
            <a:endParaRPr lang="en-IN" sz="1200" dirty="0">
              <a:latin typeface="+mj-lt"/>
            </a:endParaRPr>
          </a:p>
          <a:p>
            <a:pPr marL="182563" indent="-182563"/>
            <a:r>
              <a:rPr lang="en-IN" sz="1600" dirty="0">
                <a:latin typeface="+mj-lt"/>
              </a:rPr>
              <a:t>Text Pre-processing includes:</a:t>
            </a:r>
          </a:p>
          <a:p>
            <a:pPr marL="582613" lvl="1" indent="-182563"/>
            <a:r>
              <a:rPr lang="en-IN" sz="1200" dirty="0">
                <a:latin typeface="+mj-lt"/>
              </a:rPr>
              <a:t>Removal of Duplicate words </a:t>
            </a:r>
          </a:p>
          <a:p>
            <a:pPr marL="582613" lvl="1" indent="-182563"/>
            <a:r>
              <a:rPr lang="en-IN" sz="1200" dirty="0">
                <a:latin typeface="+mj-lt"/>
              </a:rPr>
              <a:t>Non-English and Non-ASCII characters </a:t>
            </a:r>
          </a:p>
          <a:p>
            <a:pPr marL="582613" lvl="1" indent="-182563"/>
            <a:r>
              <a:rPr lang="en-IN" sz="1200" dirty="0">
                <a:latin typeface="+mj-lt"/>
              </a:rPr>
              <a:t>Text translation</a:t>
            </a:r>
          </a:p>
          <a:p>
            <a:pPr marL="582613" lvl="1" indent="-182563"/>
            <a:r>
              <a:rPr lang="en-IN" sz="1200" dirty="0">
                <a:latin typeface="+mj-lt"/>
              </a:rPr>
              <a:t>Removal of Disclaimer messages</a:t>
            </a:r>
            <a:endParaRPr lang="en-IN" sz="1200" b="1" dirty="0">
              <a:latin typeface="+mj-lt"/>
            </a:endParaRPr>
          </a:p>
          <a:p>
            <a:pPr marL="582613" lvl="1" indent="-182563"/>
            <a:r>
              <a:rPr lang="en-IN" sz="1200" dirty="0">
                <a:latin typeface="+mj-lt"/>
              </a:rPr>
              <a:t>Generic Email-Attributes</a:t>
            </a:r>
            <a:endParaRPr lang="en-IN" sz="1200" b="1" dirty="0">
              <a:latin typeface="+mj-lt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251520" y="188640"/>
            <a:ext cx="8229600" cy="5715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Book Antiqua" pitchFamily="18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IN" sz="2400" b="1" dirty="0">
                <a:latin typeface="+mj-lt"/>
              </a:rPr>
              <a:t>EDA, Data Cleansing &amp; Text Pre-Processing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12904" y="6356350"/>
            <a:ext cx="2895600" cy="3651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4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44C86F0-710F-4C4E-A6EC-0BD996447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911" y="918349"/>
            <a:ext cx="3607446" cy="288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30FC3652-7CDD-4D5C-B59D-83A4EFED0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784" y="3825227"/>
            <a:ext cx="2674640" cy="230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80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84128" y="631229"/>
            <a:ext cx="8402672" cy="4525963"/>
          </a:xfrm>
        </p:spPr>
        <p:txBody>
          <a:bodyPr/>
          <a:lstStyle/>
          <a:p>
            <a:pPr marL="182563" indent="-182563"/>
            <a:r>
              <a:rPr lang="en-IN" sz="1600" dirty="0">
                <a:latin typeface="+mj-lt"/>
              </a:rPr>
              <a:t>Skewed Data</a:t>
            </a:r>
          </a:p>
          <a:p>
            <a:pPr marL="182563" indent="-182563"/>
            <a:endParaRPr lang="en-IN" sz="1600" dirty="0">
              <a:latin typeface="+mj-lt"/>
            </a:endParaRPr>
          </a:p>
          <a:p>
            <a:pPr marL="182563" indent="-182563"/>
            <a:endParaRPr lang="en-IN" sz="1600" dirty="0">
              <a:latin typeface="+mj-lt"/>
            </a:endParaRPr>
          </a:p>
          <a:p>
            <a:pPr marL="182563" indent="-182563"/>
            <a:endParaRPr lang="en-IN" sz="1600" dirty="0">
              <a:latin typeface="+mj-lt"/>
            </a:endParaRPr>
          </a:p>
          <a:p>
            <a:pPr marL="182563" indent="-182563"/>
            <a:endParaRPr lang="en-IN" sz="1600" dirty="0">
              <a:latin typeface="+mj-lt"/>
            </a:endParaRPr>
          </a:p>
          <a:p>
            <a:pPr marL="182563" indent="-182563"/>
            <a:endParaRPr lang="en-IN" sz="1600" dirty="0">
              <a:latin typeface="+mj-lt"/>
            </a:endParaRPr>
          </a:p>
          <a:p>
            <a:pPr marL="182563" indent="-182563"/>
            <a:endParaRPr lang="en-IN" sz="1600" dirty="0">
              <a:latin typeface="+mj-lt"/>
            </a:endParaRPr>
          </a:p>
          <a:p>
            <a:pPr marL="182563" indent="-182563"/>
            <a:endParaRPr lang="en-IN" sz="1600" dirty="0">
              <a:latin typeface="+mj-lt"/>
            </a:endParaRPr>
          </a:p>
          <a:p>
            <a:pPr marL="182563" indent="-182563"/>
            <a:endParaRPr lang="en-IN" sz="1600" dirty="0">
              <a:latin typeface="+mj-lt"/>
            </a:endParaRPr>
          </a:p>
          <a:p>
            <a:pPr marL="182563" indent="-182563"/>
            <a:endParaRPr lang="en-IN" sz="1600" dirty="0">
              <a:latin typeface="+mj-lt"/>
            </a:endParaRPr>
          </a:p>
          <a:p>
            <a:pPr marL="182563" indent="-182563"/>
            <a:r>
              <a:rPr lang="en-IN" sz="1600" dirty="0">
                <a:latin typeface="+mj-lt"/>
              </a:rPr>
              <a:t>Word Clouds for Bigrams, Trigrams and Top 3 Groups</a:t>
            </a: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251520" y="188640"/>
            <a:ext cx="8229600" cy="5715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Book Antiqua" pitchFamily="18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IN" sz="2400" b="1" dirty="0">
                <a:latin typeface="+mj-lt"/>
              </a:rPr>
              <a:t>EDA, Data Cleansing &amp; Text Pre-Processing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12904" y="6356350"/>
            <a:ext cx="2895600" cy="3651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5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9276"/>
            <a:ext cx="8402672" cy="2335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83" y="4180862"/>
            <a:ext cx="1449686" cy="1445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316" y="4178225"/>
            <a:ext cx="1439032" cy="144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567" y="4178917"/>
            <a:ext cx="1688224" cy="142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267" y="4166149"/>
            <a:ext cx="1584176" cy="1347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791" y="4162229"/>
            <a:ext cx="1827426" cy="1351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913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/>
          <a:lstStyle/>
          <a:p>
            <a:r>
              <a:rPr lang="en-IN" sz="2400" b="1" dirty="0">
                <a:latin typeface="+mj-lt"/>
              </a:rPr>
              <a:t>Model Building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212904" y="6356350"/>
            <a:ext cx="2895600" cy="3651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6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F3B196B5-9F86-459B-9C99-F9F657EA9B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4927784"/>
              </p:ext>
            </p:extLst>
          </p:nvPr>
        </p:nvGraphicFramePr>
        <p:xfrm>
          <a:off x="457200" y="836712"/>
          <a:ext cx="8520176" cy="5293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314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b="1" dirty="0">
                <a:latin typeface="+mj-lt"/>
              </a:rPr>
              <a:t>Hyper-Parameter Tuning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9E1D12A-2808-42DE-863C-BCC5E2C09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0072" y="1417638"/>
            <a:ext cx="3923928" cy="4525963"/>
          </a:xfrm>
        </p:spPr>
        <p:txBody>
          <a:bodyPr/>
          <a:lstStyle/>
          <a:p>
            <a:r>
              <a:rPr lang="en-US" sz="2400" dirty="0">
                <a:latin typeface="+mj-lt"/>
              </a:rPr>
              <a:t>Default values used: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+mj-lt"/>
              </a:rPr>
              <a:t>Maxlen</a:t>
            </a:r>
            <a:r>
              <a:rPr lang="en-US" sz="2400" dirty="0">
                <a:latin typeface="+mj-lt"/>
              </a:rPr>
              <a:t> = 100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Embedding size = 100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Batch size = 100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Learning rate = 0.01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Embedding = Glove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Activation Function = Tanh, </a:t>
            </a:r>
            <a:r>
              <a:rPr lang="en-US" sz="2400" dirty="0" err="1">
                <a:latin typeface="+mj-lt"/>
              </a:rPr>
              <a:t>Softmax</a:t>
            </a:r>
            <a:endParaRPr lang="en-US" sz="2400" dirty="0">
              <a:latin typeface="+mj-lt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Epochs = 5</a:t>
            </a:r>
            <a:endParaRPr lang="en-IN" sz="2400" dirty="0">
              <a:latin typeface="+mj-l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en-US" dirty="0"/>
              <a:t>8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F6ED13D-E5CF-43C4-B918-0E9CD63A63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3887040"/>
              </p:ext>
            </p:extLst>
          </p:nvPr>
        </p:nvGraphicFramePr>
        <p:xfrm>
          <a:off x="611560" y="980728"/>
          <a:ext cx="4680520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615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15978" y="1351973"/>
            <a:ext cx="2700312" cy="4525963"/>
          </a:xfrm>
        </p:spPr>
        <p:txBody>
          <a:bodyPr/>
          <a:lstStyle/>
          <a:p>
            <a:r>
              <a:rPr lang="en-US" sz="1800" b="1" dirty="0">
                <a:latin typeface="+mj-lt"/>
              </a:rPr>
              <a:t>Metrics used:</a:t>
            </a:r>
          </a:p>
          <a:p>
            <a:pPr marL="0" indent="0">
              <a:buNone/>
            </a:pPr>
            <a:endParaRPr lang="en-US" sz="1800" dirty="0">
              <a:latin typeface="+mj-lt"/>
            </a:endParaRPr>
          </a:p>
          <a:p>
            <a:pPr>
              <a:buAutoNum type="arabicParenR"/>
            </a:pPr>
            <a:r>
              <a:rPr lang="en-US" sz="1800" dirty="0">
                <a:latin typeface="+mj-lt"/>
              </a:rPr>
              <a:t>Accuracy Score</a:t>
            </a:r>
          </a:p>
          <a:p>
            <a:pPr>
              <a:buAutoNum type="arabicParenR"/>
            </a:pPr>
            <a:r>
              <a:rPr lang="en-US" sz="1800" dirty="0">
                <a:latin typeface="+mj-lt"/>
              </a:rPr>
              <a:t>F1 Score</a:t>
            </a:r>
          </a:p>
          <a:p>
            <a:pPr>
              <a:buAutoNum type="arabicParenR"/>
            </a:pPr>
            <a:r>
              <a:rPr lang="en-US" sz="1800" dirty="0">
                <a:latin typeface="+mj-lt"/>
              </a:rPr>
              <a:t>Classification Report</a:t>
            </a:r>
          </a:p>
          <a:p>
            <a:pPr lvl="1">
              <a:buAutoNum type="arabicParenR"/>
            </a:pPr>
            <a:r>
              <a:rPr lang="en-US" sz="1800" dirty="0">
                <a:latin typeface="+mj-lt"/>
              </a:rPr>
              <a:t>Precision</a:t>
            </a:r>
          </a:p>
          <a:p>
            <a:pPr lvl="1">
              <a:buAutoNum type="arabicParenR"/>
            </a:pPr>
            <a:r>
              <a:rPr lang="en-US" sz="1800" dirty="0">
                <a:latin typeface="+mj-lt"/>
              </a:rPr>
              <a:t>Recall</a:t>
            </a:r>
          </a:p>
          <a:p>
            <a:pPr marL="0" indent="0">
              <a:buNone/>
            </a:pPr>
            <a:endParaRPr lang="en-US" sz="1800" dirty="0">
              <a:latin typeface="+mj-lt"/>
            </a:endParaRPr>
          </a:p>
          <a:p>
            <a:r>
              <a:rPr lang="en-US" sz="1800" b="1" dirty="0">
                <a:latin typeface="+mj-lt"/>
              </a:rPr>
              <a:t>Visual Aids:</a:t>
            </a:r>
          </a:p>
          <a:p>
            <a:pPr marL="0" indent="0">
              <a:buNone/>
            </a:pPr>
            <a:endParaRPr lang="en-US" sz="1800" dirty="0">
              <a:latin typeface="+mj-lt"/>
            </a:endParaRPr>
          </a:p>
          <a:p>
            <a:pPr>
              <a:buAutoNum type="arabicParenR"/>
            </a:pPr>
            <a:r>
              <a:rPr lang="en-US" sz="1800" dirty="0">
                <a:latin typeface="+mj-lt"/>
              </a:rPr>
              <a:t>Loss Graph</a:t>
            </a:r>
          </a:p>
          <a:p>
            <a:pPr>
              <a:buAutoNum type="arabicParenR"/>
            </a:pPr>
            <a:r>
              <a:rPr lang="en-US" sz="1800" dirty="0">
                <a:latin typeface="+mj-lt"/>
              </a:rPr>
              <a:t>Accuracy graph</a:t>
            </a:r>
          </a:p>
          <a:p>
            <a:pPr>
              <a:buAutoNum type="arabicParenR"/>
            </a:pPr>
            <a:r>
              <a:rPr lang="en-US" sz="1800" dirty="0">
                <a:latin typeface="+mj-lt"/>
              </a:rPr>
              <a:t>Confusion matrix</a:t>
            </a:r>
          </a:p>
          <a:p>
            <a:pPr>
              <a:buAutoNum type="arabicParenR"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>
              <a:latin typeface="+mj-lt"/>
            </a:endParaRPr>
          </a:p>
          <a:p>
            <a:pPr marL="457200" lvl="1" indent="0">
              <a:buNone/>
            </a:pPr>
            <a:endParaRPr lang="en-IN" sz="1600" dirty="0">
              <a:latin typeface="+mj-l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20210"/>
            <a:ext cx="8229600" cy="490066"/>
          </a:xfrm>
        </p:spPr>
        <p:txBody>
          <a:bodyPr/>
          <a:lstStyle/>
          <a:p>
            <a:r>
              <a:rPr lang="en-IN" sz="2400" b="1" dirty="0">
                <a:latin typeface="+mj-lt"/>
              </a:rPr>
              <a:t>Metrics Evaluation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212904" y="6356350"/>
            <a:ext cx="2895600" cy="3651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7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290" y="1237014"/>
            <a:ext cx="2304256" cy="1668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7" y="1237014"/>
            <a:ext cx="2392809" cy="1608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802" y="3214132"/>
            <a:ext cx="3091183" cy="2839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C12E84-77A8-4C68-B6F5-267638FF6B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2089" y="3148734"/>
            <a:ext cx="2610201" cy="16088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051BFC-5DEE-48C7-B7D4-5BD873513B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3618" y="5175950"/>
            <a:ext cx="2368672" cy="38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96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03845"/>
            <a:ext cx="8229600" cy="5361459"/>
          </a:xfrm>
        </p:spPr>
        <p:txBody>
          <a:bodyPr/>
          <a:lstStyle/>
          <a:p>
            <a:r>
              <a:rPr lang="en-US" sz="1800" dirty="0">
                <a:latin typeface="+mj-lt"/>
              </a:rPr>
              <a:t>Score Evaluation across Models: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504056"/>
          </a:xfrm>
        </p:spPr>
        <p:txBody>
          <a:bodyPr/>
          <a:lstStyle/>
          <a:p>
            <a:r>
              <a:rPr lang="en-IN" sz="2400" b="1" dirty="0">
                <a:latin typeface="+mj-lt"/>
              </a:rPr>
              <a:t>Models Comparison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212904" y="6356350"/>
            <a:ext cx="2895600" cy="3651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10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E53720-3C8C-4D5F-93BC-36A6A31673F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3568" y="1268760"/>
            <a:ext cx="3600400" cy="48245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7B6D10-4604-40F9-92F7-450B4601822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152900" y="1268760"/>
            <a:ext cx="4991100" cy="35283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1F73CE-0233-4603-9578-4340B48FE2B0}"/>
              </a:ext>
            </a:extLst>
          </p:cNvPr>
          <p:cNvSpPr txBox="1"/>
          <p:nvPr/>
        </p:nvSpPr>
        <p:spPr>
          <a:xfrm>
            <a:off x="4427984" y="4725144"/>
            <a:ext cx="41764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Top 3 performing Models</a:t>
            </a:r>
            <a:r>
              <a:rPr lang="en-US" dirty="0"/>
              <a:t>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b="1" dirty="0" err="1"/>
              <a:t>ULMFit</a:t>
            </a:r>
            <a:endParaRPr lang="en-US" b="1" dirty="0"/>
          </a:p>
          <a:p>
            <a:pPr marL="342900" indent="-342900">
              <a:buAutoNum type="arabicPeriod"/>
            </a:pPr>
            <a:r>
              <a:rPr lang="en-US" b="1" dirty="0"/>
              <a:t>GRU</a:t>
            </a:r>
          </a:p>
          <a:p>
            <a:pPr marL="342900" indent="-342900">
              <a:buAutoNum type="arabicPeriod"/>
            </a:pPr>
            <a:r>
              <a:rPr lang="en-US" b="1" dirty="0"/>
              <a:t>Bidirectional LSTM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9212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GreatLakes_Presentation_Format_2010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GreatLakes_Presentation_Format_2010</Template>
  <TotalTime>4941</TotalTime>
  <Words>832</Words>
  <Application>Microsoft Office PowerPoint</Application>
  <PresentationFormat>On-screen Show (4:3)</PresentationFormat>
  <Paragraphs>224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Book Antiqua</vt:lpstr>
      <vt:lpstr>Calibri</vt:lpstr>
      <vt:lpstr>Calibri Light</vt:lpstr>
      <vt:lpstr>Century Gothic</vt:lpstr>
      <vt:lpstr>Wingdings</vt:lpstr>
      <vt:lpstr>GreatLakes_Presentation_Format_2010</vt:lpstr>
      <vt:lpstr>Automatic Ticket Assignment  AIML’ 19-20  Capstone Project - GRP 10 C  </vt:lpstr>
      <vt:lpstr>Contents</vt:lpstr>
      <vt:lpstr>Executive Summary</vt:lpstr>
      <vt:lpstr> </vt:lpstr>
      <vt:lpstr> </vt:lpstr>
      <vt:lpstr>Model Building</vt:lpstr>
      <vt:lpstr>Hyper-Parameter Tuning</vt:lpstr>
      <vt:lpstr>Metrics Evaluation</vt:lpstr>
      <vt:lpstr>Models Comparison</vt:lpstr>
      <vt:lpstr>Challenges Faced &amp; Resolution taken</vt:lpstr>
      <vt:lpstr>Conclusion</vt:lpstr>
      <vt:lpstr>Further Steps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archanaa</dc:creator>
  <cp:lastModifiedBy>Krithika Balasubramanian</cp:lastModifiedBy>
  <cp:revision>283</cp:revision>
  <dcterms:created xsi:type="dcterms:W3CDTF">2013-07-22T05:55:06Z</dcterms:created>
  <dcterms:modified xsi:type="dcterms:W3CDTF">2020-08-17T16:06:04Z</dcterms:modified>
</cp:coreProperties>
</file>