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96"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88"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9"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381000" y="685800"/>
            <a:ext cx="6096000" cy="3429000"/>
          </a:xfrm>
        </p:spPr>
      </p:sp>
      <p:sp>
        <p:nvSpPr>
          <p:cNvPr id="1048598" name="Notes Placeholder 2"/>
          <p:cNvSpPr>
            <a:spLocks noGrp="1"/>
          </p:cNvSpPr>
          <p:nvPr>
            <p:ph type="body" idx="1"/>
          </p:nvPr>
        </p:nvSpPr>
        <p:spPr/>
        <p:txBody>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1048604" name="Google Shape;57;gbee43f7b3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5" name="Google Shape;58;gbee43f7b3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1048608" name="Google Shape;63;gbee43f7b3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9" name="Google Shape;64;gbee43f7b3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1048623" name="Google Shape;75;gbee43f7b3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4" name="Google Shape;76;gbee43f7b3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Slide Image Placeholder 1"/>
          <p:cNvSpPr>
            <a:spLocks noGrp="1" noRot="1" noChangeAspect="1"/>
          </p:cNvSpPr>
          <p:nvPr>
            <p:ph type="sldImg"/>
          </p:nvPr>
        </p:nvSpPr>
        <p:spPr>
          <a:xfrm>
            <a:off x="381000" y="685800"/>
            <a:ext cx="6096000" cy="3429000"/>
          </a:xfrm>
        </p:spPr>
      </p:sp>
      <p:sp>
        <p:nvSpPr>
          <p:cNvPr id="1048635"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45" name="Google Shape;81;gbee43f7b3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6" name="Google Shape;82;gbee43f7b3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1048650" name="Google Shape;87;gbee43f7b3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1" name="Google Shape;88;gbee43f7b3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1048582"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3BD17B35-03F9-4909-8B0C-77925160C4E3}" type="datetimeFigureOut">
              <a:rPr lang="en-IN" smtClean="0"/>
              <a:t>20-05-2023</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a:t>Click to edit Master title style</a:t>
            </a:r>
            <a:endParaRPr lang="en-IN"/>
          </a:p>
        </p:txBody>
      </p:sp>
      <p:sp>
        <p:nvSpPr>
          <p:cNvPr id="1048680"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Date Placeholder 3"/>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82" name="Footer Placeholder 4"/>
          <p:cNvSpPr>
            <a:spLocks noGrp="1"/>
          </p:cNvSpPr>
          <p:nvPr>
            <p:ph type="ftr" sz="quarter" idx="11"/>
          </p:nvPr>
        </p:nvSpPr>
        <p:spPr/>
        <p:txBody>
          <a:bodyPr/>
          <a:lstStyle/>
          <a:p>
            <a:endParaRPr lang="en-IN"/>
          </a:p>
        </p:txBody>
      </p:sp>
      <p:sp>
        <p:nvSpPr>
          <p:cNvPr id="1048683"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104865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4" name="Date Placeholder 3"/>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55" name="Footer Placeholder 4"/>
          <p:cNvSpPr>
            <a:spLocks noGrp="1"/>
          </p:cNvSpPr>
          <p:nvPr>
            <p:ph type="ftr" sz="quarter" idx="11"/>
          </p:nvPr>
        </p:nvSpPr>
        <p:spPr/>
        <p:txBody>
          <a:bodyPr/>
          <a:lstStyle/>
          <a:p>
            <a:endParaRPr lang="en-IN"/>
          </a:p>
        </p:txBody>
      </p:sp>
      <p:sp>
        <p:nvSpPr>
          <p:cNvPr id="104865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048647"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48"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048599"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00"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01"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IN"/>
          </a:p>
        </p:txBody>
      </p:sp>
      <p:sp>
        <p:nvSpPr>
          <p:cNvPr id="1048591"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2" name="Date Placeholder 3"/>
          <p:cNvSpPr>
            <a:spLocks noGrp="1"/>
          </p:cNvSpPr>
          <p:nvPr>
            <p:ph type="dt" sz="half" idx="10"/>
          </p:nvPr>
        </p:nvSpPr>
        <p:spPr/>
        <p:txBody>
          <a:bodyPr/>
          <a:lstStyle/>
          <a:p>
            <a:fld id="{3BD17B35-03F9-4909-8B0C-77925160C4E3}" type="datetimeFigureOut">
              <a:rPr lang="en-IN" smtClean="0"/>
              <a:t>20-05-2023</a:t>
            </a:fld>
            <a:endParaRPr lang="en-IN"/>
          </a:p>
        </p:txBody>
      </p:sp>
      <p:sp>
        <p:nvSpPr>
          <p:cNvPr id="1048593" name="Footer Placeholder 4"/>
          <p:cNvSpPr>
            <a:spLocks noGrp="1"/>
          </p:cNvSpPr>
          <p:nvPr>
            <p:ph type="ftr" sz="quarter" idx="11"/>
          </p:nvPr>
        </p:nvSpPr>
        <p:spPr/>
        <p:txBody>
          <a:bodyPr/>
          <a:lstStyle/>
          <a:p>
            <a:endParaRPr lang="en-IN"/>
          </a:p>
        </p:txBody>
      </p:sp>
      <p:sp>
        <p:nvSpPr>
          <p:cNvPr id="1048594"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3"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1048664"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1048665" name="Date Placeholder 3"/>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66" name="Footer Placeholder 4"/>
          <p:cNvSpPr>
            <a:spLocks noGrp="1"/>
          </p:cNvSpPr>
          <p:nvPr>
            <p:ph type="ftr" sz="quarter" idx="11"/>
          </p:nvPr>
        </p:nvSpPr>
        <p:spPr/>
        <p:txBody>
          <a:bodyPr/>
          <a:lstStyle/>
          <a:p>
            <a:endParaRPr lang="en-IN"/>
          </a:p>
        </p:txBody>
      </p:sp>
      <p:sp>
        <p:nvSpPr>
          <p:cNvPr id="1048667"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IN"/>
          </a:p>
        </p:txBody>
      </p:sp>
      <p:sp>
        <p:nvSpPr>
          <p:cNvPr id="1048685"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Date Placeholder 4"/>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88" name="Footer Placeholder 5"/>
          <p:cNvSpPr>
            <a:spLocks noGrp="1"/>
          </p:cNvSpPr>
          <p:nvPr>
            <p:ph type="ftr" sz="quarter" idx="11"/>
          </p:nvPr>
        </p:nvSpPr>
        <p:spPr/>
        <p:txBody>
          <a:bodyPr/>
          <a:lstStyle/>
          <a:p>
            <a:endParaRPr lang="en-IN"/>
          </a:p>
        </p:txBody>
      </p:sp>
      <p:sp>
        <p:nvSpPr>
          <p:cNvPr id="1048689"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8"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1048669"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48670"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48672"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Date Placeholder 6"/>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74" name="Footer Placeholder 7"/>
          <p:cNvSpPr>
            <a:spLocks noGrp="1"/>
          </p:cNvSpPr>
          <p:nvPr>
            <p:ph type="ftr" sz="quarter" idx="11"/>
          </p:nvPr>
        </p:nvSpPr>
        <p:spPr/>
        <p:txBody>
          <a:bodyPr/>
          <a:lstStyle/>
          <a:p>
            <a:endParaRPr lang="en-IN"/>
          </a:p>
        </p:txBody>
      </p:sp>
      <p:sp>
        <p:nvSpPr>
          <p:cNvPr id="1048675"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endParaRPr lang="en-IN"/>
          </a:p>
        </p:txBody>
      </p:sp>
      <p:sp>
        <p:nvSpPr>
          <p:cNvPr id="1048617" name="Date Placeholder 2"/>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18" name="Footer Placeholder 3"/>
          <p:cNvSpPr>
            <a:spLocks noGrp="1"/>
          </p:cNvSpPr>
          <p:nvPr>
            <p:ph type="ftr" sz="quarter" idx="11"/>
          </p:nvPr>
        </p:nvSpPr>
        <p:spPr/>
        <p:txBody>
          <a:bodyPr/>
          <a:lstStyle/>
          <a:p>
            <a:endParaRPr lang="en-IN"/>
          </a:p>
        </p:txBody>
      </p:sp>
      <p:sp>
        <p:nvSpPr>
          <p:cNvPr id="1048619"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6" name="Date Placeholder 1"/>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77" name="Footer Placeholder 2"/>
          <p:cNvSpPr>
            <a:spLocks noGrp="1"/>
          </p:cNvSpPr>
          <p:nvPr>
            <p:ph type="ftr" sz="quarter" idx="11"/>
          </p:nvPr>
        </p:nvSpPr>
        <p:spPr/>
        <p:txBody>
          <a:bodyPr/>
          <a:lstStyle/>
          <a:p>
            <a:endParaRPr lang="en-IN"/>
          </a:p>
        </p:txBody>
      </p:sp>
      <p:sp>
        <p:nvSpPr>
          <p:cNvPr id="1048678"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1048691"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2"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1048693" name="Date Placeholder 4"/>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94" name="Footer Placeholder 5"/>
          <p:cNvSpPr>
            <a:spLocks noGrp="1"/>
          </p:cNvSpPr>
          <p:nvPr>
            <p:ph type="ftr" sz="quarter" idx="11"/>
          </p:nvPr>
        </p:nvSpPr>
        <p:spPr/>
        <p:txBody>
          <a:bodyPr/>
          <a:lstStyle/>
          <a:p>
            <a:endParaRPr lang="en-IN"/>
          </a:p>
        </p:txBody>
      </p:sp>
      <p:sp>
        <p:nvSpPr>
          <p:cNvPr id="1048695"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1048658"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1048659"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1048660" name="Date Placeholder 4"/>
          <p:cNvSpPr>
            <a:spLocks noGrp="1"/>
          </p:cNvSpPr>
          <p:nvPr>
            <p:ph type="dt" sz="half" idx="10"/>
          </p:nvPr>
        </p:nvSpPr>
        <p:spPr/>
        <p:txBody>
          <a:bodyPr/>
          <a:lstStyle/>
          <a:p>
            <a:fld id="{3BD17B35-03F9-4909-8B0C-77925160C4E3}" type="datetimeFigureOut">
              <a:rPr lang="en-IN" smtClean="0"/>
              <a:t>20-05-2023</a:t>
            </a:fld>
            <a:endParaRPr lang="en-IN"/>
          </a:p>
        </p:txBody>
      </p:sp>
      <p:sp>
        <p:nvSpPr>
          <p:cNvPr id="1048661" name="Footer Placeholder 5"/>
          <p:cNvSpPr>
            <a:spLocks noGrp="1"/>
          </p:cNvSpPr>
          <p:nvPr>
            <p:ph type="ftr" sz="quarter" idx="11"/>
          </p:nvPr>
        </p:nvSpPr>
        <p:spPr/>
        <p:txBody>
          <a:bodyPr/>
          <a:lstStyle/>
          <a:p>
            <a:endParaRPr lang="en-IN"/>
          </a:p>
        </p:txBody>
      </p:sp>
      <p:sp>
        <p:nvSpPr>
          <p:cNvPr id="1048662"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BD17B35-03F9-4909-8B0C-77925160C4E3}" type="datetimeFigureOut">
              <a:rPr lang="en-IN" smtClean="0"/>
              <a:t>20-05-2023</a:t>
            </a:fld>
            <a:endParaRPr lang="en-IN"/>
          </a:p>
        </p:txBody>
      </p:sp>
      <p:sp>
        <p:nvSpPr>
          <p:cNvPr id="1048579"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shop.evilmadscientist.com/productsmenu/716"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fqzNn09Jm4IZr-crTCiJGurW5LSdSzFs/view?usp=drivesdk"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699" name="Shape 1048699"/>
        <p:cNvGrpSpPr/>
        <p:nvPr/>
      </p:nvGrpSpPr>
      <p:grpSpPr>
        <a:xfrm>
          <a:off x="0" y="0"/>
          <a:ext cx="0" cy="0"/>
          <a:chOff x="0" y="0"/>
          <a:chExt cx="0" cy="0"/>
        </a:xfrm>
      </p:grpSpPr>
      <p:sp>
        <p:nvSpPr>
          <p:cNvPr id="1048700" name="Google Shape;1048700;p1"/>
          <p:cNvSpPr txBox="1"/>
          <p:nvPr>
            <p:ph type="ctrTitle"/>
          </p:nvPr>
        </p:nvSpPr>
        <p:spPr>
          <a:xfrm>
            <a:off x="1631093" y="0"/>
            <a:ext cx="4917900" cy="14169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DESIGN AND DEVELOPMENT OF A PROTECTION</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SYSTEM FOR RESCUE TEAM</a:t>
            </a:r>
            <a:endParaRPr/>
          </a:p>
        </p:txBody>
      </p:sp>
      <p:sp>
        <p:nvSpPr>
          <p:cNvPr id="1048701" name="Google Shape;1048701;p1"/>
          <p:cNvSpPr txBox="1"/>
          <p:nvPr>
            <p:ph idx="1" type="subTitle"/>
          </p:nvPr>
        </p:nvSpPr>
        <p:spPr>
          <a:xfrm>
            <a:off x="459465" y="2328188"/>
            <a:ext cx="8520600" cy="2413800"/>
          </a:xfrm>
          <a:prstGeom prst="rect">
            <a:avLst/>
          </a:prstGeom>
          <a:noFill/>
          <a:ln>
            <a:noFill/>
          </a:ln>
        </p:spPr>
        <p:txBody>
          <a:bodyPr anchorCtr="0" anchor="t" bIns="91425" lIns="91425" spcFirstLastPara="1" rIns="91425" wrap="square" tIns="91425">
            <a:normAutofit fontScale="94440"/>
          </a:bodyPr>
          <a:lstStyle/>
          <a:p>
            <a:pPr indent="0" lvl="0" marL="0" rtl="0" algn="l">
              <a:lnSpc>
                <a:spcPct val="90000"/>
              </a:lnSpc>
              <a:spcBef>
                <a:spcPts val="750"/>
              </a:spcBef>
              <a:spcAft>
                <a:spcPts val="0"/>
              </a:spcAft>
              <a:buClr>
                <a:schemeClr val="dk1"/>
              </a:buClr>
              <a:buSzPct val="100000"/>
              <a:buNone/>
            </a:pPr>
            <a:r>
              <a:rPr b="1" lang="en-US" sz="2200">
                <a:latin typeface="Times New Roman"/>
                <a:ea typeface="Times New Roman"/>
                <a:cs typeface="Times New Roman"/>
                <a:sym typeface="Times New Roman"/>
              </a:rPr>
              <a:t>TEAM MEMBERS:                                   PROJECT GUIDE:</a:t>
            </a:r>
            <a:endParaRPr/>
          </a:p>
          <a:p>
            <a:pPr indent="0" lvl="0" marL="0" rtl="0" algn="l">
              <a:lnSpc>
                <a:spcPct val="90000"/>
              </a:lnSpc>
              <a:spcBef>
                <a:spcPts val="750"/>
              </a:spcBef>
              <a:spcAft>
                <a:spcPts val="0"/>
              </a:spcAft>
              <a:buClr>
                <a:schemeClr val="dk1"/>
              </a:buClr>
              <a:buSzPct val="100000"/>
              <a:buNone/>
            </a:pPr>
            <a:r>
              <a:rPr lang="en-US" sz="2000">
                <a:latin typeface="Times New Roman"/>
                <a:ea typeface="Times New Roman"/>
                <a:cs typeface="Times New Roman"/>
                <a:sym typeface="Times New Roman"/>
              </a:rPr>
              <a:t>  1)ATHULYA A S            (721219106007)         Mr.S.MUKUNTHAN,M.Tech</a:t>
            </a:r>
            <a:endParaRPr sz="20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rPr lang="en-US" sz="2000">
                <a:latin typeface="Times New Roman"/>
                <a:ea typeface="Times New Roman"/>
                <a:cs typeface="Times New Roman"/>
                <a:sym typeface="Times New Roman"/>
              </a:rPr>
              <a:t>  2)MITHUN KUMAR N (721219106027)         Assistant Professor</a:t>
            </a:r>
            <a:endParaRPr/>
          </a:p>
          <a:p>
            <a:pPr indent="0" lvl="0" marL="0" rtl="0" algn="l">
              <a:lnSpc>
                <a:spcPct val="90000"/>
              </a:lnSpc>
              <a:spcBef>
                <a:spcPts val="750"/>
              </a:spcBef>
              <a:spcAft>
                <a:spcPts val="0"/>
              </a:spcAft>
              <a:buClr>
                <a:schemeClr val="dk1"/>
              </a:buClr>
              <a:buSzPct val="100000"/>
              <a:buNone/>
            </a:pPr>
            <a:r>
              <a:rPr lang="en-US" sz="2000">
                <a:latin typeface="Times New Roman"/>
                <a:ea typeface="Times New Roman"/>
                <a:cs typeface="Times New Roman"/>
                <a:sym typeface="Times New Roman"/>
              </a:rPr>
              <a:t>  3)SUNDAR RAJ A         (721219106052)         Karpagam Institute of Technology</a:t>
            </a:r>
            <a:endParaRPr/>
          </a:p>
          <a:p>
            <a:pPr indent="0" lvl="0" marL="0" rtl="0" algn="l">
              <a:lnSpc>
                <a:spcPct val="90000"/>
              </a:lnSpc>
              <a:spcBef>
                <a:spcPts val="750"/>
              </a:spcBef>
              <a:spcAft>
                <a:spcPts val="0"/>
              </a:spcAft>
              <a:buClr>
                <a:schemeClr val="dk1"/>
              </a:buClr>
              <a:buSzPct val="100000"/>
              <a:buNone/>
            </a:pPr>
            <a:r>
              <a:rPr lang="en-US" sz="2000">
                <a:latin typeface="Times New Roman"/>
                <a:ea typeface="Times New Roman"/>
                <a:cs typeface="Times New Roman"/>
                <a:sym typeface="Times New Roman"/>
              </a:rPr>
              <a:t>  4)YASSHIKAA J            (721219106062) </a:t>
            </a:r>
            <a:endParaRPr sz="20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None/>
            </a:pPr>
            <a:r>
              <a:t/>
            </a:r>
            <a:endParaRPr/>
          </a:p>
        </p:txBody>
      </p:sp>
      <p:pic>
        <p:nvPicPr>
          <p:cNvPr id="1048702" name="Google Shape;1048702;p1"/>
          <p:cNvPicPr preferRelativeResize="0"/>
          <p:nvPr/>
        </p:nvPicPr>
        <p:blipFill rotWithShape="1">
          <a:blip r:embed="rId3">
            <a:alphaModFix/>
          </a:blip>
          <a:srcRect b="0" l="0" r="0" t="0"/>
          <a:stretch/>
        </p:blipFill>
        <p:spPr>
          <a:xfrm>
            <a:off x="76285" y="155448"/>
            <a:ext cx="1554808" cy="972546"/>
          </a:xfrm>
          <a:prstGeom prst="rect">
            <a:avLst/>
          </a:prstGeom>
          <a:noFill/>
          <a:ln>
            <a:noFill/>
          </a:ln>
        </p:spPr>
      </p:pic>
      <p:pic>
        <p:nvPicPr>
          <p:cNvPr id="1048703" name="Google Shape;1048703;p1"/>
          <p:cNvPicPr preferRelativeResize="0"/>
          <p:nvPr/>
        </p:nvPicPr>
        <p:blipFill rotWithShape="1">
          <a:blip r:embed="rId4">
            <a:alphaModFix/>
          </a:blip>
          <a:srcRect b="0" l="0" r="0" t="0"/>
          <a:stretch/>
        </p:blipFill>
        <p:spPr>
          <a:xfrm>
            <a:off x="6810375" y="256010"/>
            <a:ext cx="2333625" cy="666750"/>
          </a:xfrm>
          <a:prstGeom prst="rect">
            <a:avLst/>
          </a:prstGeom>
          <a:noFill/>
          <a:ln>
            <a:noFill/>
          </a:ln>
        </p:spPr>
      </p:pic>
      <p:sp>
        <p:nvSpPr>
          <p:cNvPr id="1048704" name="Google Shape;1048704;p1"/>
          <p:cNvSpPr txBox="1"/>
          <p:nvPr/>
        </p:nvSpPr>
        <p:spPr>
          <a:xfrm>
            <a:off x="3341986" y="1641670"/>
            <a:ext cx="203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BATCH -2</a:t>
            </a:r>
            <a:endParaRPr b="1" sz="24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677481-3B4C-934B-F44A-AE89D11D9BF7}"/>
              </a:ext>
            </a:extLst>
          </p:cNvPr>
          <p:cNvSpPr>
            <a:spLocks noGrp="1"/>
          </p:cNvSpPr>
          <p:nvPr>
            <p:ph type="body" idx="1"/>
          </p:nvPr>
        </p:nvSpPr>
        <p:spPr>
          <a:xfrm>
            <a:off x="271305" y="271306"/>
            <a:ext cx="8560995" cy="4297570"/>
          </a:xfrm>
        </p:spPr>
        <p:txBody>
          <a:bodyPr/>
          <a:lstStyle/>
          <a:p>
            <a:pPr marL="114300" indent="0">
              <a:buNone/>
            </a:pPr>
            <a:r>
              <a:rPr lang="en-US" sz="2000" b="1" dirty="0">
                <a:latin typeface="Times New Roman" panose="02020603050405020304" pitchFamily="18" charset="0"/>
                <a:cs typeface="Times New Roman" panose="02020603050405020304" pitchFamily="18" charset="0"/>
              </a:rPr>
              <a:t>TRANSMITTER</a:t>
            </a: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SIDE</a:t>
            </a:r>
            <a:r>
              <a:rPr lang="en-US"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Transmitter side of the Protection System for the rescue team is responsible for the safety and protection of the rescue members. As it includes various sensor modules and a LoRa module for collecting and transmitting the data wirelessly to the receiver side.</a:t>
            </a:r>
          </a:p>
          <a:p>
            <a:r>
              <a:rPr lang="en-US" sz="1800" dirty="0">
                <a:latin typeface="Times New Roman" panose="02020603050405020304" pitchFamily="18" charset="0"/>
                <a:cs typeface="Times New Roman" panose="02020603050405020304" pitchFamily="18" charset="0"/>
              </a:rPr>
              <a:t>It includes various components like various sensors, a microcontroller , a LoRa module and a SOS system.</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r>
              <a:rPr lang="en-US" sz="2000" b="1" dirty="0">
                <a:latin typeface="Times New Roman" panose="02020603050405020304" pitchFamily="18" charset="0"/>
                <a:cs typeface="Times New Roman" panose="02020603050405020304" pitchFamily="18" charset="0"/>
              </a:rPr>
              <a:t>RECEIVER SIDE:</a:t>
            </a:r>
          </a:p>
          <a:p>
            <a:endParaRPr lang="en-US"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Receiver side of the Protection System for the rescue team is responsible for receiving the data from the transmitter side, thus one could view the data.</a:t>
            </a:r>
          </a:p>
          <a:p>
            <a:r>
              <a:rPr lang="en-US" sz="1800" dirty="0">
                <a:latin typeface="Times New Roman" panose="02020603050405020304" pitchFamily="18" charset="0"/>
                <a:cs typeface="Times New Roman" panose="02020603050405020304" pitchFamily="18" charset="0"/>
              </a:rPr>
              <a:t>It includes a LoRa module, Node MCU and a LCD.</a:t>
            </a:r>
          </a:p>
          <a:p>
            <a:r>
              <a:rPr lang="en-US" sz="1800" dirty="0">
                <a:latin typeface="Times New Roman" panose="02020603050405020304" pitchFamily="18" charset="0"/>
                <a:cs typeface="Times New Roman" panose="02020603050405020304" pitchFamily="18" charset="0"/>
              </a:rPr>
              <a:t>The data is further uploaded to the cloud, the related person can monitor the data continuously.</a:t>
            </a:r>
          </a:p>
          <a:p>
            <a:endParaRPr lang="en-US" sz="20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374331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C553B40-8198-C32E-FE2F-028671FB6297}"/>
              </a:ext>
            </a:extLst>
          </p:cNvPr>
          <p:cNvSpPr>
            <a:spLocks noGrp="1"/>
          </p:cNvSpPr>
          <p:nvPr>
            <p:ph type="body" idx="1"/>
          </p:nvPr>
        </p:nvSpPr>
        <p:spPr>
          <a:xfrm>
            <a:off x="311700" y="482321"/>
            <a:ext cx="8520600" cy="4471516"/>
          </a:xfrm>
        </p:spPr>
        <p:txBody>
          <a:bodyPr>
            <a:noAutofit/>
          </a:bodyPr>
          <a:lstStyle/>
          <a:p>
            <a:pPr marL="114300" indent="0">
              <a:lnSpc>
                <a:spcPct val="100000"/>
              </a:lnSpc>
              <a:buNone/>
            </a:pPr>
            <a:r>
              <a:rPr lang="en-US" sz="1400" b="1" dirty="0">
                <a:latin typeface="Times New Roman" panose="02020603050405020304" pitchFamily="18" charset="0"/>
                <a:cs typeface="Times New Roman" panose="02020603050405020304" pitchFamily="18" charset="0"/>
              </a:rPr>
              <a:t>LoRa Module :</a:t>
            </a:r>
          </a:p>
          <a:p>
            <a:pPr marL="114300" indent="0">
              <a:lnSpc>
                <a:spcPct val="100000"/>
              </a:lnSpc>
              <a:buNone/>
            </a:pPr>
            <a:r>
              <a:rPr lang="en-US" sz="1400" dirty="0">
                <a:latin typeface="Times New Roman" panose="02020603050405020304" pitchFamily="18" charset="0"/>
                <a:cs typeface="Times New Roman" panose="02020603050405020304" pitchFamily="18" charset="0"/>
              </a:rPr>
              <a:t>		LoRa (Long Range) modules are wireless communication modules that utilize the </a:t>
            </a:r>
            <a:r>
              <a:rPr lang="en-US" sz="1400" dirty="0" err="1">
                <a:latin typeface="Times New Roman" panose="02020603050405020304" pitchFamily="18" charset="0"/>
                <a:cs typeface="Times New Roman" panose="02020603050405020304" pitchFamily="18" charset="0"/>
              </a:rPr>
              <a:t>LoRaWAN</a:t>
            </a:r>
            <a:r>
              <a:rPr lang="en-US" sz="1400" dirty="0">
                <a:latin typeface="Times New Roman" panose="02020603050405020304" pitchFamily="18" charset="0"/>
                <a:cs typeface="Times New Roman" panose="02020603050405020304" pitchFamily="18" charset="0"/>
              </a:rPr>
              <a:t> (Low Power Wide Area Network) protocol to enable long-range, low-power communication between devices. LoRa technology is designed for IoT (Internet of Things) applications that require long-range connectivity with low power consumption. A LoRa module consists of a transceiver, which integrates both the LoRa radio and a microcontroller unit (MCU) or system-on-chip (SoC). The transceiver communicates with other LoRa devices using the Lora WAN protocol, allowing for secure and efficient data transmission over long distances.</a:t>
            </a:r>
          </a:p>
          <a:p>
            <a:pPr marL="0" indent="0" algn="just">
              <a:lnSpc>
                <a:spcPct val="100000"/>
              </a:lnSpc>
              <a:spcBef>
                <a:spcPts val="1200"/>
              </a:spcBef>
              <a:spcAft>
                <a:spcPts val="300"/>
              </a:spcAft>
              <a:buNone/>
            </a:pPr>
            <a:r>
              <a:rPr lang="en-US" sz="1400" b="1" dirty="0">
                <a:latin typeface="Times New Roman" panose="02020603050405020304" pitchFamily="18" charset="0"/>
                <a:cs typeface="Times New Roman" panose="02020603050405020304" pitchFamily="18" charset="0"/>
              </a:rPr>
              <a:t>  GPS</a:t>
            </a:r>
            <a:r>
              <a:rPr lang="en-US" sz="16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Module :</a:t>
            </a:r>
          </a:p>
          <a:p>
            <a:pPr marL="0" indent="0" algn="just">
              <a:lnSpc>
                <a:spcPct val="100000"/>
              </a:lnSpc>
              <a:spcBef>
                <a:spcPts val="1200"/>
              </a:spcBef>
              <a:spcAft>
                <a:spcPts val="300"/>
              </a:spcAft>
              <a:buNone/>
            </a:pPr>
            <a:r>
              <a:rPr lang="en-US" sz="1400" b="1"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 GPS (Global Positioning System) module is a device that integrates a GPS receiver and associated components into a compact module. GPS modules enable devices to receive signals from GPS satellites and determine their precise location coordinates (latitude, longitude, and altitude) and other related information such as time and velocity.</a:t>
            </a:r>
          </a:p>
          <a:p>
            <a:pPr marL="0" indent="0" algn="just">
              <a:lnSpc>
                <a:spcPct val="100000"/>
              </a:lnSpc>
              <a:spcBef>
                <a:spcPts val="1200"/>
              </a:spcBef>
              <a:spcAft>
                <a:spcPts val="300"/>
              </a:spcAft>
              <a:buNone/>
            </a:pPr>
            <a:r>
              <a:rPr lang="en-US" sz="1400" b="1" dirty="0">
                <a:latin typeface="Times New Roman" panose="02020603050405020304" pitchFamily="18" charset="0"/>
                <a:cs typeface="Times New Roman" panose="02020603050405020304" pitchFamily="18" charset="0"/>
              </a:rPr>
              <a:t>SENSOR MODULE:</a:t>
            </a:r>
          </a:p>
          <a:p>
            <a:pPr marL="0" indent="0" algn="just">
              <a:lnSpc>
                <a:spcPct val="100000"/>
              </a:lnSpc>
              <a:spcBef>
                <a:spcPts val="1200"/>
              </a:spcBef>
              <a:spcAft>
                <a:spcPts val="300"/>
              </a:spcAft>
              <a:buNone/>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Sensors are electronic devices that detect and respond to physical stimuli or changes in the environment and convert them to electrical signals. These signals can be processed and used to provide valuable information plays an important role in IoT.</a:t>
            </a:r>
          </a:p>
          <a:p>
            <a:pPr marL="0" indent="0" algn="just">
              <a:lnSpc>
                <a:spcPct val="100000"/>
              </a:lnSpc>
              <a:spcBef>
                <a:spcPts val="1200"/>
              </a:spcBef>
              <a:spcAft>
                <a:spcPts val="300"/>
              </a:spcAft>
              <a:buNone/>
            </a:pPr>
            <a:r>
              <a:rPr lang="en-US" sz="1400" b="1" dirty="0">
                <a:latin typeface="Times New Roman" panose="02020603050405020304" pitchFamily="18" charset="0"/>
                <a:cs typeface="Times New Roman" panose="02020603050405020304" pitchFamily="18" charset="0"/>
              </a:rPr>
              <a:t>	</a:t>
            </a:r>
          </a:p>
          <a:p>
            <a:pPr marL="0" indent="0" algn="just">
              <a:lnSpc>
                <a:spcPct val="100000"/>
              </a:lnSpc>
              <a:spcBef>
                <a:spcPts val="1200"/>
              </a:spcBef>
              <a:spcAft>
                <a:spcPts val="300"/>
              </a:spcAft>
              <a:buNone/>
            </a:pPr>
            <a:r>
              <a:rPr lang="en-US" sz="1400" b="0" i="0" dirty="0">
                <a:effectLst/>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endParaRPr lang="en-IN" sz="2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C761937-56A7-0BE9-9F49-AA88833A8E1E}"/>
              </a:ext>
            </a:extLst>
          </p:cNvPr>
          <p:cNvPicPr>
            <a:picLocks noChangeAspect="1"/>
          </p:cNvPicPr>
          <p:nvPr/>
        </p:nvPicPr>
        <p:blipFill>
          <a:blip r:embed="rId3"/>
          <a:stretch>
            <a:fillRect/>
          </a:stretch>
        </p:blipFill>
        <p:spPr>
          <a:xfrm>
            <a:off x="350405" y="1368136"/>
            <a:ext cx="2449311" cy="2399996"/>
          </a:xfrm>
          <a:prstGeom prst="rect">
            <a:avLst/>
          </a:prstGeom>
        </p:spPr>
      </p:pic>
      <p:pic>
        <p:nvPicPr>
          <p:cNvPr id="13" name="Picture 12">
            <a:extLst>
              <a:ext uri="{FF2B5EF4-FFF2-40B4-BE49-F238E27FC236}">
                <a16:creationId xmlns:a16="http://schemas.microsoft.com/office/drawing/2014/main" id="{F894D75B-D0E3-C728-7164-0F6624C240AE}"/>
              </a:ext>
            </a:extLst>
          </p:cNvPr>
          <p:cNvPicPr>
            <a:picLocks noChangeAspect="1"/>
          </p:cNvPicPr>
          <p:nvPr/>
        </p:nvPicPr>
        <p:blipFill>
          <a:blip r:embed="rId4"/>
          <a:stretch>
            <a:fillRect/>
          </a:stretch>
        </p:blipFill>
        <p:spPr>
          <a:xfrm>
            <a:off x="3108657" y="1427798"/>
            <a:ext cx="2755294" cy="2326326"/>
          </a:xfrm>
          <a:prstGeom prst="rect">
            <a:avLst/>
          </a:prstGeom>
        </p:spPr>
      </p:pic>
      <p:sp>
        <p:nvSpPr>
          <p:cNvPr id="14" name="TextBox 13">
            <a:extLst>
              <a:ext uri="{FF2B5EF4-FFF2-40B4-BE49-F238E27FC236}">
                <a16:creationId xmlns:a16="http://schemas.microsoft.com/office/drawing/2014/main" id="{0A8BD72A-1F9F-A0C7-BB8D-957B9718ACA3}"/>
              </a:ext>
            </a:extLst>
          </p:cNvPr>
          <p:cNvSpPr txBox="1"/>
          <p:nvPr/>
        </p:nvSpPr>
        <p:spPr>
          <a:xfrm>
            <a:off x="3108657" y="809398"/>
            <a:ext cx="275529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TESTED HARDWARE</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2E2ABDC-0F12-A6D5-ACDC-4086B71C4327}"/>
              </a:ext>
            </a:extLst>
          </p:cNvPr>
          <p:cNvSpPr txBox="1"/>
          <p:nvPr/>
        </p:nvSpPr>
        <p:spPr>
          <a:xfrm>
            <a:off x="720951" y="3862728"/>
            <a:ext cx="151707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TRANSMITTER</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7FF26F9-6A2B-75FA-C750-D0FEA63F3A24}"/>
              </a:ext>
            </a:extLst>
          </p:cNvPr>
          <p:cNvSpPr txBox="1"/>
          <p:nvPr/>
        </p:nvSpPr>
        <p:spPr>
          <a:xfrm>
            <a:off x="3951590" y="3849303"/>
            <a:ext cx="151707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RECEIVER</a:t>
            </a:r>
            <a:endParaRPr lang="en-IN" sz="1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78E78E0B-1929-1E8B-AC2D-7F8F733B4F0A}"/>
              </a:ext>
            </a:extLst>
          </p:cNvPr>
          <p:cNvGraphicFramePr>
            <a:graphicFrameLocks noGrp="1"/>
          </p:cNvGraphicFramePr>
          <p:nvPr>
            <p:extLst>
              <p:ext uri="{D42A27DB-BD31-4B8C-83A1-F6EECF244321}">
                <p14:modId xmlns:p14="http://schemas.microsoft.com/office/powerpoint/2010/main" val="3301854355"/>
              </p:ext>
            </p:extLst>
          </p:nvPr>
        </p:nvGraphicFramePr>
        <p:xfrm>
          <a:off x="5968722" y="1427797"/>
          <a:ext cx="3034602" cy="2326327"/>
        </p:xfrm>
        <a:graphic>
          <a:graphicData uri="http://schemas.openxmlformats.org/drawingml/2006/table">
            <a:tbl>
              <a:tblPr firstRow="1" bandRow="1">
                <a:tableStyleId>{5C22544A-7EE6-4342-B048-85BDC9FD1C3A}</a:tableStyleId>
              </a:tblPr>
              <a:tblGrid>
                <a:gridCol w="944366">
                  <a:extLst>
                    <a:ext uri="{9D8B030D-6E8A-4147-A177-3AD203B41FA5}">
                      <a16:colId xmlns:a16="http://schemas.microsoft.com/office/drawing/2014/main" val="2382773908"/>
                    </a:ext>
                  </a:extLst>
                </a:gridCol>
                <a:gridCol w="1055255">
                  <a:extLst>
                    <a:ext uri="{9D8B030D-6E8A-4147-A177-3AD203B41FA5}">
                      <a16:colId xmlns:a16="http://schemas.microsoft.com/office/drawing/2014/main" val="2413875916"/>
                    </a:ext>
                  </a:extLst>
                </a:gridCol>
                <a:gridCol w="1034981">
                  <a:extLst>
                    <a:ext uri="{9D8B030D-6E8A-4147-A177-3AD203B41FA5}">
                      <a16:colId xmlns:a16="http://schemas.microsoft.com/office/drawing/2014/main" val="626274895"/>
                    </a:ext>
                  </a:extLst>
                </a:gridCol>
              </a:tblGrid>
              <a:tr h="501634">
                <a:tc>
                  <a:txBody>
                    <a:bodyPr/>
                    <a:lstStyle/>
                    <a:p>
                      <a:pPr algn="ctr">
                        <a:lnSpc>
                          <a:spcPct val="107000"/>
                        </a:lnSpc>
                        <a:spcBef>
                          <a:spcPts val="30"/>
                        </a:spcBef>
                      </a:pPr>
                      <a:r>
                        <a:rPr lang="en-IN" sz="1150">
                          <a:effectLst/>
                        </a:rPr>
                        <a:t>SENSOR NAME </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dirty="0">
                          <a:effectLst/>
                        </a:rPr>
                        <a:t>MEASURED</a:t>
                      </a:r>
                      <a:endParaRPr lang="en-IN" sz="1100" dirty="0">
                        <a:effectLst/>
                      </a:endParaRPr>
                    </a:p>
                    <a:p>
                      <a:pPr algn="ctr">
                        <a:lnSpc>
                          <a:spcPct val="107000"/>
                        </a:lnSpc>
                        <a:spcBef>
                          <a:spcPts val="30"/>
                        </a:spcBef>
                      </a:pPr>
                      <a:r>
                        <a:rPr lang="en-IN" sz="1150" dirty="0">
                          <a:effectLst/>
                        </a:rPr>
                        <a:t>PARAMETERS</a:t>
                      </a:r>
                      <a:endParaRPr lang="en-IN" sz="1100" dirty="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a:effectLst/>
                        </a:rPr>
                        <a:t>OBSERVED VALUES</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extLst>
                  <a:ext uri="{0D108BD9-81ED-4DB2-BD59-A6C34878D82A}">
                    <a16:rowId xmlns:a16="http://schemas.microsoft.com/office/drawing/2014/main" val="3595187240"/>
                  </a:ext>
                </a:extLst>
              </a:tr>
              <a:tr h="501634">
                <a:tc>
                  <a:txBody>
                    <a:bodyPr/>
                    <a:lstStyle/>
                    <a:p>
                      <a:pPr algn="ctr">
                        <a:lnSpc>
                          <a:spcPct val="107000"/>
                        </a:lnSpc>
                        <a:spcBef>
                          <a:spcPts val="30"/>
                        </a:spcBef>
                      </a:pPr>
                      <a:r>
                        <a:rPr lang="en-IN" sz="1150">
                          <a:effectLst/>
                        </a:rPr>
                        <a:t>HX710B</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a:effectLst/>
                        </a:rPr>
                        <a:t>Pressure</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dirty="0">
                          <a:effectLst/>
                        </a:rPr>
                        <a:t>074/46mmHg</a:t>
                      </a:r>
                      <a:endParaRPr lang="en-IN" sz="1100" dirty="0">
                        <a:effectLst/>
                        <a:latin typeface="Times New Roman" panose="02020603050405020304" pitchFamily="18" charset="0"/>
                        <a:ea typeface="Times New Roman" panose="02020603050405020304" pitchFamily="18" charset="0"/>
                        <a:cs typeface="Latha" panose="020B0502040204020203" pitchFamily="34" charset="0"/>
                      </a:endParaRPr>
                    </a:p>
                  </a:txBody>
                  <a:tcPr/>
                </a:tc>
                <a:extLst>
                  <a:ext uri="{0D108BD9-81ED-4DB2-BD59-A6C34878D82A}">
                    <a16:rowId xmlns:a16="http://schemas.microsoft.com/office/drawing/2014/main" val="2851757905"/>
                  </a:ext>
                </a:extLst>
              </a:tr>
              <a:tr h="501634">
                <a:tc>
                  <a:txBody>
                    <a:bodyPr/>
                    <a:lstStyle/>
                    <a:p>
                      <a:pPr algn="ctr">
                        <a:lnSpc>
                          <a:spcPct val="107000"/>
                        </a:lnSpc>
                        <a:spcBef>
                          <a:spcPts val="30"/>
                        </a:spcBef>
                      </a:pPr>
                      <a:r>
                        <a:rPr lang="en-IN" sz="1150">
                          <a:effectLst/>
                        </a:rPr>
                        <a:t>MQ9</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a:effectLst/>
                        </a:rPr>
                        <a:t>Inflammable gases</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a:effectLst/>
                        </a:rPr>
                        <a:t>237</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extLst>
                  <a:ext uri="{0D108BD9-81ED-4DB2-BD59-A6C34878D82A}">
                    <a16:rowId xmlns:a16="http://schemas.microsoft.com/office/drawing/2014/main" val="4128613947"/>
                  </a:ext>
                </a:extLst>
              </a:tr>
              <a:tr h="319791">
                <a:tc>
                  <a:txBody>
                    <a:bodyPr/>
                    <a:lstStyle/>
                    <a:p>
                      <a:pPr algn="ctr">
                        <a:lnSpc>
                          <a:spcPct val="107000"/>
                        </a:lnSpc>
                        <a:spcBef>
                          <a:spcPts val="30"/>
                        </a:spcBef>
                      </a:pPr>
                      <a:r>
                        <a:rPr lang="en-IN" sz="1150">
                          <a:effectLst/>
                        </a:rPr>
                        <a:t>MAX30102</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a:effectLst/>
                        </a:rPr>
                        <a:t>Pulse rate</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US" sz="1150" dirty="0">
                          <a:effectLst/>
                          <a:latin typeface="Times New Roman" panose="02020603050405020304" pitchFamily="18" charset="0"/>
                          <a:ea typeface="Times New Roman" panose="02020603050405020304" pitchFamily="18" charset="0"/>
                          <a:cs typeface="Latha" panose="020B0502040204020203" pitchFamily="34" charset="0"/>
                        </a:rPr>
                        <a:t>6</a:t>
                      </a:r>
                      <a:r>
                        <a:rPr lang="en-IN" sz="1150" dirty="0">
                          <a:effectLst/>
                          <a:latin typeface="Times New Roman" panose="02020603050405020304" pitchFamily="18" charset="0"/>
                          <a:ea typeface="Times New Roman" panose="02020603050405020304" pitchFamily="18" charset="0"/>
                          <a:cs typeface="Latha" panose="020B0502040204020203" pitchFamily="34" charset="0"/>
                        </a:rPr>
                        <a:t>2</a:t>
                      </a:r>
                      <a:endParaRPr lang="en-IN" sz="1100" dirty="0">
                        <a:effectLst/>
                        <a:latin typeface="Times New Roman" panose="02020603050405020304" pitchFamily="18" charset="0"/>
                        <a:ea typeface="Times New Roman" panose="02020603050405020304" pitchFamily="18" charset="0"/>
                        <a:cs typeface="Latha" panose="020B0502040204020203" pitchFamily="34" charset="0"/>
                      </a:endParaRPr>
                    </a:p>
                  </a:txBody>
                  <a:tcPr/>
                </a:tc>
                <a:extLst>
                  <a:ext uri="{0D108BD9-81ED-4DB2-BD59-A6C34878D82A}">
                    <a16:rowId xmlns:a16="http://schemas.microsoft.com/office/drawing/2014/main" val="2548647919"/>
                  </a:ext>
                </a:extLst>
              </a:tr>
              <a:tr h="501634">
                <a:tc>
                  <a:txBody>
                    <a:bodyPr/>
                    <a:lstStyle/>
                    <a:p>
                      <a:pPr algn="ctr">
                        <a:lnSpc>
                          <a:spcPct val="107000"/>
                        </a:lnSpc>
                        <a:spcBef>
                          <a:spcPts val="30"/>
                        </a:spcBef>
                      </a:pPr>
                      <a:r>
                        <a:rPr lang="en-IN" sz="1150">
                          <a:effectLst/>
                        </a:rPr>
                        <a:t>DHT11</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a:effectLst/>
                        </a:rPr>
                        <a:t>Humidity and temperature</a:t>
                      </a:r>
                      <a:endParaRPr lang="en-IN" sz="1100">
                        <a:effectLst/>
                        <a:latin typeface="Times New Roman" panose="02020603050405020304" pitchFamily="18" charset="0"/>
                        <a:ea typeface="Times New Roman" panose="02020603050405020304" pitchFamily="18" charset="0"/>
                        <a:cs typeface="Latha" panose="020B0502040204020203" pitchFamily="34" charset="0"/>
                      </a:endParaRPr>
                    </a:p>
                  </a:txBody>
                  <a:tcPr/>
                </a:tc>
                <a:tc>
                  <a:txBody>
                    <a:bodyPr/>
                    <a:lstStyle/>
                    <a:p>
                      <a:pPr algn="ctr">
                        <a:lnSpc>
                          <a:spcPct val="107000"/>
                        </a:lnSpc>
                        <a:spcBef>
                          <a:spcPts val="30"/>
                        </a:spcBef>
                      </a:pPr>
                      <a:r>
                        <a:rPr lang="en-IN" sz="1150" dirty="0">
                          <a:effectLst/>
                        </a:rPr>
                        <a:t>76%</a:t>
                      </a:r>
                      <a:endParaRPr lang="en-IN" sz="1100" dirty="0">
                        <a:effectLst/>
                      </a:endParaRPr>
                    </a:p>
                    <a:p>
                      <a:pPr algn="ctr">
                        <a:lnSpc>
                          <a:spcPct val="107000"/>
                        </a:lnSpc>
                        <a:spcBef>
                          <a:spcPts val="30"/>
                        </a:spcBef>
                      </a:pPr>
                      <a:r>
                        <a:rPr lang="en-IN" sz="1150" dirty="0">
                          <a:effectLst/>
                        </a:rPr>
                        <a:t>30’c</a:t>
                      </a:r>
                      <a:endParaRPr lang="en-IN" sz="1100" dirty="0">
                        <a:effectLst/>
                        <a:latin typeface="Times New Roman" panose="02020603050405020304" pitchFamily="18" charset="0"/>
                        <a:ea typeface="Times New Roman" panose="02020603050405020304" pitchFamily="18" charset="0"/>
                        <a:cs typeface="Latha" panose="020B0502040204020203" pitchFamily="34" charset="0"/>
                      </a:endParaRPr>
                    </a:p>
                  </a:txBody>
                  <a:tcPr/>
                </a:tc>
                <a:extLst>
                  <a:ext uri="{0D108BD9-81ED-4DB2-BD59-A6C34878D82A}">
                    <a16:rowId xmlns:a16="http://schemas.microsoft.com/office/drawing/2014/main" val="1333985084"/>
                  </a:ext>
                </a:extLst>
              </a:tr>
            </a:tbl>
          </a:graphicData>
        </a:graphic>
      </p:graphicFrame>
      <p:sp>
        <p:nvSpPr>
          <p:cNvPr id="3" name="Rectangle 1">
            <a:extLst>
              <a:ext uri="{FF2B5EF4-FFF2-40B4-BE49-F238E27FC236}">
                <a16:creationId xmlns:a16="http://schemas.microsoft.com/office/drawing/2014/main" id="{486C9759-7FEC-E796-3A90-E1D2E32D2F22}"/>
              </a:ext>
            </a:extLst>
          </p:cNvPr>
          <p:cNvSpPr>
            <a:spLocks noChangeArrowheads="1"/>
          </p:cNvSpPr>
          <p:nvPr/>
        </p:nvSpPr>
        <p:spPr bwMode="auto">
          <a:xfrm>
            <a:off x="6156622" y="1389309"/>
            <a:ext cx="74890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AD74B5AD-47FF-74AC-2FE7-FE87102BA369}"/>
              </a:ext>
            </a:extLst>
          </p:cNvPr>
          <p:cNvSpPr txBox="1"/>
          <p:nvPr/>
        </p:nvSpPr>
        <p:spPr>
          <a:xfrm>
            <a:off x="6755438" y="3849303"/>
            <a:ext cx="168536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RECEIVED DATA</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20E393-3652-07A3-2707-0B601AB1DD24}"/>
              </a:ext>
            </a:extLst>
          </p:cNvPr>
          <p:cNvPicPr>
            <a:picLocks noChangeAspect="1"/>
          </p:cNvPicPr>
          <p:nvPr/>
        </p:nvPicPr>
        <p:blipFill>
          <a:blip r:embed="rId2"/>
          <a:stretch>
            <a:fillRect/>
          </a:stretch>
        </p:blipFill>
        <p:spPr>
          <a:xfrm>
            <a:off x="6490423" y="677429"/>
            <a:ext cx="1948945" cy="4330989"/>
          </a:xfrm>
          <a:prstGeom prst="rect">
            <a:avLst/>
          </a:prstGeom>
        </p:spPr>
      </p:pic>
      <p:pic>
        <p:nvPicPr>
          <p:cNvPr id="9" name="Picture 8">
            <a:extLst>
              <a:ext uri="{FF2B5EF4-FFF2-40B4-BE49-F238E27FC236}">
                <a16:creationId xmlns:a16="http://schemas.microsoft.com/office/drawing/2014/main" id="{7FFEDDD9-B960-DEC1-5CD7-5481DDB2AD3E}"/>
              </a:ext>
            </a:extLst>
          </p:cNvPr>
          <p:cNvPicPr>
            <a:picLocks noChangeAspect="1"/>
          </p:cNvPicPr>
          <p:nvPr/>
        </p:nvPicPr>
        <p:blipFill>
          <a:blip r:embed="rId3"/>
          <a:stretch>
            <a:fillRect/>
          </a:stretch>
        </p:blipFill>
        <p:spPr>
          <a:xfrm>
            <a:off x="238124" y="906317"/>
            <a:ext cx="5344876" cy="3041939"/>
          </a:xfrm>
          <a:prstGeom prst="rect">
            <a:avLst/>
          </a:prstGeom>
        </p:spPr>
      </p:pic>
      <p:sp>
        <p:nvSpPr>
          <p:cNvPr id="10" name="TextBox 9">
            <a:extLst>
              <a:ext uri="{FF2B5EF4-FFF2-40B4-BE49-F238E27FC236}">
                <a16:creationId xmlns:a16="http://schemas.microsoft.com/office/drawing/2014/main" id="{AFCDFE26-1013-DF49-FF6D-E2C5B0F7B8B7}"/>
              </a:ext>
            </a:extLst>
          </p:cNvPr>
          <p:cNvSpPr txBox="1"/>
          <p:nvPr/>
        </p:nvSpPr>
        <p:spPr>
          <a:xfrm>
            <a:off x="2379112" y="369652"/>
            <a:ext cx="4111311"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 OBTAINED THROUGH CLOUD</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7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311700" y="924776"/>
            <a:ext cx="8520600" cy="572700"/>
          </a:xfrm>
        </p:spPr>
        <p:txBody>
          <a:bodyPr>
            <a:normAutofit/>
          </a:bodyPr>
          <a:lstStyle/>
          <a:p>
            <a:r>
              <a:rPr lang="en-US" sz="2800" b="1" dirty="0">
                <a:latin typeface="Times New Roman" panose="02020603050405020304" pitchFamily="18" charset="0"/>
                <a:cs typeface="Times New Roman" panose="02020603050405020304" pitchFamily="18" charset="0"/>
              </a:rPr>
              <a:t>ADVANTAGES:</a:t>
            </a:r>
            <a:endParaRPr lang="en-IN" sz="2800" b="1" dirty="0">
              <a:latin typeface="Times New Roman" panose="02020603050405020304" pitchFamily="18" charset="0"/>
              <a:cs typeface="Times New Roman" panose="02020603050405020304" pitchFamily="18" charset="0"/>
            </a:endParaRPr>
          </a:p>
        </p:txBody>
      </p:sp>
      <p:sp>
        <p:nvSpPr>
          <p:cNvPr id="1048637" name="Text Placeholder 2"/>
          <p:cNvSpPr>
            <a:spLocks noGrp="1"/>
          </p:cNvSpPr>
          <p:nvPr>
            <p:ph type="body" idx="1"/>
          </p:nvPr>
        </p:nvSpPr>
        <p:spPr>
          <a:xfrm>
            <a:off x="311700" y="1497476"/>
            <a:ext cx="8520600" cy="2343079"/>
          </a:xfrm>
        </p:spPr>
        <p:txBody>
          <a:bodyPr>
            <a:normAutofit fontScale="95952"/>
          </a:bodyPr>
          <a:lstStyle/>
          <a:p>
            <a:pPr>
              <a:buClr>
                <a:schemeClr val="tx1"/>
              </a:buClr>
            </a:pPr>
            <a:r>
              <a:rPr lang="en-US" sz="2400" dirty="0">
                <a:latin typeface="Calibri" panose="020F0502020204030204" pitchFamily="34" charset="0"/>
                <a:cs typeface="Calibri" panose="020F0502020204030204" pitchFamily="34" charset="0"/>
              </a:rPr>
              <a:t>Cost effective</a:t>
            </a:r>
          </a:p>
          <a:p>
            <a:pPr>
              <a:buClr>
                <a:schemeClr val="tx1"/>
              </a:buClr>
            </a:pPr>
            <a:r>
              <a:rPr lang="en-US" sz="2400" dirty="0">
                <a:latin typeface="Calibri" panose="020F0502020204030204" pitchFamily="34" charset="0"/>
                <a:cs typeface="Calibri" panose="020F0502020204030204" pitchFamily="34" charset="0"/>
              </a:rPr>
              <a:t>Long Range Communication</a:t>
            </a:r>
          </a:p>
          <a:p>
            <a:pPr>
              <a:buClr>
                <a:schemeClr val="tx1"/>
              </a:buClr>
            </a:pPr>
            <a:r>
              <a:rPr lang="en-US" sz="2400" dirty="0">
                <a:latin typeface="Calibri" panose="020F0502020204030204" pitchFamily="34" charset="0"/>
                <a:cs typeface="Calibri" panose="020F0502020204030204" pitchFamily="34" charset="0"/>
              </a:rPr>
              <a:t>Less manpower required</a:t>
            </a:r>
          </a:p>
          <a:p>
            <a:pPr>
              <a:buClr>
                <a:schemeClr val="tx1"/>
              </a:buClr>
            </a:pPr>
            <a:r>
              <a:rPr lang="en-US" sz="2400" dirty="0">
                <a:latin typeface="Calibri" panose="020F0502020204030204" pitchFamily="34" charset="0"/>
                <a:cs typeface="Calibri" panose="020F0502020204030204" pitchFamily="34" charset="0"/>
              </a:rPr>
              <a:t>Low Power Consumption</a:t>
            </a:r>
          </a:p>
          <a:p>
            <a:pPr>
              <a:buClr>
                <a:schemeClr val="tx1"/>
              </a:buClr>
            </a:pPr>
            <a:r>
              <a:rPr lang="en-US" sz="2400" dirty="0">
                <a:latin typeface="Calibri" panose="020F0502020204030204" pitchFamily="34" charset="0"/>
                <a:cs typeface="Calibri" panose="020F0502020204030204" pitchFamily="34" charset="0"/>
              </a:rPr>
              <a:t>Localization and Tracking </a:t>
            </a:r>
          </a:p>
          <a:p>
            <a:pPr>
              <a:buClr>
                <a:schemeClr val="tx1"/>
              </a:buClr>
            </a:pPr>
            <a:r>
              <a:rPr lang="en-US" sz="2400" dirty="0">
                <a:latin typeface="Calibri" panose="020F0502020204030204" pitchFamily="34" charset="0"/>
                <a:cs typeface="Calibri" panose="020F0502020204030204" pitchFamily="34" charset="0"/>
              </a:rPr>
              <a:t>Real Time Data Monitoring</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311700" y="927016"/>
            <a:ext cx="8520600" cy="572700"/>
          </a:xfrm>
        </p:spPr>
        <p:txBody>
          <a:bodyPr>
            <a:normAutofit/>
          </a:bodyPr>
          <a:lstStyle/>
          <a:p>
            <a:r>
              <a:rPr lang="en-US" sz="2800" b="1" dirty="0">
                <a:latin typeface="Times New Roman" panose="02020603050405020304" pitchFamily="18" charset="0"/>
                <a:cs typeface="Times New Roman" panose="02020603050405020304" pitchFamily="18" charset="0"/>
              </a:rPr>
              <a:t>FUTURE WORK:</a:t>
            </a:r>
            <a:endParaRPr lang="en-IN" sz="2800" b="1" dirty="0">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type="body" idx="1"/>
          </p:nvPr>
        </p:nvSpPr>
        <p:spPr>
          <a:xfrm>
            <a:off x="311700" y="1581373"/>
            <a:ext cx="8520600" cy="3195021"/>
          </a:xfrm>
        </p:spPr>
        <p:txBody>
          <a:bodyPr/>
          <a:lstStyle/>
          <a:p>
            <a:pPr marL="64770" marR="66040" indent="0" algn="just">
              <a:lnSpc>
                <a:spcPct val="150000"/>
              </a:lnSpc>
              <a:spcBef>
                <a:spcPts val="975"/>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	The future of smart suits for rescue team is likely to involve the development and integration of advanced technologies that can provide higher levels of accuracy, efficiency, and automation.</a:t>
            </a:r>
            <a:endParaRPr lang="en-IN" sz="1800" dirty="0">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0" y="387275"/>
            <a:ext cx="8601623" cy="527125"/>
          </a:xfrm>
        </p:spPr>
        <p:txBody>
          <a:bodyPr>
            <a:normAutofit fontScale="90000"/>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1048641" name="Text Placeholder 2"/>
          <p:cNvSpPr>
            <a:spLocks noGrp="1"/>
          </p:cNvSpPr>
          <p:nvPr>
            <p:ph type="body" idx="1"/>
          </p:nvPr>
        </p:nvSpPr>
        <p:spPr>
          <a:xfrm>
            <a:off x="392723" y="1731210"/>
            <a:ext cx="8520600" cy="2227332"/>
          </a:xfrm>
        </p:spPr>
        <p:txBody>
          <a:bodyPr/>
          <a:lstStyle/>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1048642" name="TextBox 7"/>
          <p:cNvSpPr txBox="1"/>
          <p:nvPr/>
        </p:nvSpPr>
        <p:spPr>
          <a:xfrm>
            <a:off x="0" y="1184958"/>
            <a:ext cx="8808548" cy="2627451"/>
          </a:xfrm>
          <a:prstGeom prst="rect">
            <a:avLst/>
          </a:prstGeom>
          <a:noFill/>
        </p:spPr>
        <p:txBody>
          <a:bodyPr wrap="square">
            <a:spAutoFit/>
          </a:bodyPr>
          <a:lstStyle/>
          <a:p>
            <a:pPr marL="165100" marR="669925" algn="just">
              <a:lnSpc>
                <a:spcPct val="150000"/>
              </a:lnSpc>
              <a:spcBef>
                <a:spcPts val="440"/>
              </a:spcBef>
            </a:pPr>
            <a:r>
              <a:rPr lang="en-US" sz="1800" dirty="0">
                <a:solidFill>
                  <a:srgbClr val="000000"/>
                </a:solidFill>
                <a:effectLst/>
                <a:latin typeface="Times New Roman" panose="02020603050405020304" pitchFamily="18" charset="0"/>
                <a:ea typeface="Times New Roman" panose="02020603050405020304" pitchFamily="18" charset="0"/>
              </a:rPr>
              <a:t>	According to the analysis, the existing methods are time and money consuming. The suggested solution not only resolves these issues but also increases accuracy. It is the greatest cost-effective method offered to improve the safety of the rescue team workers. It could be feasible to prevent the loss of money and valuable human lives. Also, it saves money and time.</a:t>
            </a:r>
            <a:endParaRPr lang="en-IN" sz="1800" dirty="0">
              <a:effectLst/>
              <a:latin typeface="Times New Roman" panose="02020603050405020304" pitchFamily="18" charset="0"/>
              <a:ea typeface="Times New Roman" panose="02020603050405020304" pitchFamily="18" charset="0"/>
            </a:endParaRPr>
          </a:p>
          <a:p>
            <a:pPr marL="450850" marR="669925" indent="-285750" algn="just">
              <a:lnSpc>
                <a:spcPct val="150000"/>
              </a:lnSpc>
              <a:spcBef>
                <a:spcPts val="440"/>
              </a:spcBef>
              <a:spcAft>
                <a:spcPts val="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43" name="Google Shape;84;p18"/>
          <p:cNvSpPr txBox="1">
            <a:spLocks noGrp="1"/>
          </p:cNvSpPr>
          <p:nvPr>
            <p:ph type="title"/>
          </p:nvPr>
        </p:nvSpPr>
        <p:spPr>
          <a:xfrm>
            <a:off x="311700" y="290456"/>
            <a:ext cx="8520600" cy="537883"/>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REFERENCES:</a:t>
            </a:r>
            <a:br>
              <a:rPr lang="en-IN" sz="2400" b="1" dirty="0"/>
            </a:br>
            <a:endParaRPr sz="2600" dirty="0"/>
          </a:p>
        </p:txBody>
      </p:sp>
      <p:sp>
        <p:nvSpPr>
          <p:cNvPr id="4" name="Google Shape;85;p18">
            <a:extLst>
              <a:ext uri="{FF2B5EF4-FFF2-40B4-BE49-F238E27FC236}">
                <a16:creationId xmlns:a16="http://schemas.microsoft.com/office/drawing/2014/main" id="{BDA96BAA-4F6D-9CB1-4B9D-CA0511D3C489}"/>
              </a:ext>
            </a:extLst>
          </p:cNvPr>
          <p:cNvSpPr txBox="1">
            <a:spLocks noGrp="1"/>
          </p:cNvSpPr>
          <p:nvPr>
            <p:ph type="body" idx="1"/>
          </p:nvPr>
        </p:nvSpPr>
        <p:spPr>
          <a:xfrm>
            <a:off x="311150" y="1152525"/>
            <a:ext cx="8521700" cy="3416300"/>
          </a:xfrm>
          <a:prstGeom prst="rect">
            <a:avLst/>
          </a:prstGeom>
        </p:spPr>
        <p:txBody>
          <a:bodyPr spcFirstLastPara="1" wrap="square" lIns="91425" tIns="91425" rIns="91425" bIns="91425" anchor="t" anchorCtr="0">
            <a:normAutofit fontScale="70000" lnSpcReduction="20000"/>
          </a:bodyPr>
          <a:lstStyle/>
          <a:p>
            <a:pPr marL="432000" indent="0">
              <a:lnSpc>
                <a:spcPct val="100000"/>
              </a:lnSpc>
              <a:spcBef>
                <a:spcPts val="1417"/>
              </a:spcBef>
              <a:buNone/>
              <a:tabLst>
                <a:tab pos="0" algn="l"/>
              </a:tabLst>
            </a:pPr>
            <a:r>
              <a:rPr lang="en-IN" sz="2400" b="0" strike="noStrike" spc="-1" dirty="0">
                <a:solidFill>
                  <a:srgbClr val="000000"/>
                </a:solidFill>
                <a:latin typeface="Arial"/>
              </a:rPr>
              <a:t>[1]https://www.researchgate.net/publication/275580004_WEARABLE_TECHNOLOGIES_AND_ITS_FUTURE_APPLICATIONS</a:t>
            </a:r>
          </a:p>
          <a:p>
            <a:pPr marL="432000" indent="0">
              <a:lnSpc>
                <a:spcPct val="100000"/>
              </a:lnSpc>
              <a:spcBef>
                <a:spcPts val="1417"/>
              </a:spcBef>
              <a:buNone/>
              <a:tabLst>
                <a:tab pos="0" algn="l"/>
              </a:tabLst>
            </a:pPr>
            <a:r>
              <a:rPr lang="en-IN" sz="2400" b="0" strike="noStrike" spc="-1" dirty="0">
                <a:solidFill>
                  <a:srgbClr val="000000"/>
                </a:solidFill>
                <a:latin typeface="Arial"/>
              </a:rPr>
              <a:t>[2] Prof. Deepali Shinkar1, </a:t>
            </a:r>
            <a:r>
              <a:rPr lang="en-IN" sz="2400" b="0" strike="noStrike" spc="-1" dirty="0" err="1">
                <a:solidFill>
                  <a:srgbClr val="000000"/>
                </a:solidFill>
                <a:latin typeface="Arial"/>
              </a:rPr>
              <a:t>Saili</a:t>
            </a:r>
            <a:r>
              <a:rPr lang="en-IN" sz="2400" b="0" strike="noStrike" spc="-1" dirty="0">
                <a:solidFill>
                  <a:srgbClr val="000000"/>
                </a:solidFill>
                <a:latin typeface="Arial"/>
              </a:rPr>
              <a:t> S Garad2, Manali S Joshi3, Komal A Nimbhorkar4, Amir R Patel5“iot Based Smart Helmet for Coal Mining Tracking” Volume: 06 Issue: 12 (IRJET)</a:t>
            </a:r>
          </a:p>
          <a:p>
            <a:pPr marL="432000" indent="0">
              <a:lnSpc>
                <a:spcPct val="100000"/>
              </a:lnSpc>
              <a:spcBef>
                <a:spcPts val="1417"/>
              </a:spcBef>
              <a:buNone/>
              <a:tabLst>
                <a:tab pos="0" algn="l"/>
              </a:tabLst>
            </a:pPr>
            <a:r>
              <a:rPr lang="en-IN" sz="2400" b="0" strike="noStrike" spc="-1" dirty="0">
                <a:solidFill>
                  <a:srgbClr val="000000"/>
                </a:solidFill>
                <a:latin typeface="Arial"/>
              </a:rPr>
              <a:t>[3] https://eduzaurus.com/free-essay-samples /</a:t>
            </a:r>
            <a:r>
              <a:rPr lang="en-IN" sz="2400" b="0" strike="noStrike" spc="-1" dirty="0" err="1">
                <a:solidFill>
                  <a:srgbClr val="000000"/>
                </a:solidFill>
                <a:latin typeface="Arial"/>
              </a:rPr>
              <a:t>smartjacket</a:t>
            </a:r>
            <a:r>
              <a:rPr lang="en-IN" sz="2400" b="0" strike="noStrike" spc="-1" dirty="0">
                <a:solidFill>
                  <a:srgbClr val="000000"/>
                </a:solidFill>
                <a:latin typeface="Arial"/>
              </a:rPr>
              <a:t>-for-coal-miners/</a:t>
            </a:r>
          </a:p>
          <a:p>
            <a:pPr marL="432000" indent="0">
              <a:lnSpc>
                <a:spcPct val="100000"/>
              </a:lnSpc>
              <a:spcBef>
                <a:spcPts val="1417"/>
              </a:spcBef>
              <a:buNone/>
              <a:tabLst>
                <a:tab pos="0" algn="l"/>
              </a:tabLst>
            </a:pPr>
            <a:r>
              <a:rPr lang="en-IN" sz="2400" b="0" strike="noStrike" spc="-1" dirty="0">
                <a:solidFill>
                  <a:srgbClr val="000000"/>
                </a:solidFill>
                <a:latin typeface="Arial"/>
              </a:rPr>
              <a:t>[4] https://pdfs.semanticscholar.org/d60c/0fd4782ab327ff61625f0863cba 0e20bf67f.pdf</a:t>
            </a:r>
          </a:p>
          <a:p>
            <a:pPr marL="432000" indent="0">
              <a:lnSpc>
                <a:spcPct val="100000"/>
              </a:lnSpc>
              <a:spcBef>
                <a:spcPts val="1417"/>
              </a:spcBef>
              <a:buNone/>
              <a:tabLst>
                <a:tab pos="0" algn="l"/>
              </a:tabLst>
            </a:pPr>
            <a:r>
              <a:rPr lang="en-IN" sz="2400" b="0" strike="noStrike" spc="-1" dirty="0">
                <a:solidFill>
                  <a:srgbClr val="000000"/>
                </a:solidFill>
                <a:latin typeface="Arial"/>
              </a:rPr>
              <a:t>[5] </a:t>
            </a:r>
            <a:r>
              <a:rPr lang="en-IN" sz="2400" b="0" u="sng" strike="noStrike" spc="-1" dirty="0">
                <a:solidFill>
                  <a:srgbClr val="0000FF"/>
                </a:solidFill>
                <a:uFillTx/>
                <a:latin typeface="Arial"/>
                <a:hlinkClick r:id="rId3"/>
              </a:rPr>
              <a:t>https://shop.evilmadscientist.com/productsmenu/716</a:t>
            </a:r>
            <a:endParaRPr lang="en-IN" sz="2400" b="0" strike="noStrike" spc="-1" dirty="0">
              <a:solidFill>
                <a:srgbClr val="000000"/>
              </a:solidFill>
              <a:latin typeface="Arial"/>
            </a:endParaRPr>
          </a:p>
          <a:p>
            <a:pPr marL="432000" indent="0">
              <a:lnSpc>
                <a:spcPct val="100000"/>
              </a:lnSpc>
              <a:spcBef>
                <a:spcPts val="1417"/>
              </a:spcBef>
              <a:buNone/>
              <a:tabLst>
                <a:tab pos="0" algn="l"/>
              </a:tabLst>
            </a:pPr>
            <a:r>
              <a:rPr lang="en-IN" sz="2400" b="0" strike="noStrike" spc="-1" dirty="0">
                <a:solidFill>
                  <a:srgbClr val="000000"/>
                </a:solidFill>
                <a:latin typeface="Arial"/>
              </a:rPr>
              <a:t>[6] https://pulsesensor.com/</a:t>
            </a:r>
          </a:p>
          <a:p>
            <a:pPr marL="0" lvl="0" indent="0" algn="l" rtl="0">
              <a:spcBef>
                <a:spcPts val="0"/>
              </a:spcBef>
              <a:spcAft>
                <a:spcPts val="1200"/>
              </a:spcAft>
              <a:buClr>
                <a:schemeClr val="tx1"/>
              </a:buClr>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64D4-BB5E-F53E-8E42-06DC12C6861C}"/>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DEMO VIDEO</a:t>
            </a:r>
            <a:r>
              <a:rPr lang="en-US" dirty="0"/>
              <a:t>:</a:t>
            </a:r>
            <a:endParaRPr lang="en-IN" dirty="0"/>
          </a:p>
        </p:txBody>
      </p:sp>
      <p:sp>
        <p:nvSpPr>
          <p:cNvPr id="3" name="Text Placeholder 2">
            <a:extLst>
              <a:ext uri="{FF2B5EF4-FFF2-40B4-BE49-F238E27FC236}">
                <a16:creationId xmlns:a16="http://schemas.microsoft.com/office/drawing/2014/main" id="{3EB0B1C5-655C-02C3-F6EB-637268D0907F}"/>
              </a:ext>
            </a:extLst>
          </p:cNvPr>
          <p:cNvSpPr>
            <a:spLocks noGrp="1"/>
          </p:cNvSpPr>
          <p:nvPr>
            <p:ph type="body" idx="1"/>
          </p:nvPr>
        </p:nvSpPr>
        <p:spPr/>
        <p:txBody>
          <a:bodyPr/>
          <a:lstStyle/>
          <a:p>
            <a:pPr marL="114300" indent="0">
              <a:buNone/>
            </a:pPr>
            <a:r>
              <a:rPr lang="en-IN" dirty="0">
                <a:hlinkClick r:id="rId2"/>
              </a:rPr>
              <a:t>https://drive.google.com/file/d/</a:t>
            </a:r>
            <a:r>
              <a:rPr lang="en-IN" dirty="0">
                <a:latin typeface="Times New Roman" panose="02020603050405020304" pitchFamily="18" charset="0"/>
                <a:cs typeface="Times New Roman" panose="02020603050405020304" pitchFamily="18" charset="0"/>
                <a:hlinkClick r:id="rId2"/>
              </a:rPr>
              <a:t>1fqzNn09Jm4IZr-crTCiJGurW5LSdSzFs</a:t>
            </a:r>
            <a:r>
              <a:rPr lang="en-IN" dirty="0">
                <a:hlinkClick r:id="rId2"/>
              </a:rPr>
              <a:t>/view?usp=drivesdk</a:t>
            </a:r>
            <a:endParaRPr lang="en-IN" dirty="0"/>
          </a:p>
        </p:txBody>
      </p:sp>
    </p:spTree>
    <p:extLst>
      <p:ext uri="{BB962C8B-B14F-4D97-AF65-F5344CB8AC3E}">
        <p14:creationId xmlns:p14="http://schemas.microsoft.com/office/powerpoint/2010/main" val="302224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048649" name="Title 1"/>
          <p:cNvSpPr>
            <a:spLocks noGrp="1"/>
          </p:cNvSpPr>
          <p:nvPr>
            <p:ph type="title"/>
          </p:nvPr>
        </p:nvSpPr>
        <p:spPr>
          <a:xfrm>
            <a:off x="130947" y="1816838"/>
            <a:ext cx="8520600" cy="1509823"/>
          </a:xfrm>
        </p:spPr>
        <p:txBody>
          <a:bodyPr>
            <a:normAutofit/>
          </a:bodyPr>
          <a:lstStyle/>
          <a:p>
            <a:r>
              <a:rPr lang="en-US" sz="5400" b="1" dirty="0">
                <a:latin typeface="Adobe Garamond Pro Bold" panose="02020702060506020403" pitchFamily="18" charset="0"/>
              </a:rPr>
              <a:t>Thank You !</a:t>
            </a:r>
            <a:endParaRPr lang="en-IN" sz="5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2"/>
          <p:cNvSpPr>
            <a:spLocks noGrp="1"/>
          </p:cNvSpPr>
          <p:nvPr>
            <p:ph type="title"/>
          </p:nvPr>
        </p:nvSpPr>
        <p:spPr>
          <a:xfrm>
            <a:off x="362432" y="162045"/>
            <a:ext cx="7886700" cy="810228"/>
          </a:xfrm>
        </p:spPr>
        <p:txBody>
          <a:bodyPr>
            <a:normAutofit/>
          </a:bodyPr>
          <a:lstStyle/>
          <a:p>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1048596" name="Content Placeholder 3"/>
          <p:cNvSpPr>
            <a:spLocks noGrp="1"/>
          </p:cNvSpPr>
          <p:nvPr>
            <p:ph idx="1"/>
          </p:nvPr>
        </p:nvSpPr>
        <p:spPr>
          <a:xfrm>
            <a:off x="628650" y="810228"/>
            <a:ext cx="7886700" cy="4306212"/>
          </a:xfrm>
        </p:spPr>
        <p:txBody>
          <a:bodyPr>
            <a:normAutofit fontScale="95000" lnSpcReduction="10000"/>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Existing System</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Literature Survey</a:t>
            </a:r>
          </a:p>
          <a:p>
            <a:r>
              <a:rPr lang="en-US" sz="2000" dirty="0">
                <a:latin typeface="Times New Roman" panose="02020603050405020304" pitchFamily="18" charset="0"/>
                <a:cs typeface="Times New Roman" panose="02020603050405020304" pitchFamily="18" charset="0"/>
              </a:rPr>
              <a:t>Block Diagram</a:t>
            </a:r>
          </a:p>
          <a:p>
            <a:r>
              <a:rPr lang="en-US" sz="2000" dirty="0">
                <a:latin typeface="Times New Roman" panose="02020603050405020304" pitchFamily="18" charset="0"/>
                <a:cs typeface="Times New Roman" panose="02020603050405020304" pitchFamily="18" charset="0"/>
              </a:rPr>
              <a:t>Modules in Detail</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Future work</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48602" name="Google Shape;60;p14"/>
          <p:cNvSpPr txBox="1">
            <a:spLocks noGrp="1"/>
          </p:cNvSpPr>
          <p:nvPr>
            <p:ph type="title"/>
          </p:nvPr>
        </p:nvSpPr>
        <p:spPr>
          <a:xfrm>
            <a:off x="311700" y="5011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ABSTRACT:</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dirty="0"/>
          </a:p>
        </p:txBody>
      </p:sp>
      <p:sp>
        <p:nvSpPr>
          <p:cNvPr id="1048603" name="Google Shape;61;p14"/>
          <p:cNvSpPr txBox="1">
            <a:spLocks noGrp="1"/>
          </p:cNvSpPr>
          <p:nvPr>
            <p:ph type="body" idx="1"/>
          </p:nvPr>
        </p:nvSpPr>
        <p:spPr>
          <a:xfrm>
            <a:off x="221265" y="1157694"/>
            <a:ext cx="8520600" cy="3765998"/>
          </a:xfrm>
          <a:prstGeom prst="rect">
            <a:avLst/>
          </a:prstGeom>
        </p:spPr>
        <p:txBody>
          <a:bodyPr spcFirstLastPara="1" wrap="square" lIns="91425" tIns="91425" rIns="91425" bIns="91425" anchor="t" anchorCtr="0">
            <a:normAutofit/>
          </a:bodyPr>
          <a:lstStyle/>
          <a:p>
            <a:pPr algn="just">
              <a:lnSpc>
                <a:spcPct val="100000"/>
              </a:lnSpc>
              <a:buClr>
                <a:schemeClr val="tx1"/>
              </a:buClr>
              <a:buFont typeface="Arial" panose="020B0604020202020204" pitchFamily="34" charset="0"/>
              <a:buChar char="•"/>
            </a:pPr>
            <a:r>
              <a:rPr lang="de-AT" sz="1800" b="0" strike="noStrike" dirty="0">
                <a:solidFill>
                  <a:srgbClr val="000000"/>
                </a:solidFill>
                <a:latin typeface="Times New Roman"/>
                <a:ea typeface="Times New Roman"/>
                <a:cs typeface="Times New Roman"/>
                <a:sym typeface="Times New Roman"/>
              </a:rPr>
              <a:t>Nowadays safety is a big challenge mainly for the rescue team. </a:t>
            </a:r>
          </a:p>
          <a:p>
            <a:pPr algn="just">
              <a:lnSpc>
                <a:spcPct val="100000"/>
              </a:lnSpc>
              <a:buClr>
                <a:schemeClr val="tx1"/>
              </a:buClr>
              <a:buFont typeface="Arial" panose="020B0604020202020204" pitchFamily="34" charset="0"/>
              <a:buChar char="•"/>
            </a:pPr>
            <a:r>
              <a:rPr lang="de-AT" sz="1800" b="0" strike="noStrike" dirty="0">
                <a:solidFill>
                  <a:srgbClr val="000000"/>
                </a:solidFill>
                <a:latin typeface="Times New Roman"/>
                <a:ea typeface="Times New Roman"/>
                <a:cs typeface="Times New Roman"/>
                <a:sym typeface="Times New Roman"/>
              </a:rPr>
              <a:t>The health of them is particularly threatened by the emission of toxic gases, lack of oxygen and other disasters. </a:t>
            </a:r>
          </a:p>
          <a:p>
            <a:pPr algn="just">
              <a:lnSpc>
                <a:spcPct val="100000"/>
              </a:lnSpc>
              <a:buClr>
                <a:schemeClr val="tx1"/>
              </a:buClr>
              <a:buFont typeface="Arial" panose="020B0604020202020204" pitchFamily="34" charset="0"/>
              <a:buChar char="•"/>
            </a:pPr>
            <a:r>
              <a:rPr lang="de-AT" sz="1800" b="0" strike="noStrike" dirty="0">
                <a:solidFill>
                  <a:srgbClr val="000000"/>
                </a:solidFill>
                <a:latin typeface="Times New Roman"/>
                <a:ea typeface="Times New Roman"/>
                <a:cs typeface="Times New Roman"/>
                <a:sym typeface="Times New Roman"/>
              </a:rPr>
              <a:t>In this project we have developed a continuous monitoring system that monitors the environmental parameters such as oxygen levels and toxic gases (methane, carbon dioxide and carbon monoxide). </a:t>
            </a:r>
          </a:p>
          <a:p>
            <a:pPr algn="just">
              <a:lnSpc>
                <a:spcPct val="100000"/>
              </a:lnSpc>
              <a:buClr>
                <a:schemeClr val="tx1"/>
              </a:buClr>
              <a:buFont typeface="Arial" panose="020B0604020202020204" pitchFamily="34" charset="0"/>
              <a:buChar char="•"/>
            </a:pPr>
            <a:r>
              <a:rPr lang="de-AT" sz="1800" b="0" strike="noStrike" dirty="0">
                <a:solidFill>
                  <a:srgbClr val="000000"/>
                </a:solidFill>
                <a:latin typeface="Times New Roman"/>
                <a:ea typeface="Times New Roman"/>
                <a:cs typeface="Times New Roman"/>
                <a:sym typeface="Times New Roman"/>
              </a:rPr>
              <a:t>It also measures the person’s heart rate. This system uses LoRa wireless technology. The parameters are continuously recorded by various sensors.</a:t>
            </a:r>
          </a:p>
          <a:p>
            <a:pPr algn="just">
              <a:lnSpc>
                <a:spcPct val="100000"/>
              </a:lnSpc>
              <a:buClr>
                <a:schemeClr val="tx1"/>
              </a:buClr>
              <a:buFont typeface="Arial" panose="020B0604020202020204" pitchFamily="34" charset="0"/>
              <a:buChar char="•"/>
            </a:pPr>
            <a:r>
              <a:rPr lang="de-AT" sz="1800" b="0" strike="noStrike" dirty="0">
                <a:solidFill>
                  <a:srgbClr val="000000"/>
                </a:solidFill>
                <a:latin typeface="Times New Roman"/>
                <a:ea typeface="Times New Roman"/>
                <a:cs typeface="Times New Roman"/>
                <a:sym typeface="Times New Roman"/>
              </a:rPr>
              <a:t>The values ​​of </a:t>
            </a:r>
            <a:r>
              <a:rPr lang="de-AT" sz="1800" dirty="0">
                <a:solidFill>
                  <a:srgbClr val="000000"/>
                </a:solidFill>
                <a:latin typeface="Times New Roman"/>
                <a:ea typeface="Times New Roman"/>
                <a:cs typeface="Times New Roman"/>
                <a:sym typeface="Times New Roman"/>
              </a:rPr>
              <a:t>the</a:t>
            </a:r>
            <a:r>
              <a:rPr lang="de-AT" sz="1800" b="0" strike="noStrike" dirty="0">
                <a:solidFill>
                  <a:srgbClr val="000000"/>
                </a:solidFill>
                <a:latin typeface="Times New Roman"/>
                <a:ea typeface="Times New Roman"/>
                <a:cs typeface="Times New Roman"/>
                <a:sym typeface="Times New Roman"/>
              </a:rPr>
              <a:t> sensors are continuously transmitted by radio transmitter to the remote monitoring unit placed outside the accident region and received by the receiving module (PC).</a:t>
            </a:r>
          </a:p>
          <a:p>
            <a:pPr algn="just">
              <a:lnSpc>
                <a:spcPct val="100000"/>
              </a:lnSpc>
              <a:buClr>
                <a:schemeClr val="tx1"/>
              </a:buClr>
              <a:buFont typeface="Arial" panose="020B0604020202020204" pitchFamily="34" charset="0"/>
              <a:buChar char="•"/>
            </a:pPr>
            <a:r>
              <a:rPr lang="de-AT" sz="1800" dirty="0">
                <a:solidFill>
                  <a:srgbClr val="000000"/>
                </a:solidFill>
                <a:latin typeface="Times New Roman"/>
                <a:cs typeface="Times New Roman"/>
                <a:sym typeface="Times New Roman"/>
              </a:rPr>
              <a:t>The received data is viewed through the LCD and is further uploaded to the cloud.</a:t>
            </a: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048606" name="Google Shape;66;p15"/>
          <p:cNvSpPr txBox="1">
            <a:spLocks noGrp="1"/>
          </p:cNvSpPr>
          <p:nvPr>
            <p:ph type="title"/>
          </p:nvPr>
        </p:nvSpPr>
        <p:spPr>
          <a:xfrm>
            <a:off x="311700" y="572756"/>
            <a:ext cx="8520600" cy="723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b="1" dirty="0">
                <a:latin typeface="Times New Roman" panose="02020603050405020304" pitchFamily="18" charset="0"/>
                <a:cs typeface="Times New Roman" panose="02020603050405020304" pitchFamily="18" charset="0"/>
              </a:rPr>
              <a:t>OBJECTIVE:</a:t>
            </a:r>
            <a:endParaRPr sz="2600" dirty="0"/>
          </a:p>
        </p:txBody>
      </p:sp>
      <p:sp>
        <p:nvSpPr>
          <p:cNvPr id="1048607" name="Google Shape;67;p15"/>
          <p:cNvSpPr txBox="1">
            <a:spLocks noGrp="1"/>
          </p:cNvSpPr>
          <p:nvPr>
            <p:ph type="body" idx="1"/>
          </p:nvPr>
        </p:nvSpPr>
        <p:spPr>
          <a:xfrm>
            <a:off x="396760" y="1296237"/>
            <a:ext cx="8520600" cy="3190703"/>
          </a:xfrm>
          <a:prstGeom prst="rect">
            <a:avLst/>
          </a:prstGeom>
        </p:spPr>
        <p:txBody>
          <a:bodyPr spcFirstLastPara="1" wrap="square" lIns="91425" tIns="91425" rIns="91425" bIns="91425" anchor="t" anchorCtr="0">
            <a:normAutofit fontScale="92500" lnSpcReduction="20000"/>
          </a:bodyPr>
          <a:lstStyle/>
          <a:p>
            <a:pPr marL="342900" marR="0" lvl="0" algn="l" rtl="0">
              <a:lnSpc>
                <a:spcPct val="100000"/>
              </a:lnSpc>
              <a:spcBef>
                <a:spcPts val="0"/>
              </a:spcBef>
              <a:spcAft>
                <a:spcPts val="0"/>
              </a:spcAft>
              <a:buClr>
                <a:srgbClr val="000000"/>
              </a:buClr>
              <a:buSzPts val="2000"/>
              <a:buFont typeface="Arial" panose="020B0604020202020204" pitchFamily="34" charset="0"/>
              <a:buChar char="•"/>
            </a:pPr>
            <a:r>
              <a:rPr lang="en-US" sz="1900" dirty="0">
                <a:solidFill>
                  <a:schemeClr val="bg2">
                    <a:lumMod val="10000"/>
                  </a:schemeClr>
                </a:solidFill>
                <a:latin typeface="Times New Roman" panose="02020603050405020304" pitchFamily="18" charset="0"/>
                <a:cs typeface="Times New Roman" panose="02020603050405020304" pitchFamily="18" charset="0"/>
              </a:rPr>
              <a:t>T</a:t>
            </a: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he objective of a smart suit for a rescue team is to enhance the safety, efficiency, and effectiveness of the rescue personnel, enabling them to respond to emergencies more effectively and potentially save lives.</a:t>
            </a:r>
            <a:endParaRPr lang="en-US" sz="1900" dirty="0">
              <a:solidFill>
                <a:schemeClr val="bg2">
                  <a:lumMod val="10000"/>
                </a:schemeClr>
              </a:solidFill>
              <a:latin typeface="Times New Roman" panose="02020603050405020304" pitchFamily="18" charset="0"/>
              <a:cs typeface="Times New Roman" panose="02020603050405020304" pitchFamily="18" charset="0"/>
              <a:sym typeface="Times New Roman"/>
            </a:endParaRPr>
          </a:p>
          <a:p>
            <a:pPr marL="342900" marR="0" lvl="0" algn="l" rtl="0">
              <a:lnSpc>
                <a:spcPct val="100000"/>
              </a:lnSpc>
              <a:spcBef>
                <a:spcPts val="0"/>
              </a:spcBef>
              <a:spcAft>
                <a:spcPts val="0"/>
              </a:spcAft>
              <a:buClr>
                <a:srgbClr val="000000"/>
              </a:buClr>
              <a:buSzPts val="2000"/>
              <a:buFont typeface="Arial" panose="020B0604020202020204" pitchFamily="34" charset="0"/>
              <a:buChar char="•"/>
            </a:pPr>
            <a:r>
              <a:rPr lang="en-US" sz="1900" dirty="0">
                <a:solidFill>
                  <a:schemeClr val="bg2">
                    <a:lumMod val="10000"/>
                  </a:schemeClr>
                </a:solidFill>
                <a:latin typeface="Times New Roman" panose="02020603050405020304" pitchFamily="18" charset="0"/>
                <a:cs typeface="Times New Roman" panose="02020603050405020304" pitchFamily="18" charset="0"/>
                <a:sym typeface="Times New Roman"/>
              </a:rPr>
              <a:t>To ensure safety and protection of rescue teams from hazards.</a:t>
            </a:r>
          </a:p>
          <a:p>
            <a:pPr marL="342900" marR="0" lvl="0" algn="l" rtl="0">
              <a:lnSpc>
                <a:spcPct val="100000"/>
              </a:lnSpc>
              <a:spcBef>
                <a:spcPts val="0"/>
              </a:spcBef>
              <a:spcAft>
                <a:spcPts val="0"/>
              </a:spcAft>
              <a:buClr>
                <a:srgbClr val="000000"/>
              </a:buClr>
              <a:buSzPts val="2000"/>
              <a:buFont typeface="Arial" panose="020B0604020202020204" pitchFamily="34" charset="0"/>
              <a:buChar char="•"/>
            </a:pP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To continuously monitor the vital signs of rescue team members, including heart rate, respiration rate, and body temperature.</a:t>
            </a:r>
          </a:p>
          <a:p>
            <a:pPr marL="342900" marR="0" lvl="0" algn="l" rtl="0">
              <a:lnSpc>
                <a:spcPct val="100000"/>
              </a:lnSpc>
              <a:spcBef>
                <a:spcPts val="0"/>
              </a:spcBef>
              <a:spcAft>
                <a:spcPts val="0"/>
              </a:spcAft>
              <a:buClr>
                <a:srgbClr val="000000"/>
              </a:buClr>
              <a:buSzPts val="2000"/>
              <a:buFont typeface="Arial" panose="020B0604020202020204" pitchFamily="34" charset="0"/>
              <a:buChar char="•"/>
            </a:pPr>
            <a:r>
              <a:rPr lang="en-US" sz="1900" dirty="0">
                <a:solidFill>
                  <a:schemeClr val="bg2">
                    <a:lumMod val="10000"/>
                  </a:schemeClr>
                </a:solidFill>
                <a:latin typeface="Times New Roman" panose="02020603050405020304" pitchFamily="18" charset="0"/>
                <a:cs typeface="Times New Roman" panose="02020603050405020304" pitchFamily="18" charset="0"/>
              </a:rPr>
              <a:t>To</a:t>
            </a: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 monitor environmental conditions such as temperature, air quality, or presence of hazardous gases. This information can help rescue personnel assess the situation and make informed decisions to ensure their safety</a:t>
            </a:r>
            <a:r>
              <a:rPr lang="en-US" sz="1900" b="0" i="0" dirty="0">
                <a:effectLst/>
                <a:latin typeface="Times New Roman" panose="02020603050405020304" pitchFamily="18" charset="0"/>
                <a:cs typeface="Times New Roman" panose="02020603050405020304" pitchFamily="18" charset="0"/>
              </a:rPr>
              <a:t>.</a:t>
            </a:r>
          </a:p>
          <a:p>
            <a:pPr marL="342900" marR="0" lvl="0" algn="l" rtl="0">
              <a:lnSpc>
                <a:spcPct val="100000"/>
              </a:lnSpc>
              <a:spcBef>
                <a:spcPts val="0"/>
              </a:spcBef>
              <a:spcAft>
                <a:spcPts val="0"/>
              </a:spcAft>
              <a:buClr>
                <a:srgbClr val="000000"/>
              </a:buClr>
              <a:buSzPts val="2000"/>
              <a:buFont typeface="Arial" panose="020B0604020202020204" pitchFamily="34" charset="0"/>
              <a:buChar char="•"/>
            </a:pP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To integrate GPS or other positioning technologies to track the location of rescue team members within a rescue site.</a:t>
            </a:r>
          </a:p>
          <a:p>
            <a:pPr marL="342900" marR="0" lvl="0" algn="l" rtl="0">
              <a:lnSpc>
                <a:spcPct val="100000"/>
              </a:lnSpc>
              <a:spcBef>
                <a:spcPts val="0"/>
              </a:spcBef>
              <a:spcAft>
                <a:spcPts val="0"/>
              </a:spcAft>
              <a:buClr>
                <a:srgbClr val="000000"/>
              </a:buClr>
              <a:buSzPts val="2000"/>
              <a:buFont typeface="Arial" panose="020B0604020202020204" pitchFamily="34" charset="0"/>
              <a:buChar char="•"/>
            </a:pPr>
            <a:r>
              <a:rPr lang="en-US" sz="1900" b="0" i="0" dirty="0">
                <a:solidFill>
                  <a:schemeClr val="bg2">
                    <a:lumMod val="10000"/>
                  </a:schemeClr>
                </a:solidFill>
                <a:effectLst/>
                <a:latin typeface="Times New Roman" panose="02020603050405020304" pitchFamily="18" charset="0"/>
                <a:cs typeface="Times New Roman" panose="02020603050405020304" pitchFamily="18" charset="0"/>
              </a:rPr>
              <a:t>It enables real-time information sharing, coordination, and maintaining situational awareness within the team.</a:t>
            </a:r>
          </a:p>
          <a:p>
            <a:pPr marL="342900" marR="0" lvl="0" algn="l" rtl="0">
              <a:lnSpc>
                <a:spcPct val="100000"/>
              </a:lnSpc>
              <a:spcBef>
                <a:spcPts val="0"/>
              </a:spcBef>
              <a:spcAft>
                <a:spcPts val="0"/>
              </a:spcAft>
              <a:buClr>
                <a:srgbClr val="000000"/>
              </a:buClr>
              <a:buSzPts val="2000"/>
              <a:buFont typeface="Arial" panose="020B0604020202020204" pitchFamily="34" charset="0"/>
              <a:buChar char="•"/>
            </a:pPr>
            <a:endParaRPr lang="en-US" sz="1800" dirty="0">
              <a:solidFill>
                <a:schemeClr val="bg2">
                  <a:lumMod val="10000"/>
                </a:schemeClr>
              </a:solidFill>
              <a:latin typeface="Times New Roman" panose="02020603050405020304" pitchFamily="18" charset="0"/>
              <a:cs typeface="Times New Roman" panose="02020603050405020304" pitchFamily="18" charset="0"/>
              <a:sym typeface="Times New Roman"/>
            </a:endParaRPr>
          </a:p>
          <a:p>
            <a:pPr marL="342900" marR="0" lvl="0" algn="l" rtl="0">
              <a:lnSpc>
                <a:spcPct val="100000"/>
              </a:lnSpc>
              <a:spcBef>
                <a:spcPts val="0"/>
              </a:spcBef>
              <a:spcAft>
                <a:spcPts val="0"/>
              </a:spcAft>
              <a:buClr>
                <a:srgbClr val="000000"/>
              </a:buClr>
              <a:buSzPts val="2000"/>
              <a:buFont typeface="Arial" panose="020B0604020202020204" pitchFamily="34" charset="0"/>
              <a:buChar char="•"/>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3670-868F-30C3-93D9-0D8D67966F0B}"/>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E4A5C7-A60F-9B5E-E86C-B2C7701F65E6}"/>
              </a:ext>
            </a:extLst>
          </p:cNvPr>
          <p:cNvSpPr>
            <a:spLocks noGrp="1"/>
          </p:cNvSpPr>
          <p:nvPr>
            <p:ph type="body" idx="1"/>
          </p:nvPr>
        </p:nvSpPr>
        <p:spPr/>
        <p:txBody>
          <a:bodyPr>
            <a:normAutofit/>
          </a:bodyPr>
          <a:lstStyle/>
          <a:p>
            <a:r>
              <a:rPr lang="en-US" sz="2800" dirty="0">
                <a:latin typeface="Times New Roman" panose="02020603050405020304" pitchFamily="18" charset="0"/>
                <a:cs typeface="Times New Roman" panose="02020603050405020304" pitchFamily="18" charset="0"/>
              </a:rPr>
              <a:t>C – Thru Helmet			</a:t>
            </a:r>
          </a:p>
          <a:p>
            <a:r>
              <a:rPr lang="en-US" sz="2800" dirty="0">
                <a:latin typeface="Times New Roman" panose="02020603050405020304" pitchFamily="18" charset="0"/>
                <a:cs typeface="Times New Roman" panose="02020603050405020304" pitchFamily="18" charset="0"/>
              </a:rPr>
              <a:t>Guardian XO – Exo Skeleton </a:t>
            </a:r>
          </a:p>
          <a:p>
            <a:r>
              <a:rPr lang="en-US" sz="2800" dirty="0">
                <a:latin typeface="Times New Roman" panose="02020603050405020304" pitchFamily="18" charset="0"/>
                <a:cs typeface="Times New Roman" panose="02020603050405020304" pitchFamily="18" charset="0"/>
              </a:rPr>
              <a:t>Smart Helmet </a:t>
            </a:r>
          </a:p>
          <a:p>
            <a:pPr marL="596900" lvl="1" indent="0">
              <a:buNone/>
            </a:pPr>
            <a:endParaRPr lang="en-US" sz="1500" dirty="0">
              <a:latin typeface="Times New Roman" panose="02020603050405020304" pitchFamily="18" charset="0"/>
              <a:cs typeface="Times New Roman" panose="02020603050405020304" pitchFamily="18" charset="0"/>
            </a:endParaRPr>
          </a:p>
          <a:p>
            <a:pPr marL="596900" lvl="1" indent="0">
              <a:buNone/>
            </a:pPr>
            <a:endParaRPr lang="en-US" sz="15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56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311700" y="178905"/>
            <a:ext cx="8520600" cy="616226"/>
          </a:xfrm>
        </p:spPr>
        <p:txBody>
          <a:bodyPr>
            <a:normAutofit fontScale="90000"/>
          </a:bodyPr>
          <a:lstStyle/>
          <a:p>
            <a:r>
              <a:rPr lang="en-US" sz="2900" b="1" dirty="0">
                <a:latin typeface="Times New Roman" panose="02020603050405020304" pitchFamily="18" charset="0"/>
                <a:cs typeface="Times New Roman" panose="02020603050405020304" pitchFamily="18" charset="0"/>
              </a:rPr>
              <a:t>PROPOSED SYSTEM: </a:t>
            </a:r>
            <a:br>
              <a:rPr lang="en-US"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CAF1BCC-2F3B-33F2-F691-04896AEF962B}"/>
              </a:ext>
            </a:extLst>
          </p:cNvPr>
          <p:cNvSpPr>
            <a:spLocks noGrp="1"/>
          </p:cNvSpPr>
          <p:nvPr>
            <p:ph type="body" idx="1"/>
          </p:nvPr>
        </p:nvSpPr>
        <p:spPr>
          <a:xfrm>
            <a:off x="311700" y="874207"/>
            <a:ext cx="8520600" cy="3694668"/>
          </a:xfrm>
        </p:spPr>
        <p:txBody>
          <a:bodyPr>
            <a:noAutofit/>
          </a:bodyPr>
          <a:lstStyle/>
          <a:p>
            <a:pPr marL="114300" indent="0">
              <a:buNone/>
            </a:pPr>
            <a:r>
              <a:rPr lang="en-US" sz="1400" dirty="0">
                <a:latin typeface="Times New Roman" panose="02020603050405020304" pitchFamily="18" charset="0"/>
                <a:cs typeface="Times New Roman" panose="02020603050405020304" pitchFamily="18" charset="0"/>
              </a:rPr>
              <a:t>A proposed system for smart suits for rescue teams with LoRa technology using the MQ9, MAX30102, HX710B, DHT11 sensors, GPS module, and an SOS system could be designed as follows:</a:t>
            </a:r>
          </a:p>
          <a:p>
            <a:endParaRPr lang="en-US" sz="1400" dirty="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1. LoRa Communication: The smart suits would be equipped with LoRa communication modules to establish a wireless network among the rescue team members. LoRa technology allows for long-range communication, making it suitable for remote rescue operations.</a:t>
            </a:r>
          </a:p>
          <a:p>
            <a:endParaRPr lang="en-US" sz="1400" dirty="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2. MQ9 Gas Sensor: The MQ9 sensor would be integrated into the smart suit to detect harmful gases, such as carbon monoxide and methane, which could pose a risk to the rescuers' safety. It would continuously monitor the gas levels and transmit the data to a central control unit.</a:t>
            </a:r>
          </a:p>
          <a:p>
            <a:endParaRPr lang="en-US" sz="1400" dirty="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3. MAX30102 Heart Rate and SpO2 Sensor: The MAX30102 sensor would be used to monitor the heart rate and blood oxygen saturation levels of the rescue team members. It would provide real-time data on their physical condition, helping to identify signs of fatigue or stress.</a:t>
            </a:r>
          </a:p>
          <a:p>
            <a:endParaRPr lang="en-US" sz="1400" dirty="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4. HX710B Load Cell Amplifier: The HX710B sensor would be utilized to measure the weight or load carried by the rescue team members. It could provide valuable information about their physical exertion and help prevent overexertion or injury.</a:t>
            </a:r>
          </a:p>
          <a:p>
            <a:pPr marL="114300" indent="0">
              <a:buNone/>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BA8DDC-0B6C-B106-71AF-7347BA376184}"/>
              </a:ext>
            </a:extLst>
          </p:cNvPr>
          <p:cNvSpPr>
            <a:spLocks noGrp="1"/>
          </p:cNvSpPr>
          <p:nvPr>
            <p:ph type="body" idx="1"/>
          </p:nvPr>
        </p:nvSpPr>
        <p:spPr>
          <a:xfrm>
            <a:off x="311699" y="321548"/>
            <a:ext cx="8621285" cy="4247328"/>
          </a:xfrm>
        </p:spPr>
        <p:txBody>
          <a:bodyPr>
            <a:normAutofit fontScale="25000" lnSpcReduction="20000"/>
          </a:bodyPr>
          <a:lstStyle/>
          <a:p>
            <a:pPr marL="114300" indent="0">
              <a:lnSpc>
                <a:spcPct val="120000"/>
              </a:lnSpc>
              <a:buNone/>
            </a:pPr>
            <a:r>
              <a:rPr lang="en-US" sz="5600" dirty="0">
                <a:latin typeface="Times New Roman" panose="02020603050405020304" pitchFamily="18" charset="0"/>
                <a:cs typeface="Times New Roman" panose="02020603050405020304" pitchFamily="18" charset="0"/>
              </a:rPr>
              <a:t>5. DHT11 Temperature and Humidity Sensor: The DHT11 sensor would monitor the temperature and humidity levels in the surrounding environment. This information is crucial for assessing the rescue conditions and ensuring the comfort and well-being of the team members.</a:t>
            </a:r>
          </a:p>
          <a:p>
            <a:pPr marL="114300" indent="0">
              <a:lnSpc>
                <a:spcPct val="120000"/>
              </a:lnSpc>
              <a:buNone/>
            </a:pPr>
            <a:endParaRPr lang="en-US" sz="5600" dirty="0">
              <a:latin typeface="Times New Roman" panose="02020603050405020304" pitchFamily="18" charset="0"/>
              <a:cs typeface="Times New Roman" panose="02020603050405020304" pitchFamily="18" charset="0"/>
            </a:endParaRPr>
          </a:p>
          <a:p>
            <a:pPr marL="114300" indent="0">
              <a:lnSpc>
                <a:spcPct val="120000"/>
              </a:lnSpc>
              <a:buNone/>
            </a:pPr>
            <a:r>
              <a:rPr lang="en-US" sz="5600" dirty="0">
                <a:latin typeface="Times New Roman" panose="02020603050405020304" pitchFamily="18" charset="0"/>
                <a:cs typeface="Times New Roman" panose="02020603050405020304" pitchFamily="18" charset="0"/>
              </a:rPr>
              <a:t>6. GPS Module: A GPS module would be integrated into the smart suit to track the location and movements of the rescue team members. This data would enable real-time monitoring of their positions and help coordinate their efforts effectively.</a:t>
            </a:r>
          </a:p>
          <a:p>
            <a:pPr marL="114300" indent="0">
              <a:lnSpc>
                <a:spcPct val="120000"/>
              </a:lnSpc>
              <a:buNone/>
            </a:pPr>
            <a:endParaRPr lang="en-US" sz="5600" dirty="0">
              <a:latin typeface="Times New Roman" panose="02020603050405020304" pitchFamily="18" charset="0"/>
              <a:cs typeface="Times New Roman" panose="02020603050405020304" pitchFamily="18" charset="0"/>
            </a:endParaRPr>
          </a:p>
          <a:p>
            <a:pPr marL="114300" indent="0">
              <a:lnSpc>
                <a:spcPct val="120000"/>
              </a:lnSpc>
              <a:buNone/>
            </a:pPr>
            <a:r>
              <a:rPr lang="en-US" sz="5600" dirty="0">
                <a:latin typeface="Times New Roman" panose="02020603050405020304" pitchFamily="18" charset="0"/>
                <a:cs typeface="Times New Roman" panose="02020603050405020304" pitchFamily="18" charset="0"/>
              </a:rPr>
              <a:t>7. SOS System: An SOS system would be incorporated into the smart suit to provide a quick and reliable means of communication in case of emergencies. It could include a dedicated button or sensor that, when activated, sends an immediate distress signal to the central control unit or other team members.</a:t>
            </a:r>
          </a:p>
          <a:p>
            <a:pPr>
              <a:lnSpc>
                <a:spcPct val="120000"/>
              </a:lnSpc>
            </a:pPr>
            <a:endParaRPr lang="en-US" sz="5600" dirty="0">
              <a:latin typeface="Times New Roman" panose="02020603050405020304" pitchFamily="18" charset="0"/>
              <a:cs typeface="Times New Roman" panose="02020603050405020304" pitchFamily="18" charset="0"/>
            </a:endParaRPr>
          </a:p>
          <a:p>
            <a:pPr marL="114300" indent="0">
              <a:lnSpc>
                <a:spcPct val="120000"/>
              </a:lnSpc>
              <a:buNone/>
            </a:pPr>
            <a:r>
              <a:rPr lang="en-US" sz="5600" dirty="0">
                <a:latin typeface="Times New Roman" panose="02020603050405020304" pitchFamily="18" charset="0"/>
                <a:cs typeface="Times New Roman" panose="02020603050405020304" pitchFamily="18" charset="0"/>
              </a:rPr>
              <a:t>8. Data Processing and Visualization: The collected sensor data would be processed and analyzed by a central control unit or a dedicated software system. The processed data could be displayed on a user interface, allowing the rescue team members and command center to monitor and interpret the information in real-time.</a:t>
            </a:r>
          </a:p>
          <a:p>
            <a:pPr marL="114300" indent="0">
              <a:lnSpc>
                <a:spcPct val="120000"/>
              </a:lnSpc>
              <a:buNone/>
            </a:pPr>
            <a:endParaRPr lang="en-US" sz="5600" dirty="0">
              <a:latin typeface="Times New Roman" panose="02020603050405020304" pitchFamily="18" charset="0"/>
              <a:cs typeface="Times New Roman" panose="02020603050405020304" pitchFamily="18" charset="0"/>
            </a:endParaRPr>
          </a:p>
          <a:p>
            <a:pPr marL="114300" indent="0">
              <a:lnSpc>
                <a:spcPct val="120000"/>
              </a:lnSpc>
              <a:buNone/>
            </a:pPr>
            <a:r>
              <a:rPr lang="en-US" sz="5600" dirty="0">
                <a:latin typeface="Times New Roman" panose="02020603050405020304" pitchFamily="18" charset="0"/>
                <a:cs typeface="Times New Roman" panose="02020603050405020304" pitchFamily="18" charset="0"/>
              </a:rPr>
              <a:t>By integrating these components into a smart suit system, rescue teams would have access to real-time data about their environment, their own physical conditions, and the ability to communicate effectively using LoRa technology. This comprehensive information would enhance the situational awareness, safety, and coordination of the rescue operations.</a:t>
            </a:r>
            <a:endParaRPr lang="en-IN" sz="56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286752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182082" y="1"/>
            <a:ext cx="7886700" cy="473336"/>
          </a:xfrm>
        </p:spPr>
        <p:txBody>
          <a:bodyPr>
            <a:normAutofit/>
          </a:bodyPr>
          <a:lstStyle/>
          <a:p>
            <a:r>
              <a:rPr lang="en-US" sz="1800" b="1" dirty="0">
                <a:latin typeface="Times New Roman" panose="02020603050405020304" pitchFamily="18" charset="0"/>
                <a:cs typeface="Times New Roman" panose="02020603050405020304" pitchFamily="18" charset="0"/>
              </a:rPr>
              <a:t>LITERATURE SURVEY:</a:t>
            </a:r>
            <a:endParaRPr lang="en-IN" sz="1800" dirty="0"/>
          </a:p>
        </p:txBody>
      </p:sp>
      <p:graphicFrame>
        <p:nvGraphicFramePr>
          <p:cNvPr id="2" name="Table 9">
            <a:extLst>
              <a:ext uri="{FF2B5EF4-FFF2-40B4-BE49-F238E27FC236}">
                <a16:creationId xmlns:a16="http://schemas.microsoft.com/office/drawing/2014/main" id="{0562744D-A9C5-CC1B-75C0-CDD95E9244D7}"/>
              </a:ext>
            </a:extLst>
          </p:cNvPr>
          <p:cNvGraphicFramePr/>
          <p:nvPr>
            <p:extLst>
              <p:ext uri="{D42A27DB-BD31-4B8C-83A1-F6EECF244321}">
                <p14:modId xmlns:p14="http://schemas.microsoft.com/office/powerpoint/2010/main" val="771420982"/>
              </p:ext>
            </p:extLst>
          </p:nvPr>
        </p:nvGraphicFramePr>
        <p:xfrm>
          <a:off x="120580" y="473337"/>
          <a:ext cx="8852598" cy="4172838"/>
        </p:xfrm>
        <a:graphic>
          <a:graphicData uri="http://schemas.openxmlformats.org/drawingml/2006/table">
            <a:tbl>
              <a:tblPr/>
              <a:tblGrid>
                <a:gridCol w="612950">
                  <a:extLst>
                    <a:ext uri="{9D8B030D-6E8A-4147-A177-3AD203B41FA5}">
                      <a16:colId xmlns:a16="http://schemas.microsoft.com/office/drawing/2014/main" val="20000"/>
                    </a:ext>
                  </a:extLst>
                </a:gridCol>
                <a:gridCol w="1728316">
                  <a:extLst>
                    <a:ext uri="{9D8B030D-6E8A-4147-A177-3AD203B41FA5}">
                      <a16:colId xmlns:a16="http://schemas.microsoft.com/office/drawing/2014/main" val="20001"/>
                    </a:ext>
                  </a:extLst>
                </a:gridCol>
                <a:gridCol w="2351314">
                  <a:extLst>
                    <a:ext uri="{9D8B030D-6E8A-4147-A177-3AD203B41FA5}">
                      <a16:colId xmlns:a16="http://schemas.microsoft.com/office/drawing/2014/main" val="20002"/>
                    </a:ext>
                  </a:extLst>
                </a:gridCol>
                <a:gridCol w="1135464">
                  <a:extLst>
                    <a:ext uri="{9D8B030D-6E8A-4147-A177-3AD203B41FA5}">
                      <a16:colId xmlns:a16="http://schemas.microsoft.com/office/drawing/2014/main" val="20003"/>
                    </a:ext>
                  </a:extLst>
                </a:gridCol>
                <a:gridCol w="1567543">
                  <a:extLst>
                    <a:ext uri="{9D8B030D-6E8A-4147-A177-3AD203B41FA5}">
                      <a16:colId xmlns:a16="http://schemas.microsoft.com/office/drawing/2014/main" val="20004"/>
                    </a:ext>
                  </a:extLst>
                </a:gridCol>
                <a:gridCol w="1457011">
                  <a:extLst>
                    <a:ext uri="{9D8B030D-6E8A-4147-A177-3AD203B41FA5}">
                      <a16:colId xmlns:a16="http://schemas.microsoft.com/office/drawing/2014/main" val="20005"/>
                    </a:ext>
                  </a:extLst>
                </a:gridCol>
              </a:tblGrid>
              <a:tr h="720514">
                <a:tc>
                  <a:txBody>
                    <a:bodyPr/>
                    <a:lstStyle/>
                    <a:p>
                      <a:pPr algn="ctr">
                        <a:lnSpc>
                          <a:spcPct val="100000"/>
                        </a:lnSpc>
                      </a:pPr>
                      <a:r>
                        <a:rPr lang="en-US" sz="1400" b="1" strike="noStrike" spc="-1" dirty="0" err="1">
                          <a:solidFill>
                            <a:schemeClr val="tx1"/>
                          </a:solidFill>
                          <a:latin typeface="Arial"/>
                          <a:ea typeface="Arial"/>
                        </a:rPr>
                        <a:t>S.No</a:t>
                      </a:r>
                      <a:endParaRPr lang="en-IN" sz="14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400" b="1" strike="noStrike" spc="-1" dirty="0">
                          <a:solidFill>
                            <a:schemeClr val="tx1"/>
                          </a:solidFill>
                          <a:latin typeface="Arial"/>
                          <a:ea typeface="Arial"/>
                        </a:rPr>
                        <a:t>TITLE</a:t>
                      </a:r>
                      <a:endParaRPr lang="en-IN" sz="14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400" b="1" strike="noStrike" spc="-1" dirty="0">
                          <a:solidFill>
                            <a:schemeClr val="tx1"/>
                          </a:solidFill>
                          <a:latin typeface="Arial"/>
                          <a:ea typeface="Arial"/>
                        </a:rPr>
                        <a:t>AUTHOR</a:t>
                      </a:r>
                      <a:endParaRPr lang="en-IN" sz="14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400" b="1" strike="noStrike" spc="-1" dirty="0">
                          <a:solidFill>
                            <a:schemeClr val="tx1"/>
                          </a:solidFill>
                          <a:latin typeface="Arial"/>
                          <a:ea typeface="Arial"/>
                        </a:rPr>
                        <a:t>YEAR OF PUBLISH</a:t>
                      </a:r>
                      <a:endParaRPr lang="en-IN" sz="14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400" b="1" strike="noStrike" spc="-1" dirty="0">
                          <a:solidFill>
                            <a:schemeClr val="tx1"/>
                          </a:solidFill>
                          <a:latin typeface="Arial"/>
                          <a:ea typeface="Arial"/>
                        </a:rPr>
                        <a:t>MERITS</a:t>
                      </a:r>
                      <a:endParaRPr lang="en-IN" sz="14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400" b="1" strike="noStrike" spc="-1" dirty="0">
                          <a:solidFill>
                            <a:schemeClr val="tx1"/>
                          </a:solidFill>
                          <a:latin typeface="Arial"/>
                          <a:ea typeface="Arial"/>
                        </a:rPr>
                        <a:t>DEMERITS</a:t>
                      </a:r>
                      <a:endParaRPr lang="en-IN" sz="14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15819">
                <a:tc>
                  <a:txBody>
                    <a:bodyPr/>
                    <a:lstStyle/>
                    <a:p>
                      <a:pPr algn="ctr">
                        <a:lnSpc>
                          <a:spcPct val="100000"/>
                        </a:lnSpc>
                      </a:pPr>
                      <a:r>
                        <a:rPr lang="en-IN" sz="1100" b="0" strike="noStrike" spc="-1" dirty="0">
                          <a:solidFill>
                            <a:schemeClr val="tx1"/>
                          </a:solidFill>
                          <a:latin typeface="Arial"/>
                        </a:rPr>
                        <a:t>1.</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N" sz="1100" b="0" strike="noStrike" spc="-1" dirty="0">
                          <a:solidFill>
                            <a:schemeClr val="tx1"/>
                          </a:solidFill>
                          <a:latin typeface="Arial"/>
                        </a:rPr>
                        <a:t>A Smart Wearable device for securing the life of Coal</a:t>
                      </a:r>
                      <a:endParaRPr lang="en-IN" sz="1100" b="0" strike="noStrike" spc="-1" dirty="0">
                        <a:solidFill>
                          <a:schemeClr val="tx1"/>
                        </a:solidFill>
                        <a:latin typeface="Times New Roman"/>
                      </a:endParaRPr>
                    </a:p>
                    <a:p>
                      <a:pPr algn="ctr">
                        <a:lnSpc>
                          <a:spcPct val="100000"/>
                        </a:lnSpc>
                      </a:pPr>
                      <a:r>
                        <a:rPr lang="en-IN" sz="1100" b="0" strike="noStrike" spc="-1" dirty="0">
                          <a:solidFill>
                            <a:schemeClr val="tx1"/>
                          </a:solidFill>
                          <a:latin typeface="Arial"/>
                        </a:rPr>
                        <a:t>Miners</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N" sz="1100" b="0" strike="noStrike" spc="-1" dirty="0">
                          <a:solidFill>
                            <a:schemeClr val="tx1"/>
                          </a:solidFill>
                          <a:latin typeface="Arial"/>
                        </a:rPr>
                        <a:t>Digvijay Guleria1</a:t>
                      </a:r>
                      <a:endParaRPr lang="en-IN" sz="1100" b="0" strike="noStrike" spc="-1" dirty="0">
                        <a:solidFill>
                          <a:schemeClr val="tx1"/>
                        </a:solidFill>
                        <a:latin typeface="Times New Roman"/>
                      </a:endParaRPr>
                    </a:p>
                    <a:p>
                      <a:pPr algn="ctr">
                        <a:lnSpc>
                          <a:spcPct val="100000"/>
                        </a:lnSpc>
                      </a:pPr>
                      <a:r>
                        <a:rPr lang="en-IN" sz="1100" b="0" strike="noStrike" spc="-1" dirty="0">
                          <a:solidFill>
                            <a:schemeClr val="tx1"/>
                          </a:solidFill>
                          <a:latin typeface="Arial"/>
                        </a:rPr>
                        <a:t>, </a:t>
                      </a:r>
                      <a:r>
                        <a:rPr lang="en-IN" sz="1100" b="0" strike="noStrike" spc="-1" dirty="0" err="1">
                          <a:solidFill>
                            <a:schemeClr val="tx1"/>
                          </a:solidFill>
                          <a:latin typeface="Arial"/>
                        </a:rPr>
                        <a:t>Goli</a:t>
                      </a:r>
                      <a:r>
                        <a:rPr lang="en-IN" sz="1100" b="0" strike="noStrike" spc="-1" dirty="0">
                          <a:solidFill>
                            <a:schemeClr val="tx1"/>
                          </a:solidFill>
                          <a:latin typeface="Arial"/>
                        </a:rPr>
                        <a:t> Dheeraj2</a:t>
                      </a:r>
                      <a:endParaRPr lang="en-IN" sz="1100" b="0" strike="noStrike" spc="-1" dirty="0">
                        <a:solidFill>
                          <a:schemeClr val="tx1"/>
                        </a:solidFill>
                        <a:latin typeface="Times New Roman"/>
                      </a:endParaRPr>
                    </a:p>
                    <a:p>
                      <a:pPr algn="ctr">
                        <a:lnSpc>
                          <a:spcPct val="100000"/>
                        </a:lnSpc>
                      </a:pPr>
                      <a:r>
                        <a:rPr lang="en-IN" sz="1100" b="0" strike="noStrike" spc="-1" dirty="0">
                          <a:solidFill>
                            <a:schemeClr val="tx1"/>
                          </a:solidFill>
                          <a:latin typeface="Arial"/>
                        </a:rPr>
                        <a:t>, </a:t>
                      </a:r>
                      <a:r>
                        <a:rPr lang="en-IN" sz="1100" b="0" strike="noStrike" spc="-1" dirty="0" err="1">
                          <a:solidFill>
                            <a:schemeClr val="tx1"/>
                          </a:solidFill>
                          <a:latin typeface="Arial"/>
                        </a:rPr>
                        <a:t>Gokani</a:t>
                      </a:r>
                      <a:r>
                        <a:rPr lang="en-IN" sz="1100" b="0" strike="noStrike" spc="-1" dirty="0">
                          <a:solidFill>
                            <a:schemeClr val="tx1"/>
                          </a:solidFill>
                          <a:latin typeface="Arial"/>
                        </a:rPr>
                        <a:t> Sriram3</a:t>
                      </a:r>
                      <a:endParaRPr lang="en-IN" sz="1100" b="0" strike="noStrike" spc="-1" dirty="0">
                        <a:solidFill>
                          <a:schemeClr val="tx1"/>
                        </a:solidFill>
                        <a:latin typeface="Times New Roman"/>
                      </a:endParaRPr>
                    </a:p>
                    <a:p>
                      <a:pPr algn="ctr">
                        <a:lnSpc>
                          <a:spcPct val="100000"/>
                        </a:lnSpc>
                      </a:pPr>
                      <a:r>
                        <a:rPr lang="en-IN" sz="1100" b="0" strike="noStrike" spc="-1" dirty="0">
                          <a:solidFill>
                            <a:schemeClr val="tx1"/>
                          </a:solidFill>
                          <a:latin typeface="Arial"/>
                        </a:rPr>
                        <a:t>, Komal Chadha5</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N" sz="1100" b="0" strike="noStrike" spc="-1">
                          <a:solidFill>
                            <a:schemeClr val="tx1"/>
                          </a:solidFill>
                          <a:latin typeface="Arial"/>
                        </a:rPr>
                        <a:t>2022</a:t>
                      </a:r>
                      <a:endParaRPr lang="en-IN" sz="1100" b="0" strike="noStrike" spc="-1">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In this system health of coal mine is monitored</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This system is not applicable for other rescue teams.</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01367">
                <a:tc>
                  <a:txBody>
                    <a:bodyPr/>
                    <a:lstStyle/>
                    <a:p>
                      <a:pPr algn="ctr">
                        <a:lnSpc>
                          <a:spcPct val="100000"/>
                        </a:lnSpc>
                      </a:pPr>
                      <a:r>
                        <a:rPr lang="en-US" sz="1100" b="0" strike="noStrike" spc="-1">
                          <a:solidFill>
                            <a:schemeClr val="tx1"/>
                          </a:solidFill>
                          <a:latin typeface="Arial"/>
                          <a:ea typeface="Arial"/>
                        </a:rPr>
                        <a:t>2.</a:t>
                      </a:r>
                      <a:endParaRPr lang="en-IN" sz="1100" b="0" strike="noStrike" spc="-1">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Smart wearables for fall detection</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Xiaoqing chai, </a:t>
                      </a:r>
                      <a:r>
                        <a:rPr lang="en-US" sz="1100" b="0" strike="noStrike" spc="-1" dirty="0" err="1">
                          <a:solidFill>
                            <a:schemeClr val="tx1"/>
                          </a:solidFill>
                          <a:latin typeface="Arial"/>
                          <a:ea typeface="Arial"/>
                        </a:rPr>
                        <a:t>Renjie</a:t>
                      </a:r>
                      <a:r>
                        <a:rPr lang="en-US" sz="1100" b="0" strike="noStrike" spc="-1" dirty="0">
                          <a:solidFill>
                            <a:schemeClr val="tx1"/>
                          </a:solidFill>
                          <a:latin typeface="Arial"/>
                          <a:ea typeface="Arial"/>
                        </a:rPr>
                        <a:t> </a:t>
                      </a:r>
                      <a:r>
                        <a:rPr lang="en-US" sz="1100" b="0" strike="noStrike" spc="-1" dirty="0" err="1">
                          <a:solidFill>
                            <a:schemeClr val="tx1"/>
                          </a:solidFill>
                          <a:latin typeface="Arial"/>
                          <a:ea typeface="Arial"/>
                        </a:rPr>
                        <a:t>wu</a:t>
                      </a:r>
                      <a:r>
                        <a:rPr lang="en-US" sz="1100" b="0" strike="noStrike" spc="-1" dirty="0">
                          <a:solidFill>
                            <a:schemeClr val="tx1"/>
                          </a:solidFill>
                          <a:latin typeface="Arial"/>
                          <a:ea typeface="Arial"/>
                        </a:rPr>
                        <a:t>, Mathew pike, </a:t>
                      </a:r>
                      <a:r>
                        <a:rPr lang="en-US" sz="1100" b="0" strike="noStrike" spc="-1" dirty="0" err="1">
                          <a:solidFill>
                            <a:schemeClr val="tx1"/>
                          </a:solidFill>
                          <a:latin typeface="Arial"/>
                          <a:ea typeface="Arial"/>
                        </a:rPr>
                        <a:t>Hangchao</a:t>
                      </a:r>
                      <a:r>
                        <a:rPr lang="en-US" sz="1100" b="0" strike="noStrike" spc="-1" dirty="0">
                          <a:solidFill>
                            <a:schemeClr val="tx1"/>
                          </a:solidFill>
                          <a:latin typeface="Arial"/>
                          <a:ea typeface="Arial"/>
                        </a:rPr>
                        <a:t> </a:t>
                      </a:r>
                      <a:r>
                        <a:rPr lang="en-US" sz="1100" b="0" strike="noStrike" spc="-1" dirty="0" err="1">
                          <a:solidFill>
                            <a:schemeClr val="tx1"/>
                          </a:solidFill>
                          <a:latin typeface="Arial"/>
                          <a:ea typeface="Arial"/>
                        </a:rPr>
                        <a:t>Jin</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2021</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This system is used for fall detection for fire fighters. </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a:solidFill>
                            <a:schemeClr val="tx1"/>
                          </a:solidFill>
                          <a:latin typeface="Arial"/>
                          <a:ea typeface="Arial"/>
                        </a:rPr>
                        <a:t> This system is not applicable for other rescue teams.</a:t>
                      </a:r>
                      <a:endParaRPr lang="en-IN" sz="1100" b="0" strike="noStrike" spc="-1">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54368">
                <a:tc>
                  <a:txBody>
                    <a:bodyPr/>
                    <a:lstStyle/>
                    <a:p>
                      <a:pPr algn="ctr">
                        <a:lnSpc>
                          <a:spcPct val="100000"/>
                        </a:lnSpc>
                      </a:pPr>
                      <a:r>
                        <a:rPr lang="en-US" sz="1100" b="0" strike="noStrike" spc="-1">
                          <a:solidFill>
                            <a:schemeClr val="tx1"/>
                          </a:solidFill>
                          <a:latin typeface="Arial"/>
                          <a:ea typeface="Arial"/>
                        </a:rPr>
                        <a:t>3.</a:t>
                      </a:r>
                      <a:endParaRPr lang="en-IN" sz="1100" b="0" strike="noStrike" spc="-1">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Smart monitoring using LoRa</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a:solidFill>
                            <a:schemeClr val="tx1"/>
                          </a:solidFill>
                          <a:latin typeface="Arial"/>
                          <a:ea typeface="Arial"/>
                        </a:rPr>
                        <a:t>T. Porselvi, Sai ganesh C.S. , Janaki.B, Priyadhaarshini.K, Sajitha begam</a:t>
                      </a:r>
                      <a:endParaRPr lang="en-IN" sz="1100" b="0" strike="noStrike" spc="-1">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a:solidFill>
                            <a:schemeClr val="tx1"/>
                          </a:solidFill>
                          <a:latin typeface="Arial"/>
                          <a:ea typeface="Arial"/>
                        </a:rPr>
                        <a:t>2021</a:t>
                      </a:r>
                      <a:endParaRPr lang="en-IN" sz="1100" b="0" strike="noStrike" spc="-1">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This focusses mainly on monitoring coal mines.</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This system is not applicable for other rescue teams.</a:t>
                      </a:r>
                      <a:endParaRPr lang="en-IN" sz="11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80770">
                <a:tc>
                  <a:txBody>
                    <a:bodyPr/>
                    <a:lstStyle/>
                    <a:p>
                      <a:pPr algn="ctr">
                        <a:lnSpc>
                          <a:spcPct val="100000"/>
                        </a:lnSpc>
                      </a:pPr>
                      <a:r>
                        <a:rPr lang="en-US" sz="1100" b="0" strike="noStrike" spc="-1" dirty="0">
                          <a:solidFill>
                            <a:schemeClr val="tx1"/>
                          </a:solidFill>
                          <a:latin typeface="Arial"/>
                          <a:ea typeface="Arial"/>
                        </a:rPr>
                        <a:t>4.</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Intelligent helmet system</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err="1">
                          <a:solidFill>
                            <a:schemeClr val="tx1"/>
                          </a:solidFill>
                          <a:latin typeface="Arial"/>
                          <a:ea typeface="Arial"/>
                        </a:rPr>
                        <a:t>Akshunya</a:t>
                      </a:r>
                      <a:r>
                        <a:rPr lang="en-US" sz="1100" b="0" strike="noStrike" spc="-1" dirty="0">
                          <a:solidFill>
                            <a:schemeClr val="tx1"/>
                          </a:solidFill>
                          <a:latin typeface="Arial"/>
                          <a:ea typeface="Arial"/>
                        </a:rPr>
                        <a:t> Mishra, Saksham Malhotra, </a:t>
                      </a:r>
                      <a:r>
                        <a:rPr lang="en-US" sz="1100" b="0" strike="noStrike" spc="-1" dirty="0" err="1">
                          <a:solidFill>
                            <a:schemeClr val="tx1"/>
                          </a:solidFill>
                          <a:latin typeface="Arial"/>
                          <a:ea typeface="Arial"/>
                        </a:rPr>
                        <a:t>Ruchira</a:t>
                      </a:r>
                      <a:r>
                        <a:rPr lang="en-US" sz="1100" b="0" strike="noStrike" spc="-1" dirty="0">
                          <a:solidFill>
                            <a:schemeClr val="tx1"/>
                          </a:solidFill>
                          <a:latin typeface="Arial"/>
                          <a:ea typeface="Arial"/>
                        </a:rPr>
                        <a:t>, Pallavi </a:t>
                      </a:r>
                      <a:r>
                        <a:rPr lang="en-US" sz="1100" b="0" strike="noStrike" spc="-1" dirty="0" err="1">
                          <a:solidFill>
                            <a:schemeClr val="tx1"/>
                          </a:solidFill>
                          <a:latin typeface="Arial"/>
                          <a:ea typeface="Arial"/>
                        </a:rPr>
                        <a:t>choudekhar</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2018</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In this system health of coal mine is monitored.</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100" b="0" strike="noStrike" spc="-1" dirty="0">
                          <a:solidFill>
                            <a:schemeClr val="tx1"/>
                          </a:solidFill>
                          <a:latin typeface="Arial"/>
                          <a:ea typeface="Arial"/>
                        </a:rPr>
                        <a:t>Various systems like fall detection, pulse and oxygen system is absent.</a:t>
                      </a:r>
                      <a:endParaRPr lang="en-IN" sz="1100" b="0" strike="noStrike" spc="-1"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1048621" name="Google Shape;78;p17"/>
          <p:cNvSpPr txBox="1">
            <a:spLocks noGrp="1"/>
          </p:cNvSpPr>
          <p:nvPr>
            <p:ph type="title"/>
          </p:nvPr>
        </p:nvSpPr>
        <p:spPr>
          <a:xfrm>
            <a:off x="311700" y="1866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BLOCK DIAGRAM:</a:t>
            </a:r>
            <a:endParaRPr sz="2800" dirty="0"/>
          </a:p>
        </p:txBody>
      </p:sp>
      <p:sp>
        <p:nvSpPr>
          <p:cNvPr id="1048622"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solidFill>
                <a:schemeClr val="tx1"/>
              </a:solidFill>
            </a:endParaRPr>
          </a:p>
          <a:p>
            <a:pPr marL="0" lvl="0" indent="0" algn="l" rtl="0">
              <a:spcBef>
                <a:spcPts val="0"/>
              </a:spcBef>
              <a:spcAft>
                <a:spcPts val="1200"/>
              </a:spcAft>
              <a:buNone/>
            </a:pPr>
            <a:endParaRPr lang="en-IN" dirty="0">
              <a:solidFill>
                <a:schemeClr val="tx1"/>
              </a:solidFill>
            </a:endParaRPr>
          </a:p>
          <a:p>
            <a:pPr marL="0" lvl="0" indent="0" algn="l" rtl="0">
              <a:spcBef>
                <a:spcPts val="0"/>
              </a:spcBef>
              <a:spcAft>
                <a:spcPts val="1200"/>
              </a:spcAft>
              <a:buNone/>
            </a:pPr>
            <a:endParaRPr lang="en-IN" dirty="0">
              <a:solidFill>
                <a:schemeClr val="tx1"/>
              </a:solidFill>
            </a:endParaRPr>
          </a:p>
        </p:txBody>
      </p:sp>
      <p:pic>
        <p:nvPicPr>
          <p:cNvPr id="7" name="Picture 6">
            <a:extLst>
              <a:ext uri="{FF2B5EF4-FFF2-40B4-BE49-F238E27FC236}">
                <a16:creationId xmlns:a16="http://schemas.microsoft.com/office/drawing/2014/main" id="{DDDFF47E-832F-65AE-D4F6-5128D016E3E9}"/>
              </a:ext>
            </a:extLst>
          </p:cNvPr>
          <p:cNvPicPr>
            <a:picLocks noChangeAspect="1"/>
          </p:cNvPicPr>
          <p:nvPr/>
        </p:nvPicPr>
        <p:blipFill>
          <a:blip r:embed="rId3"/>
          <a:stretch>
            <a:fillRect/>
          </a:stretch>
        </p:blipFill>
        <p:spPr>
          <a:xfrm>
            <a:off x="745052" y="955911"/>
            <a:ext cx="7454403" cy="3809527"/>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