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1" r:id="rId2"/>
    <p:sldId id="257" r:id="rId3"/>
    <p:sldId id="258" r:id="rId4"/>
    <p:sldId id="260"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2" r:id="rId24"/>
    <p:sldId id="283" r:id="rId25"/>
    <p:sldId id="275" r:id="rId26"/>
    <p:sldId id="27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AB09B-96EA-4324-BE26-1A97153DDA20}" type="datetimeFigureOut">
              <a:rPr lang="en-US" smtClean="0"/>
              <a:t>1/22/2022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C2FE4D-A20E-4320-95FE-1E16E64150C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4D9B0E-C652-403C-9754-2EC0160CEDF3}"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1E1DBE-0FB9-49CF-9C79-252FE982C5E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D9B0E-C652-403C-9754-2EC0160CEDF3}" type="datetimeFigureOut">
              <a:rPr lang="en-US" smtClean="0"/>
              <a:pPr/>
              <a:t>1/22/2022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E1DBE-0FB9-49CF-9C79-252FE982C5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25686"/>
            <a:ext cx="5616624" cy="738664"/>
          </a:xfrm>
          <a:prstGeom prst="rect">
            <a:avLst/>
          </a:prstGeom>
          <a:noFill/>
        </p:spPr>
        <p:txBody>
          <a:bodyPr wrap="square" rtlCol="0">
            <a:spAutoFit/>
          </a:bodyPr>
          <a:lstStyle/>
          <a:p>
            <a:r>
              <a:rPr lang="en-IN" sz="4200" dirty="0">
                <a:solidFill>
                  <a:schemeClr val="bg1"/>
                </a:solidFill>
                <a:latin typeface="Cambria" pitchFamily="18" charset="0"/>
                <a:ea typeface="Cambria" pitchFamily="18" charset="0"/>
              </a:rPr>
              <a:t>Web Development</a:t>
            </a:r>
            <a:endParaRPr lang="en-US" sz="4200" dirty="0">
              <a:solidFill>
                <a:schemeClr val="bg1"/>
              </a:solidFill>
              <a:latin typeface="Cambria" pitchFamily="18" charset="0"/>
              <a:ea typeface="Cambria" pitchFamily="18" charset="0"/>
            </a:endParaRPr>
          </a:p>
        </p:txBody>
      </p:sp>
      <p:sp>
        <p:nvSpPr>
          <p:cNvPr id="3" name="TextBox 2"/>
          <p:cNvSpPr txBox="1"/>
          <p:nvPr/>
        </p:nvSpPr>
        <p:spPr>
          <a:xfrm>
            <a:off x="1296144" y="1693838"/>
            <a:ext cx="5796136" cy="646331"/>
          </a:xfrm>
          <a:prstGeom prst="rect">
            <a:avLst/>
          </a:prstGeom>
          <a:noFill/>
        </p:spPr>
        <p:txBody>
          <a:bodyPr wrap="square" rtlCol="0">
            <a:spAutoFit/>
          </a:bodyPr>
          <a:lstStyle/>
          <a:p>
            <a:r>
              <a:rPr lang="en-IN" sz="3600" dirty="0">
                <a:solidFill>
                  <a:schemeClr val="bg1"/>
                </a:solidFill>
                <a:latin typeface="Cambria" pitchFamily="18" charset="0"/>
                <a:ea typeface="Cambria" pitchFamily="18" charset="0"/>
              </a:rPr>
              <a:t>Multi-responsive Webpage</a:t>
            </a:r>
            <a:endParaRPr lang="en-US" sz="3600" dirty="0">
              <a:solidFill>
                <a:schemeClr val="bg1"/>
              </a:solidFill>
              <a:latin typeface="Cambria" pitchFamily="18" charset="0"/>
              <a:ea typeface="Cambria" pitchFamily="18" charset="0"/>
            </a:endParaRPr>
          </a:p>
        </p:txBody>
      </p:sp>
      <p:sp>
        <p:nvSpPr>
          <p:cNvPr id="4" name="TextBox 3"/>
          <p:cNvSpPr txBox="1"/>
          <p:nvPr/>
        </p:nvSpPr>
        <p:spPr>
          <a:xfrm>
            <a:off x="4355976" y="5066020"/>
            <a:ext cx="2880320" cy="553998"/>
          </a:xfrm>
          <a:prstGeom prst="rect">
            <a:avLst/>
          </a:prstGeom>
          <a:noFill/>
        </p:spPr>
        <p:txBody>
          <a:bodyPr wrap="square" rtlCol="0">
            <a:spAutoFit/>
          </a:bodyPr>
          <a:lstStyle/>
          <a:p>
            <a:r>
              <a:rPr lang="en-IN" sz="3000" dirty="0">
                <a:solidFill>
                  <a:schemeClr val="bg1"/>
                </a:solidFill>
                <a:latin typeface="Cambria" pitchFamily="18" charset="0"/>
                <a:ea typeface="Cambria" pitchFamily="18" charset="0"/>
              </a:rPr>
              <a:t>By</a:t>
            </a:r>
            <a:endParaRPr lang="en-US" sz="3000" dirty="0">
              <a:solidFill>
                <a:schemeClr val="bg1"/>
              </a:solidFill>
              <a:latin typeface="Cambria" pitchFamily="18" charset="0"/>
              <a:ea typeface="Cambria" pitchFamily="18" charset="0"/>
            </a:endParaRPr>
          </a:p>
        </p:txBody>
      </p:sp>
      <p:sp>
        <p:nvSpPr>
          <p:cNvPr id="5" name="TextBox 4"/>
          <p:cNvSpPr txBox="1"/>
          <p:nvPr/>
        </p:nvSpPr>
        <p:spPr>
          <a:xfrm>
            <a:off x="4680520" y="6146140"/>
            <a:ext cx="4716016" cy="523220"/>
          </a:xfrm>
          <a:prstGeom prst="rect">
            <a:avLst/>
          </a:prstGeom>
          <a:noFill/>
        </p:spPr>
        <p:txBody>
          <a:bodyPr wrap="square" rtlCol="0">
            <a:spAutoFit/>
          </a:bodyPr>
          <a:lstStyle/>
          <a:p>
            <a:r>
              <a:rPr lang="en-IN" sz="2800" dirty="0">
                <a:solidFill>
                  <a:schemeClr val="bg1"/>
                </a:solidFill>
                <a:latin typeface="Cambria" pitchFamily="18" charset="0"/>
                <a:ea typeface="Cambria" pitchFamily="18" charset="0"/>
              </a:rPr>
              <a:t>R.Mithun Nitheesh Rogan</a:t>
            </a:r>
            <a:endParaRPr lang="en-US" sz="2800" dirty="0">
              <a:solidFill>
                <a:schemeClr val="bg1"/>
              </a:solidFill>
              <a:latin typeface="Cambria" pitchFamily="18" charset="0"/>
              <a:ea typeface="Cambria" pitchFamily="18" charset="0"/>
            </a:endParaRPr>
          </a:p>
        </p:txBody>
      </p:sp>
      <p:pic>
        <p:nvPicPr>
          <p:cNvPr id="6" name="Picture 5" descr="what-is-a-responsive-website.png"/>
          <p:cNvPicPr>
            <a:picLocks noChangeAspect="1"/>
          </p:cNvPicPr>
          <p:nvPr/>
        </p:nvPicPr>
        <p:blipFill>
          <a:blip r:embed="rId2" cstate="print"/>
          <a:stretch>
            <a:fillRect/>
          </a:stretch>
        </p:blipFill>
        <p:spPr>
          <a:xfrm>
            <a:off x="2051720" y="2564904"/>
            <a:ext cx="4839753" cy="23017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chemeClr val="bg1"/>
                </a:solidFill>
                <a:latin typeface="Cambria" pitchFamily="18" charset="0"/>
                <a:ea typeface="Cambria" pitchFamily="18" charset="0"/>
              </a:rPr>
              <a:t>Use of CSS’s Max-width</a:t>
            </a: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28800"/>
            <a:ext cx="9144000" cy="5229200"/>
          </a:xfrm>
        </p:spPr>
        <p:txBody>
          <a:bodyPr>
            <a:normAutofit/>
          </a:bodyPr>
          <a:lstStyle/>
          <a:p>
            <a:pPr fontAlgn="base"/>
            <a:r>
              <a:rPr lang="en-US" dirty="0">
                <a:solidFill>
                  <a:schemeClr val="bg1"/>
                </a:solidFill>
                <a:latin typeface="Cambria" pitchFamily="18" charset="0"/>
                <a:ea typeface="Cambria" pitchFamily="18" charset="0"/>
              </a:rPr>
              <a:t>The second method was suggested by Ethan Marcotte and was warmly accepted by the community in the early 2010s.</a:t>
            </a:r>
          </a:p>
          <a:p>
            <a:pPr fontAlgn="base">
              <a:buNone/>
            </a:pPr>
            <a:endParaRPr lang="en-US" dirty="0">
              <a:solidFill>
                <a:schemeClr val="bg1"/>
              </a:solidFill>
              <a:latin typeface="Cambria" pitchFamily="18" charset="0"/>
              <a:ea typeface="Cambria" pitchFamily="18" charset="0"/>
            </a:endParaRPr>
          </a:p>
          <a:p>
            <a:pPr fontAlgn="base"/>
            <a:r>
              <a:rPr lang="en-US" dirty="0">
                <a:solidFill>
                  <a:schemeClr val="bg1"/>
                </a:solidFill>
                <a:latin typeface="Cambria" pitchFamily="18" charset="0"/>
                <a:ea typeface="Cambria" pitchFamily="18" charset="0"/>
              </a:rPr>
              <a:t> It makes the most out of CSS’s max-width. The idea behind that is you deliver images at the maximum size and let the browser resize the pictures deciding on their relative size based on the CSS guide.</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rPr>
              <a:t>Responsive Images</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pPr fontAlgn="base"/>
            <a:r>
              <a:rPr lang="en-US" dirty="0">
                <a:solidFill>
                  <a:schemeClr val="bg1"/>
                </a:solidFill>
              </a:rPr>
              <a:t>The third method implies the imitation of responsive images.</a:t>
            </a:r>
          </a:p>
          <a:p>
            <a:pPr fontAlgn="base"/>
            <a:r>
              <a:rPr lang="en-US" dirty="0">
                <a:solidFill>
                  <a:schemeClr val="bg1"/>
                </a:solidFill>
              </a:rPr>
              <a:t> This technology has been with us for many years. Therefore, there are several ways for implementing it:</a:t>
            </a:r>
          </a:p>
          <a:p>
            <a:pPr fontAlgn="base"/>
            <a:r>
              <a:rPr lang="en-US" dirty="0">
                <a:solidFill>
                  <a:schemeClr val="bg1"/>
                </a:solidFill>
              </a:rPr>
              <a:t>Depending on the viewport size or screen-density, you can choose the appropriate web-optimized picture from the collection and show it to the customer by using the srcset attribute in &lt;img&gt;.</a:t>
            </a:r>
          </a:p>
          <a:p>
            <a:pPr fontAlgn="base"/>
            <a:r>
              <a:rPr lang="en-US" dirty="0">
                <a:solidFill>
                  <a:schemeClr val="bg1"/>
                </a:solidFill>
              </a:rPr>
              <a:t>Depending on the screen’s device CSS width, you can choose the same image with a different cut and focus on the image’s meaningful part by capitalizing on the &lt;picture&gt; attribute.</a:t>
            </a:r>
          </a:p>
          <a:p>
            <a:pPr fontAlgn="base"/>
            <a:r>
              <a:rPr lang="en-US" dirty="0">
                <a:solidFill>
                  <a:schemeClr val="bg1"/>
                </a:solidFill>
              </a:rPr>
              <a:t>Use of image() function that allows cropping the picture differently, depending on the CSS viewport width size.</a:t>
            </a:r>
          </a:p>
          <a:p>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SVG</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pPr fontAlgn="base"/>
            <a:r>
              <a:rPr lang="en-US" dirty="0">
                <a:solidFill>
                  <a:schemeClr val="bg1"/>
                </a:solidFill>
                <a:latin typeface="Cambria" pitchFamily="18" charset="0"/>
                <a:ea typeface="Cambria" pitchFamily="18" charset="0"/>
              </a:rPr>
              <a:t>The fourth method implies using SVG. Although it does not work for photography, nevertheless the rest of the visuals, such as illustrations, icons, logotypes, etc., greatly benefit from this technology.</a:t>
            </a:r>
          </a:p>
          <a:p>
            <a:pPr fontAlgn="base"/>
            <a:r>
              <a:rPr lang="en-US" dirty="0">
                <a:solidFill>
                  <a:schemeClr val="bg1"/>
                </a:solidFill>
                <a:latin typeface="Cambria" pitchFamily="18" charset="0"/>
                <a:ea typeface="Cambria" pitchFamily="18" charset="0"/>
              </a:rPr>
              <a:t>Each method has its own merits. Each one has its cons and difficulties in implementation. </a:t>
            </a:r>
          </a:p>
          <a:p>
            <a:pPr fontAlgn="base"/>
            <a:r>
              <a:rPr lang="en-US" dirty="0">
                <a:solidFill>
                  <a:schemeClr val="bg1"/>
                </a:solidFill>
                <a:latin typeface="Cambria" pitchFamily="18" charset="0"/>
                <a:ea typeface="Cambria" pitchFamily="18" charset="0"/>
              </a:rPr>
              <a:t>Therefore, you might find that you benefit from one or another depending on the project you need to create.</a:t>
            </a:r>
          </a:p>
          <a:p>
            <a:pPr fontAlgn="base"/>
            <a:r>
              <a:rPr lang="en-US" dirty="0">
                <a:solidFill>
                  <a:schemeClr val="bg1"/>
                </a:solidFill>
                <a:latin typeface="Cambria" pitchFamily="18" charset="0"/>
                <a:ea typeface="Cambria" pitchFamily="18" charset="0"/>
              </a:rPr>
              <a:t> What’s more, you may find yourself in situations when the best way to handle images is to turn off all of them and focus mainly on the content – believe it or not, that is also a viable way to handle this situation.</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Media Queries</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324528" cy="5257800"/>
          </a:xfrm>
        </p:spPr>
        <p:txBody>
          <a:bodyPr>
            <a:normAutofit fontScale="77500" lnSpcReduction="20000"/>
          </a:bodyPr>
          <a:lstStyle/>
          <a:p>
            <a:pPr fontAlgn="base"/>
            <a:r>
              <a:rPr lang="en-US" dirty="0">
                <a:solidFill>
                  <a:schemeClr val="bg1"/>
                </a:solidFill>
                <a:latin typeface="Cambria" pitchFamily="18" charset="0"/>
                <a:ea typeface="Cambria" pitchFamily="18" charset="0"/>
              </a:rPr>
              <a:t>The third key ingredient of a responsive website is media queries.</a:t>
            </a:r>
          </a:p>
          <a:p>
            <a:pPr fontAlgn="base"/>
            <a:r>
              <a:rPr lang="en-US" dirty="0">
                <a:solidFill>
                  <a:schemeClr val="bg1"/>
                </a:solidFill>
                <a:latin typeface="Cambria" pitchFamily="18" charset="0"/>
                <a:ea typeface="Cambria" pitchFamily="18" charset="0"/>
              </a:rPr>
              <a:t>Media queries allow building different layouts within one project by tweaking your whole design or parts to best suit the screen size.</a:t>
            </a:r>
          </a:p>
          <a:p>
            <a:pPr fontAlgn="base"/>
            <a:r>
              <a:rPr lang="en-US" dirty="0">
                <a:solidFill>
                  <a:schemeClr val="bg1"/>
                </a:solidFill>
                <a:latin typeface="Cambria" pitchFamily="18" charset="0"/>
                <a:ea typeface="Cambria" pitchFamily="18" charset="0"/>
              </a:rPr>
              <a:t> With them, you can re-arrange and reorder existing elements like columns, rows, and containers using basic CSS. Based on the user agent’s features, such as the browser window’s size, orientation (landscape or portrait), screen resolution, etc., they provide different responsive tiers with a bunch of unique styles.</a:t>
            </a:r>
          </a:p>
          <a:p>
            <a:pPr fontAlgn="base"/>
            <a:r>
              <a:rPr lang="en-US" dirty="0">
                <a:solidFill>
                  <a:schemeClr val="bg1"/>
                </a:solidFill>
                <a:latin typeface="Cambria" pitchFamily="18" charset="0"/>
                <a:ea typeface="Cambria" pitchFamily="18" charset="0"/>
              </a:rPr>
              <a:t>The great thing is that you can create multiple style sheets and define basic layout alterations to fit ranges of widths simply by combining different media queries. And they can be dropped right into a single style sheet.</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1143000"/>
          </a:xfrm>
        </p:spPr>
        <p:txBody>
          <a:bodyPr>
            <a:normAutofit fontScale="90000"/>
          </a:bodyPr>
          <a:lstStyle/>
          <a:p>
            <a:r>
              <a:rPr lang="en-US" b="1" dirty="0">
                <a:solidFill>
                  <a:schemeClr val="bg1"/>
                </a:solidFill>
                <a:latin typeface="Cambria" pitchFamily="18" charset="0"/>
                <a:ea typeface="Cambria" pitchFamily="18" charset="0"/>
              </a:rPr>
              <a:t>Responsive Typography</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Autofit/>
          </a:bodyPr>
          <a:lstStyle/>
          <a:p>
            <a:pPr fontAlgn="base"/>
            <a:r>
              <a:rPr lang="en-US" sz="3000" dirty="0">
                <a:solidFill>
                  <a:schemeClr val="bg1"/>
                </a:solidFill>
                <a:latin typeface="Cambria" pitchFamily="18" charset="0"/>
                <a:ea typeface="Cambria" pitchFamily="18" charset="0"/>
              </a:rPr>
              <a:t>Although modern websites are rich in visuals, still web design is all about shaping the written information. Content is a king. No one could argue against that.</a:t>
            </a:r>
          </a:p>
          <a:p>
            <a:pPr fontAlgn="base"/>
            <a:r>
              <a:rPr lang="en-US" sz="3000" dirty="0">
                <a:solidFill>
                  <a:schemeClr val="bg1"/>
                </a:solidFill>
                <a:latin typeface="Cambria" pitchFamily="18" charset="0"/>
                <a:ea typeface="Cambria" pitchFamily="18" charset="0"/>
              </a:rPr>
              <a:t> Therefore, typography, as a prime tool to serve it, is increasingly important.</a:t>
            </a:r>
          </a:p>
          <a:p>
            <a:pPr fontAlgn="base"/>
            <a:r>
              <a:rPr lang="en-US" sz="3000" dirty="0">
                <a:solidFill>
                  <a:schemeClr val="bg1"/>
                </a:solidFill>
                <a:latin typeface="Cambria" pitchFamily="18" charset="0"/>
                <a:ea typeface="Cambria" pitchFamily="18" charset="0"/>
              </a:rPr>
              <a:t>In the early 2010s, when the mobile web was still new, no one thought about making typography responsive since everyone was busy trying to master fluid grids and images. Today in the early 2020’s it is a crucial part of the larger puzzle.</a:t>
            </a:r>
          </a:p>
          <a:p>
            <a:endParaRPr lang="en-US" sz="3000" dirty="0">
              <a:solidFill>
                <a:schemeClr val="bg1"/>
              </a:solidFill>
              <a:latin typeface="Cambria" pitchFamily="18" charset="0"/>
              <a:ea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Adjusting Screen Resolution </a:t>
            </a:r>
            <a:br>
              <a:rPr lang="en-US" b="1"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r>
              <a:rPr lang="en-US" dirty="0">
                <a:solidFill>
                  <a:schemeClr val="bg1"/>
                </a:solidFill>
                <a:latin typeface="Cambria" pitchFamily="18" charset="0"/>
                <a:ea typeface="Cambria" pitchFamily="18" charset="0"/>
              </a:rPr>
              <a:t>With more devices come varying screen resolutions, definitions and orientations. </a:t>
            </a:r>
          </a:p>
          <a:p>
            <a:r>
              <a:rPr lang="en-US" dirty="0">
                <a:solidFill>
                  <a:schemeClr val="bg1"/>
                </a:solidFill>
                <a:latin typeface="Cambria" pitchFamily="18" charset="0"/>
                <a:ea typeface="Cambria" pitchFamily="18" charset="0"/>
              </a:rPr>
              <a:t>New devices with new screen sizes are being developed every day, and each of these devices may be able to handle variations in size, functionality and even color. </a:t>
            </a:r>
          </a:p>
          <a:p>
            <a:r>
              <a:rPr lang="en-US" dirty="0">
                <a:solidFill>
                  <a:schemeClr val="bg1"/>
                </a:solidFill>
                <a:latin typeface="Cambria" pitchFamily="18" charset="0"/>
                <a:ea typeface="Cambria" pitchFamily="18" charset="0"/>
              </a:rPr>
              <a:t>Some are in landscape, others in portrait, still others even completely square. </a:t>
            </a:r>
          </a:p>
          <a:p>
            <a:r>
              <a:rPr lang="en-US" dirty="0">
                <a:solidFill>
                  <a:schemeClr val="bg1"/>
                </a:solidFill>
                <a:latin typeface="Cambria" pitchFamily="18" charset="0"/>
                <a:ea typeface="Cambria" pitchFamily="18" charset="0"/>
              </a:rPr>
              <a:t>As we know from the rising popularity of the iPhone, iPad and advanced smart phones, many new devices are able to switch from portrait to landscape at the user’s whim.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Flexible Images</a:t>
            </a:r>
            <a:br>
              <a:rPr lang="en-US" b="1"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a:solidFill>
                  <a:schemeClr val="bg1"/>
                </a:solidFill>
                <a:latin typeface="Cambria" pitchFamily="18" charset="0"/>
                <a:ea typeface="Cambria" pitchFamily="18" charset="0"/>
              </a:rPr>
              <a:t>One major problem that needs to be solved with responsive Web design is working with images. There are a number of techniques to resize images proportionately, and many are easily done. </a:t>
            </a:r>
          </a:p>
          <a:p>
            <a:pPr>
              <a:buNone/>
            </a:pPr>
            <a:endParaRPr lang="en-US"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Ex:img { max-width: 100%; }</a:t>
            </a:r>
          </a:p>
          <a:p>
            <a:pPr>
              <a:buNone/>
            </a:pPr>
            <a:endParaRPr lang="en-US"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As long as no other width-based image styles override this rule, every image will load in its original size, unless the viewing area becomes narrower than the image’s original width. </a:t>
            </a:r>
          </a:p>
          <a:p>
            <a:r>
              <a:rPr lang="en-US" dirty="0">
                <a:solidFill>
                  <a:schemeClr val="bg1"/>
                </a:solidFill>
                <a:latin typeface="Cambria" pitchFamily="18" charset="0"/>
                <a:ea typeface="Cambria" pitchFamily="18" charset="0"/>
              </a:rPr>
              <a:t>The </a:t>
            </a:r>
            <a:r>
              <a:rPr lang="en-US" b="1" dirty="0">
                <a:solidFill>
                  <a:schemeClr val="bg1"/>
                </a:solidFill>
                <a:latin typeface="Cambria" pitchFamily="18" charset="0"/>
                <a:ea typeface="Cambria" pitchFamily="18" charset="0"/>
              </a:rPr>
              <a:t>maximum width</a:t>
            </a:r>
            <a:r>
              <a:rPr lang="en-US" dirty="0">
                <a:solidFill>
                  <a:schemeClr val="bg1"/>
                </a:solidFill>
                <a:latin typeface="Cambria" pitchFamily="18" charset="0"/>
                <a:ea typeface="Cambria" pitchFamily="18" charset="0"/>
              </a:rPr>
              <a:t> of the image is set to 100% of the screen or browser width, so when that 100% becomes narrower, so does the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3792"/>
            <a:ext cx="9144000" cy="1143000"/>
          </a:xfrm>
        </p:spPr>
        <p:txBody>
          <a:bodyPr>
            <a:normAutofit fontScale="90000"/>
          </a:bodyPr>
          <a:lstStyle/>
          <a:p>
            <a:r>
              <a:rPr lang="en-US" b="1" cap="all" dirty="0">
                <a:solidFill>
                  <a:schemeClr val="bg1"/>
                </a:solidFill>
                <a:latin typeface="Cambria" pitchFamily="18" charset="0"/>
                <a:ea typeface="Cambria" pitchFamily="18" charset="0"/>
              </a:rPr>
              <a:t>FILAMENT GROUP’S RESPONSIVE IMAGES</a:t>
            </a:r>
            <a:br>
              <a:rPr lang="en-US" b="1" cap="all"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rmAutofit fontScale="70000" lnSpcReduction="20000"/>
          </a:bodyPr>
          <a:lstStyle/>
          <a:p>
            <a:r>
              <a:rPr lang="en-US" dirty="0">
                <a:solidFill>
                  <a:schemeClr val="bg1"/>
                </a:solidFill>
                <a:latin typeface="Cambria" pitchFamily="18" charset="0"/>
                <a:ea typeface="Cambria" pitchFamily="18" charset="0"/>
              </a:rPr>
              <a:t>This technique, presented by the Filament Group, takes this issue into consideration and not only resizes images proportionately, but shrinks image resolution on smaller devices, so very large images don’t waste space unnecessarily on small screens.</a:t>
            </a:r>
          </a:p>
          <a:p>
            <a:endParaRPr lang="en-US"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Ex:&lt;img src="smallRes.jpg" data-fullsrc="largeRes.jpg"&gt;</a:t>
            </a:r>
          </a:p>
          <a:p>
            <a:pPr>
              <a:buNone/>
            </a:pPr>
            <a:endParaRPr lang="en-US"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The JavaScript file inserts a base element that allows the page to separate responsive images from others and redirects them as necessary. </a:t>
            </a:r>
          </a:p>
          <a:p>
            <a:r>
              <a:rPr lang="en-US" dirty="0">
                <a:solidFill>
                  <a:schemeClr val="bg1"/>
                </a:solidFill>
                <a:latin typeface="Cambria" pitchFamily="18" charset="0"/>
                <a:ea typeface="Cambria" pitchFamily="18" charset="0"/>
              </a:rPr>
              <a:t>When the page loads, all files are rewritten to their original forms, and only the large or small images are loaded as necessary. </a:t>
            </a:r>
          </a:p>
          <a:p>
            <a:r>
              <a:rPr lang="en-US" dirty="0">
                <a:solidFill>
                  <a:schemeClr val="bg1"/>
                </a:solidFill>
                <a:latin typeface="Cambria" pitchFamily="18" charset="0"/>
                <a:ea typeface="Cambria" pitchFamily="18" charset="0"/>
              </a:rPr>
              <a:t>With other techniques, all higher-resolution images would have had to be downloaded, even if the larger versions would never be used. Particularly for websites with a lot of images, this technique can be a great saver of bandwidth and loading time.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Showing Or Hiding Content</a:t>
            </a:r>
            <a:br>
              <a:rPr lang="en-US" b="1"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0" y="1600200"/>
            <a:ext cx="9144000" cy="5257800"/>
          </a:xfrm>
        </p:spPr>
        <p:txBody>
          <a:bodyPr>
            <a:normAutofit fontScale="70000" lnSpcReduction="20000"/>
          </a:bodyPr>
          <a:lstStyle/>
          <a:p>
            <a:r>
              <a:rPr lang="en-US" dirty="0">
                <a:solidFill>
                  <a:schemeClr val="bg1"/>
                </a:solidFill>
                <a:latin typeface="Cambria" pitchFamily="18" charset="0"/>
                <a:ea typeface="Cambria" pitchFamily="18" charset="0"/>
              </a:rPr>
              <a:t>It is possible to shrink things proportionally and rearrange elements as necessary to make everything fit (reasonably well) as a screen gets smaller.</a:t>
            </a:r>
          </a:p>
          <a:p>
            <a:r>
              <a:rPr lang="en-US" dirty="0">
                <a:solidFill>
                  <a:schemeClr val="bg1"/>
                </a:solidFill>
                <a:latin typeface="Cambria" pitchFamily="18" charset="0"/>
                <a:ea typeface="Cambria" pitchFamily="18" charset="0"/>
              </a:rPr>
              <a:t> It’s great that that’s possible, but making every piece of content from a large screen available on a smaller screen or mobile device isn’t always the best answer.</a:t>
            </a:r>
          </a:p>
          <a:p>
            <a:r>
              <a:rPr lang="en-US" dirty="0">
                <a:solidFill>
                  <a:schemeClr val="bg1"/>
                </a:solidFill>
                <a:latin typeface="Cambria" pitchFamily="18" charset="0"/>
                <a:ea typeface="Cambria" pitchFamily="18" charset="0"/>
              </a:rPr>
              <a:t> We have best practices for mobile environments: simpler navigation, more focused content, lists or rows instead of multiple columns.</a:t>
            </a:r>
          </a:p>
          <a:p>
            <a:r>
              <a:rPr lang="en-US" dirty="0">
                <a:solidFill>
                  <a:schemeClr val="bg1"/>
                </a:solidFill>
                <a:latin typeface="Cambria" pitchFamily="18" charset="0"/>
                <a:ea typeface="Cambria" pitchFamily="18" charset="0"/>
              </a:rPr>
              <a:t>Responsive Web design shouldn’t be just about how to create a flexible layout on a wide range of platforms and screen sizes. </a:t>
            </a:r>
          </a:p>
          <a:p>
            <a:r>
              <a:rPr lang="en-US" dirty="0">
                <a:solidFill>
                  <a:schemeClr val="bg1"/>
                </a:solidFill>
                <a:latin typeface="Cambria" pitchFamily="18" charset="0"/>
                <a:ea typeface="Cambria" pitchFamily="18" charset="0"/>
              </a:rPr>
              <a:t>should also be about the user being able to pick and choose content.</a:t>
            </a:r>
          </a:p>
          <a:p>
            <a:r>
              <a:rPr lang="en-US" dirty="0">
                <a:solidFill>
                  <a:schemeClr val="bg1"/>
                </a:solidFill>
                <a:latin typeface="Cambria" pitchFamily="18" charset="0"/>
                <a:ea typeface="Cambria" pitchFamily="18" charset="0"/>
              </a:rPr>
              <a:t> Fortunately, CSS has been allowing us to show and hide content with ease for years!</a:t>
            </a:r>
          </a:p>
          <a:p>
            <a:r>
              <a:rPr lang="en-US" dirty="0">
                <a:solidFill>
                  <a:schemeClr val="bg1"/>
                </a:solidFill>
                <a:latin typeface="Cambria" pitchFamily="18" charset="0"/>
                <a:ea typeface="Cambria" pitchFamily="18" charset="0"/>
              </a:rPr>
              <a:t> Ex: display: none;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solidFill>
                  <a:schemeClr val="bg1"/>
                </a:solidFill>
                <a:latin typeface="Cambria" pitchFamily="18" charset="0"/>
                <a:ea typeface="Cambria" pitchFamily="18" charset="0"/>
              </a:rPr>
              <a:t>TOUCHSCREENS VS. CURSORS</a:t>
            </a:r>
            <a:br>
              <a:rPr lang="en-US" b="1" cap="all"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6512" y="1600200"/>
            <a:ext cx="9180512" cy="5257800"/>
          </a:xfrm>
        </p:spPr>
        <p:txBody>
          <a:bodyPr>
            <a:normAutofit fontScale="85000" lnSpcReduction="20000"/>
          </a:bodyPr>
          <a:lstStyle/>
          <a:p>
            <a:r>
              <a:rPr lang="en-US" dirty="0">
                <a:solidFill>
                  <a:schemeClr val="bg1"/>
                </a:solidFill>
                <a:latin typeface="Cambria" pitchFamily="18" charset="0"/>
                <a:ea typeface="Cambria" pitchFamily="18" charset="0"/>
              </a:rPr>
              <a:t>Touch screens are becoming increasingly popular. Assuming that smaller devices are more likely to be given touch screen functionality is easy, but don’t be so quick. </a:t>
            </a:r>
          </a:p>
          <a:p>
            <a:r>
              <a:rPr lang="en-US" dirty="0">
                <a:solidFill>
                  <a:schemeClr val="bg1"/>
                </a:solidFill>
                <a:latin typeface="Cambria" pitchFamily="18" charset="0"/>
                <a:ea typeface="Cambria" pitchFamily="18" charset="0"/>
              </a:rPr>
              <a:t>Right now touch screens are mainly on smaller devices, but many laptops and desktops on the market also have touch screen capability. </a:t>
            </a:r>
          </a:p>
          <a:p>
            <a:r>
              <a:rPr lang="en-US" dirty="0">
                <a:solidFill>
                  <a:schemeClr val="bg1"/>
                </a:solidFill>
                <a:latin typeface="Cambria" pitchFamily="18" charset="0"/>
                <a:ea typeface="Cambria" pitchFamily="18" charset="0"/>
              </a:rPr>
              <a:t>Touch screens obviously come with different design guidelines than purely cursor-based interaction, and the two have different capabilities as well. </a:t>
            </a:r>
          </a:p>
          <a:p>
            <a:r>
              <a:rPr lang="en-US" dirty="0">
                <a:solidFill>
                  <a:schemeClr val="bg1"/>
                </a:solidFill>
                <a:latin typeface="Cambria" pitchFamily="18" charset="0"/>
                <a:ea typeface="Cambria" pitchFamily="18" charset="0"/>
              </a:rPr>
              <a:t>Fortunately, making a design work for both doesn’t take a lot of effort.</a:t>
            </a:r>
          </a:p>
          <a:p>
            <a:r>
              <a:rPr lang="en-US" dirty="0">
                <a:solidFill>
                  <a:schemeClr val="bg1"/>
                </a:solidFill>
                <a:latin typeface="Cambria" pitchFamily="18" charset="0"/>
                <a:ea typeface="Cambria" pitchFamily="18" charset="0"/>
              </a:rPr>
              <a:t> Touch screens have no capability to display CSS hovers because there is no cursor; once the user touches the screen, they click.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7384"/>
            <a:ext cx="8229600" cy="1143000"/>
          </a:xfrm>
        </p:spPr>
        <p:txBody>
          <a:bodyPr>
            <a:normAutofit/>
          </a:bodyPr>
          <a:lstStyle/>
          <a:p>
            <a:r>
              <a:rPr lang="en-IN" sz="3000" b="1" dirty="0">
                <a:solidFill>
                  <a:schemeClr val="bg1"/>
                </a:solidFill>
                <a:latin typeface="Cambria" pitchFamily="18" charset="0"/>
                <a:ea typeface="Cambria" pitchFamily="18" charset="0"/>
              </a:rPr>
              <a:t>Table OF Contents</a:t>
            </a:r>
            <a:endParaRPr lang="en-US" sz="3000" b="1" dirty="0">
              <a:solidFill>
                <a:schemeClr val="bg1"/>
              </a:solidFill>
              <a:latin typeface="Cambria" pitchFamily="18" charset="0"/>
              <a:ea typeface="Cambria" pitchFamily="18" charset="0"/>
            </a:endParaRPr>
          </a:p>
        </p:txBody>
      </p:sp>
      <p:sp>
        <p:nvSpPr>
          <p:cNvPr id="5" name="TextBox 4"/>
          <p:cNvSpPr txBox="1"/>
          <p:nvPr/>
        </p:nvSpPr>
        <p:spPr>
          <a:xfrm>
            <a:off x="272208" y="1372706"/>
            <a:ext cx="3168352" cy="400110"/>
          </a:xfrm>
          <a:prstGeom prst="rect">
            <a:avLst/>
          </a:prstGeom>
          <a:noFill/>
        </p:spPr>
        <p:txBody>
          <a:bodyPr wrap="square" rtlCol="0">
            <a:spAutoFit/>
          </a:bodyPr>
          <a:lstStyle/>
          <a:p>
            <a:pPr marL="457200" indent="-457200">
              <a:buFont typeface="+mj-lt"/>
              <a:buAutoNum type="arabicPeriod"/>
            </a:pPr>
            <a:r>
              <a:rPr lang="en-IN" sz="2000" dirty="0">
                <a:solidFill>
                  <a:schemeClr val="bg1"/>
                </a:solidFill>
                <a:latin typeface="Cambria" pitchFamily="18" charset="0"/>
                <a:ea typeface="Cambria" pitchFamily="18" charset="0"/>
              </a:rPr>
              <a:t>Introduction</a:t>
            </a:r>
            <a:endParaRPr lang="en-US" sz="2000" dirty="0">
              <a:solidFill>
                <a:schemeClr val="bg1"/>
              </a:solidFill>
              <a:latin typeface="Cambria" pitchFamily="18" charset="0"/>
              <a:ea typeface="Cambria" pitchFamily="18" charset="0"/>
            </a:endParaRPr>
          </a:p>
        </p:txBody>
      </p:sp>
      <p:sp>
        <p:nvSpPr>
          <p:cNvPr id="6" name="TextBox 5"/>
          <p:cNvSpPr txBox="1"/>
          <p:nvPr/>
        </p:nvSpPr>
        <p:spPr>
          <a:xfrm>
            <a:off x="272208" y="1857018"/>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2.     Benefits </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7" name="TextBox 6"/>
          <p:cNvSpPr txBox="1"/>
          <p:nvPr/>
        </p:nvSpPr>
        <p:spPr>
          <a:xfrm>
            <a:off x="272208" y="2433082"/>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3.     Importance</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8" name="TextBox 7"/>
          <p:cNvSpPr txBox="1"/>
          <p:nvPr/>
        </p:nvSpPr>
        <p:spPr>
          <a:xfrm>
            <a:off x="272208" y="2884874"/>
            <a:ext cx="3168352" cy="400110"/>
          </a:xfrm>
          <a:prstGeom prst="rect">
            <a:avLst/>
          </a:prstGeom>
          <a:noFill/>
        </p:spPr>
        <p:txBody>
          <a:bodyPr wrap="square" rtlCol="0">
            <a:spAutoFit/>
          </a:bodyPr>
          <a:lstStyle/>
          <a:p>
            <a:pPr marL="457200" indent="-457200"/>
            <a:r>
              <a:rPr lang="en-IN" sz="2000" dirty="0">
                <a:solidFill>
                  <a:schemeClr val="bg1"/>
                </a:solidFill>
                <a:latin typeface="Cambria" pitchFamily="18" charset="0"/>
                <a:ea typeface="Cambria" pitchFamily="18" charset="0"/>
              </a:rPr>
              <a:t>4.     Working</a:t>
            </a:r>
            <a:endParaRPr lang="en-US" sz="2000" dirty="0">
              <a:solidFill>
                <a:schemeClr val="bg1"/>
              </a:solidFill>
              <a:latin typeface="Cambria" pitchFamily="18" charset="0"/>
              <a:ea typeface="Cambria" pitchFamily="18" charset="0"/>
            </a:endParaRPr>
          </a:p>
        </p:txBody>
      </p:sp>
      <p:sp>
        <p:nvSpPr>
          <p:cNvPr id="9" name="TextBox 8"/>
          <p:cNvSpPr txBox="1"/>
          <p:nvPr/>
        </p:nvSpPr>
        <p:spPr>
          <a:xfrm>
            <a:off x="272208" y="3441194"/>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5.     Methods</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15" name="TextBox 14"/>
          <p:cNvSpPr txBox="1"/>
          <p:nvPr/>
        </p:nvSpPr>
        <p:spPr>
          <a:xfrm>
            <a:off x="272208" y="3945250"/>
            <a:ext cx="4824536"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6.     Html ,CSS , JavaScript Tools</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16" name="TextBox 15"/>
          <p:cNvSpPr txBox="1"/>
          <p:nvPr/>
        </p:nvSpPr>
        <p:spPr>
          <a:xfrm>
            <a:off x="272208" y="4509120"/>
            <a:ext cx="5472608"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7.      Project Implementation</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17" name="TextBox 16"/>
          <p:cNvSpPr txBox="1"/>
          <p:nvPr/>
        </p:nvSpPr>
        <p:spPr>
          <a:xfrm>
            <a:off x="272208" y="5013176"/>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8.      Overview</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18" name="TextBox 17"/>
          <p:cNvSpPr txBox="1"/>
          <p:nvPr/>
        </p:nvSpPr>
        <p:spPr>
          <a:xfrm>
            <a:off x="272208" y="5445224"/>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9.      Examples</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sp>
        <p:nvSpPr>
          <p:cNvPr id="19" name="TextBox 18"/>
          <p:cNvSpPr txBox="1"/>
          <p:nvPr/>
        </p:nvSpPr>
        <p:spPr>
          <a:xfrm>
            <a:off x="272208" y="6033482"/>
            <a:ext cx="3168352" cy="707886"/>
          </a:xfrm>
          <a:prstGeom prst="rect">
            <a:avLst/>
          </a:prstGeom>
          <a:noFill/>
        </p:spPr>
        <p:txBody>
          <a:bodyPr wrap="square" rtlCol="0">
            <a:spAutoFit/>
          </a:bodyPr>
          <a:lstStyle/>
          <a:p>
            <a:pPr marL="457200" indent="-457200"/>
            <a:r>
              <a:rPr lang="en-US" sz="2000" dirty="0">
                <a:solidFill>
                  <a:schemeClr val="bg1"/>
                </a:solidFill>
                <a:latin typeface="Cambria" pitchFamily="18" charset="0"/>
                <a:ea typeface="Cambria" pitchFamily="18" charset="0"/>
              </a:rPr>
              <a:t>10.   Conclusion</a:t>
            </a:r>
            <a:br>
              <a:rPr lang="en-US" sz="2000" dirty="0">
                <a:solidFill>
                  <a:schemeClr val="bg1"/>
                </a:solidFill>
                <a:latin typeface="Cambria" pitchFamily="18" charset="0"/>
                <a:ea typeface="Cambria" pitchFamily="18" charset="0"/>
              </a:rPr>
            </a:br>
            <a:endParaRPr lang="en-US" sz="2000" dirty="0">
              <a:solidFill>
                <a:schemeClr val="bg1"/>
              </a:solidFill>
              <a:latin typeface="Cambria" pitchFamily="18" charset="0"/>
              <a:ea typeface="Cambria" pitchFamily="18" charset="0"/>
            </a:endParaRPr>
          </a:p>
        </p:txBody>
      </p:sp>
      <p:pic>
        <p:nvPicPr>
          <p:cNvPr id="20" name="Picture 19" descr="Untitled-drawing-61.png"/>
          <p:cNvPicPr>
            <a:picLocks noChangeAspect="1"/>
          </p:cNvPicPr>
          <p:nvPr/>
        </p:nvPicPr>
        <p:blipFill>
          <a:blip r:embed="rId2" cstate="print"/>
          <a:stretch>
            <a:fillRect/>
          </a:stretch>
        </p:blipFill>
        <p:spPr>
          <a:xfrm>
            <a:off x="3995936" y="5128757"/>
            <a:ext cx="5148064" cy="18286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9144000" cy="1143000"/>
          </a:xfrm>
        </p:spPr>
        <p:txBody>
          <a:bodyPr>
            <a:normAutofit fontScale="90000"/>
          </a:bodyPr>
          <a:lstStyle/>
          <a:p>
            <a:r>
              <a:rPr lang="en-US" b="1" cap="small" dirty="0">
                <a:solidFill>
                  <a:schemeClr val="bg1"/>
                </a:solidFill>
                <a:latin typeface="Cambria" pitchFamily="18" charset="0"/>
                <a:ea typeface="Cambria" pitchFamily="18" charset="0"/>
              </a:rPr>
              <a:t>What are HTML, CSS, and JavaScript?</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5496" y="1600200"/>
            <a:ext cx="9001000" cy="5257800"/>
          </a:xfrm>
        </p:spPr>
        <p:txBody>
          <a:bodyPr>
            <a:normAutofit fontScale="77500" lnSpcReduction="20000"/>
          </a:bodyPr>
          <a:lstStyle/>
          <a:p>
            <a:r>
              <a:rPr lang="en-US" b="1" cap="small" dirty="0">
                <a:solidFill>
                  <a:schemeClr val="bg1"/>
                </a:solidFill>
                <a:latin typeface="Cambria" pitchFamily="18" charset="0"/>
                <a:ea typeface="Cambria" pitchFamily="18" charset="0"/>
              </a:rPr>
              <a:t> </a:t>
            </a:r>
            <a:endParaRPr lang="en-US" dirty="0">
              <a:solidFill>
                <a:schemeClr val="bg1"/>
              </a:solidFill>
              <a:latin typeface="Cambria" pitchFamily="18" charset="0"/>
              <a:ea typeface="Cambria" pitchFamily="18" charset="0"/>
            </a:endParaRPr>
          </a:p>
          <a:p>
            <a:pPr lvl="0"/>
            <a:r>
              <a:rPr lang="en-US" dirty="0">
                <a:solidFill>
                  <a:schemeClr val="bg1"/>
                </a:solidFill>
                <a:latin typeface="Cambria" pitchFamily="18" charset="0"/>
                <a:ea typeface="Cambria" pitchFamily="18" charset="0"/>
              </a:rPr>
              <a:t>HTML is also known as Hypertext Markup Language which is used to create the core of web pages. </a:t>
            </a:r>
          </a:p>
          <a:p>
            <a:pPr lvl="0"/>
            <a:r>
              <a:rPr lang="en-US" dirty="0">
                <a:solidFill>
                  <a:schemeClr val="bg1"/>
                </a:solidFill>
                <a:latin typeface="Cambria" pitchFamily="18" charset="0"/>
                <a:ea typeface="Cambria" pitchFamily="18" charset="0"/>
              </a:rPr>
              <a:t>CSS also known as Cascading Styling sheets is used to make the webpage more attractive. </a:t>
            </a:r>
          </a:p>
          <a:p>
            <a:pPr lvl="0"/>
            <a:r>
              <a:rPr lang="en-US" dirty="0">
                <a:solidFill>
                  <a:schemeClr val="bg1"/>
                </a:solidFill>
                <a:latin typeface="Cambria" pitchFamily="18" charset="0"/>
                <a:ea typeface="Cambria" pitchFamily="18" charset="0"/>
              </a:rPr>
              <a:t>JavaScript is rather used to make the web pages more dynamic by providing fluidity through linking, buttons, etc. </a:t>
            </a:r>
          </a:p>
          <a:p>
            <a:pPr lvl="0"/>
            <a:r>
              <a:rPr lang="en-US" dirty="0">
                <a:solidFill>
                  <a:schemeClr val="bg1"/>
                </a:solidFill>
                <a:latin typeface="Cambria" pitchFamily="18" charset="0"/>
                <a:ea typeface="Cambria" pitchFamily="18" charset="0"/>
              </a:rPr>
              <a:t>These languages together form the basic part of web development. Web development is becoming a trending topic in the coming years with new versions of programming languages. </a:t>
            </a:r>
          </a:p>
          <a:p>
            <a:pPr lvl="0"/>
            <a:r>
              <a:rPr lang="en-US" dirty="0">
                <a:solidFill>
                  <a:schemeClr val="bg1"/>
                </a:solidFill>
                <a:latin typeface="Cambria" pitchFamily="18" charset="0"/>
                <a:ea typeface="Cambria" pitchFamily="18" charset="0"/>
              </a:rPr>
              <a:t>Creating a customized website will not be that hard and anybody who possesses the basic knowledge will surely be able to do it.</a:t>
            </a:r>
          </a:p>
          <a:p>
            <a:r>
              <a:rPr lang="en-US" b="1" dirty="0">
                <a:solidFill>
                  <a:schemeClr val="bg1"/>
                </a:solidFill>
                <a:latin typeface="Cambria" pitchFamily="18" charset="0"/>
                <a:ea typeface="Cambria" pitchFamily="18" charset="0"/>
              </a:rPr>
              <a:t> </a:t>
            </a:r>
            <a:endParaRPr lang="en-US" dirty="0">
              <a:solidFill>
                <a:schemeClr val="bg1"/>
              </a:solidFill>
              <a:latin typeface="Cambria" pitchFamily="18" charset="0"/>
              <a:ea typeface="Cambria" pitchFamily="18" charset="0"/>
            </a:endParaRPr>
          </a:p>
          <a:p>
            <a:endParaRPr lang="en-US" dirty="0">
              <a:solidFill>
                <a:schemeClr val="bg1"/>
              </a:solidFill>
              <a:latin typeface="Cambria" pitchFamily="18" charset="0"/>
              <a:ea typeface="Cambria" pitchFamily="18" charset="0"/>
            </a:endParaRPr>
          </a:p>
        </p:txBody>
      </p:sp>
      <p:pic>
        <p:nvPicPr>
          <p:cNvPr id="5" name="Picture 4" descr="CSS.png"/>
          <p:cNvPicPr>
            <a:picLocks noChangeAspect="1"/>
          </p:cNvPicPr>
          <p:nvPr/>
        </p:nvPicPr>
        <p:blipFill>
          <a:blip r:embed="rId2" cstate="print"/>
          <a:stretch>
            <a:fillRect/>
          </a:stretch>
        </p:blipFill>
        <p:spPr>
          <a:xfrm>
            <a:off x="5724128" y="836712"/>
            <a:ext cx="3153551" cy="105118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143000"/>
          </a:xfrm>
        </p:spPr>
        <p:txBody>
          <a:bodyPr>
            <a:normAutofit fontScale="90000"/>
          </a:bodyPr>
          <a:lstStyle/>
          <a:p>
            <a:r>
              <a:rPr lang="en-US" b="1" cap="small" dirty="0">
                <a:solidFill>
                  <a:schemeClr val="bg1"/>
                </a:solidFill>
                <a:latin typeface="Cambria" pitchFamily="18" charset="0"/>
                <a:ea typeface="Cambria" pitchFamily="18" charset="0"/>
              </a:rPr>
              <a:t>Overview</a:t>
            </a:r>
            <a:br>
              <a:rPr lang="en-US" dirty="0">
                <a:solidFill>
                  <a:schemeClr val="bg1"/>
                </a:solidFill>
                <a:latin typeface="Cambria" pitchFamily="18" charset="0"/>
                <a:ea typeface="Cambria" pitchFamily="18" charset="0"/>
              </a:rPr>
            </a:br>
            <a:r>
              <a:rPr lang="en-US" b="1" cap="small" dirty="0">
                <a:solidFill>
                  <a:schemeClr val="bg1"/>
                </a:solidFill>
                <a:latin typeface="Cambria" pitchFamily="18" charset="0"/>
                <a:ea typeface="Cambria" pitchFamily="18" charset="0"/>
              </a:rPr>
              <a:t> </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5496" y="1700808"/>
            <a:ext cx="9108504" cy="5112568"/>
          </a:xfrm>
        </p:spPr>
        <p:txBody>
          <a:bodyPr>
            <a:normAutofit fontScale="62500" lnSpcReduction="20000"/>
          </a:bodyPr>
          <a:lstStyle/>
          <a:p>
            <a:pPr lvl="0"/>
            <a:r>
              <a:rPr lang="en-US" dirty="0">
                <a:solidFill>
                  <a:schemeClr val="bg1"/>
                </a:solidFill>
                <a:latin typeface="Cambria" pitchFamily="18" charset="0"/>
                <a:ea typeface="Cambria" pitchFamily="18" charset="0"/>
              </a:rPr>
              <a:t>Creating a website is one of the prior tasks to endorse one’s business. </a:t>
            </a:r>
          </a:p>
          <a:p>
            <a:pPr lvl="0"/>
            <a:r>
              <a:rPr lang="en-US" dirty="0">
                <a:solidFill>
                  <a:schemeClr val="bg1"/>
                </a:solidFill>
                <a:latin typeface="Cambria" pitchFamily="18" charset="0"/>
                <a:ea typeface="Cambria" pitchFamily="18" charset="0"/>
              </a:rPr>
              <a:t>If you are about to open some business, then it is better to create a website and advertise on the internet. </a:t>
            </a:r>
          </a:p>
          <a:p>
            <a:pPr lvl="0"/>
            <a:r>
              <a:rPr lang="en-US" dirty="0">
                <a:solidFill>
                  <a:schemeClr val="bg1"/>
                </a:solidFill>
                <a:latin typeface="Cambria" pitchFamily="18" charset="0"/>
                <a:ea typeface="Cambria" pitchFamily="18" charset="0"/>
              </a:rPr>
              <a:t>Advertising and reaching people with the help of the website is quite common and effective. </a:t>
            </a:r>
          </a:p>
          <a:p>
            <a:pPr lvl="0"/>
            <a:r>
              <a:rPr lang="en-US" dirty="0">
                <a:solidFill>
                  <a:schemeClr val="bg1"/>
                </a:solidFill>
                <a:latin typeface="Cambria" pitchFamily="18" charset="0"/>
                <a:ea typeface="Cambria" pitchFamily="18" charset="0"/>
              </a:rPr>
              <a:t>Building a website is also very important when it comes to web page layout and their interconnections between them. </a:t>
            </a:r>
          </a:p>
          <a:p>
            <a:pPr lvl="0"/>
            <a:r>
              <a:rPr lang="en-US" dirty="0">
                <a:solidFill>
                  <a:schemeClr val="bg1"/>
                </a:solidFill>
                <a:latin typeface="Cambria" pitchFamily="18" charset="0"/>
                <a:ea typeface="Cambria" pitchFamily="18" charset="0"/>
              </a:rPr>
              <a:t>Although there are many readymade templates where you can get various designs, creating your own will help in connecting with the audience.</a:t>
            </a:r>
          </a:p>
          <a:p>
            <a:pPr lvl="0"/>
            <a:r>
              <a:rPr lang="en-US" dirty="0">
                <a:solidFill>
                  <a:schemeClr val="bg1"/>
                </a:solidFill>
                <a:latin typeface="Cambria" pitchFamily="18" charset="0"/>
                <a:ea typeface="Cambria" pitchFamily="18" charset="0"/>
              </a:rPr>
              <a:t>In this project, we will see how to create a multi-page responsive website that gives true results when interacted with.</a:t>
            </a:r>
          </a:p>
          <a:p>
            <a:pPr lvl="0"/>
            <a:r>
              <a:rPr lang="en-US" dirty="0">
                <a:solidFill>
                  <a:schemeClr val="bg1"/>
                </a:solidFill>
                <a:latin typeface="Cambria" pitchFamily="18" charset="0"/>
                <a:ea typeface="Cambria" pitchFamily="18" charset="0"/>
              </a:rPr>
              <a:t>To create the website we need to have some skills. These skills include HTML, CSS, etc.</a:t>
            </a:r>
          </a:p>
          <a:p>
            <a:pPr lvl="0"/>
            <a:r>
              <a:rPr lang="en-US" dirty="0">
                <a:solidFill>
                  <a:schemeClr val="bg1"/>
                </a:solidFill>
                <a:latin typeface="Cambria" pitchFamily="18" charset="0"/>
                <a:ea typeface="Cambria" pitchFamily="18" charset="0"/>
              </a:rPr>
              <a:t>These programming languages will help you create a good web page.</a:t>
            </a:r>
          </a:p>
          <a:p>
            <a:pPr lvl="0"/>
            <a:r>
              <a:rPr lang="en-US" dirty="0">
                <a:solidFill>
                  <a:schemeClr val="bg1"/>
                </a:solidFill>
                <a:latin typeface="Cambria" pitchFamily="18" charset="0"/>
                <a:ea typeface="Cambria" pitchFamily="18" charset="0"/>
              </a:rPr>
              <a:t>By creating web pages separately, we will need to connect every page through linking. </a:t>
            </a:r>
          </a:p>
          <a:p>
            <a:pPr lvl="0"/>
            <a:r>
              <a:rPr lang="en-US" dirty="0">
                <a:solidFill>
                  <a:schemeClr val="bg1"/>
                </a:solidFill>
                <a:latin typeface="Cambria" pitchFamily="18" charset="0"/>
                <a:ea typeface="Cambria" pitchFamily="18" charset="0"/>
              </a:rPr>
              <a:t>The linking tag which is used is in HTML i.e. &lt;herf&gt;</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small" dirty="0">
                <a:solidFill>
                  <a:schemeClr val="bg1"/>
                </a:solidFill>
                <a:latin typeface="Cambria" pitchFamily="18" charset="0"/>
                <a:ea typeface="Cambria" pitchFamily="18" charset="0"/>
              </a:rPr>
              <a:t>Project Implementation</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6512" y="1600200"/>
            <a:ext cx="9180512" cy="5257800"/>
          </a:xfrm>
        </p:spPr>
        <p:txBody>
          <a:bodyPr>
            <a:normAutofit fontScale="70000" lnSpcReduction="20000"/>
          </a:bodyPr>
          <a:lstStyle/>
          <a:p>
            <a:pPr lvl="0"/>
            <a:r>
              <a:rPr lang="en-US" dirty="0">
                <a:solidFill>
                  <a:schemeClr val="bg1"/>
                </a:solidFill>
                <a:latin typeface="Cambria" pitchFamily="18" charset="0"/>
                <a:ea typeface="Cambria" pitchFamily="18" charset="0"/>
              </a:rPr>
              <a:t>First, we need to create a framework on how the webpage will look. The first page which is also known as the home page is quite important and the other subsequent pages are connected to its different links.</a:t>
            </a:r>
          </a:p>
          <a:p>
            <a:pPr lvl="0"/>
            <a:r>
              <a:rPr lang="en-US" dirty="0">
                <a:solidFill>
                  <a:schemeClr val="bg1"/>
                </a:solidFill>
                <a:latin typeface="Cambria" pitchFamily="18" charset="0"/>
                <a:ea typeface="Cambria" pitchFamily="18" charset="0"/>
              </a:rPr>
              <a:t>Then we will create the different web pages that will connect to the home page.</a:t>
            </a:r>
          </a:p>
          <a:p>
            <a:pPr lvl="0"/>
            <a:r>
              <a:rPr lang="en-US" dirty="0">
                <a:solidFill>
                  <a:schemeClr val="bg1"/>
                </a:solidFill>
                <a:latin typeface="Cambria" pitchFamily="18" charset="0"/>
                <a:ea typeface="Cambria" pitchFamily="18" charset="0"/>
              </a:rPr>
              <a:t> We can also create many other pages that will connect to that subsequent webpage.</a:t>
            </a:r>
          </a:p>
          <a:p>
            <a:pPr lvl="0"/>
            <a:r>
              <a:rPr lang="en-US" dirty="0">
                <a:solidFill>
                  <a:schemeClr val="bg1"/>
                </a:solidFill>
                <a:latin typeface="Cambria" pitchFamily="18" charset="0"/>
                <a:ea typeface="Cambria" pitchFamily="18" charset="0"/>
              </a:rPr>
              <a:t>To make the website more responsive, we can do the linking through different images, buttons, etc. </a:t>
            </a:r>
          </a:p>
          <a:p>
            <a:pPr lvl="0"/>
            <a:r>
              <a:rPr lang="en-US" dirty="0">
                <a:solidFill>
                  <a:schemeClr val="bg1"/>
                </a:solidFill>
                <a:latin typeface="Cambria" pitchFamily="18" charset="0"/>
                <a:ea typeface="Cambria" pitchFamily="18" charset="0"/>
              </a:rPr>
              <a:t>These can increase the approachability of the website.</a:t>
            </a:r>
          </a:p>
          <a:p>
            <a:pPr lvl="0"/>
            <a:r>
              <a:rPr lang="en-US" dirty="0">
                <a:solidFill>
                  <a:schemeClr val="bg1"/>
                </a:solidFill>
                <a:latin typeface="Cambria" pitchFamily="18" charset="0"/>
                <a:ea typeface="Cambria" pitchFamily="18" charset="0"/>
              </a:rPr>
              <a:t>The website should look attractive to get a click from the users, once you will learn all the necessary parts of web development in this course. You will be able to make good websites.</a:t>
            </a:r>
          </a:p>
          <a:p>
            <a:pPr lvl="0"/>
            <a:r>
              <a:rPr lang="en-US" dirty="0">
                <a:solidFill>
                  <a:schemeClr val="bg1"/>
                </a:solidFill>
                <a:latin typeface="Cambria" pitchFamily="18" charset="0"/>
                <a:ea typeface="Cambria" pitchFamily="18" charset="0"/>
              </a:rPr>
              <a:t>The languages HTML, CSS, and JavaScript are used to create, decorate, and make it more dynamic respectively. Using all these three basics parts we can create good web pages.</a:t>
            </a:r>
          </a:p>
          <a:p>
            <a:pPr>
              <a:buNone/>
            </a:pPr>
            <a:r>
              <a:rPr lang="en-US" b="1" cap="small" dirty="0">
                <a:solidFill>
                  <a:schemeClr val="bg1"/>
                </a:solidFill>
                <a:latin typeface="Cambria" pitchFamily="18" charset="0"/>
                <a:ea typeface="Cambria" pitchFamily="18" charset="0"/>
              </a:rPr>
              <a:t> </a:t>
            </a:r>
            <a:endParaRPr lang="en-US" dirty="0">
              <a:solidFill>
                <a:schemeClr val="bg1"/>
              </a:solidFill>
              <a:latin typeface="Cambria" pitchFamily="18" charset="0"/>
              <a:ea typeface="Cambria" pitchFamily="18" charset="0"/>
            </a:endParaRPr>
          </a:p>
          <a:p>
            <a:endParaRPr lang="en-US" dirty="0">
              <a:solidFill>
                <a:schemeClr val="bg1"/>
              </a:solidFill>
              <a:latin typeface="Cambria" pitchFamily="18" charset="0"/>
              <a:ea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E67E-D654-4C78-ABDF-FB4E41B37B1B}"/>
              </a:ext>
            </a:extLst>
          </p:cNvPr>
          <p:cNvSpPr>
            <a:spLocks noGrp="1"/>
          </p:cNvSpPr>
          <p:nvPr>
            <p:ph type="title"/>
          </p:nvPr>
        </p:nvSpPr>
        <p:spPr/>
        <p:txBody>
          <a:bodyPr/>
          <a:lstStyle/>
          <a:p>
            <a:r>
              <a:rPr lang="en-IN" dirty="0">
                <a:solidFill>
                  <a:schemeClr val="bg1"/>
                </a:solidFill>
                <a:latin typeface="Cambria" panose="02040503050406030204" pitchFamily="18" charset="0"/>
                <a:ea typeface="Cambria" panose="02040503050406030204" pitchFamily="18" charset="0"/>
              </a:rPr>
              <a:t>Screenshots</a:t>
            </a:r>
            <a:endParaRPr lang="en-US" dirty="0">
              <a:solidFill>
                <a:schemeClr val="bg1"/>
              </a:solidFill>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3690F98C-E53F-43DC-872E-DED74D5558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26" y="1577809"/>
            <a:ext cx="4205958" cy="2364697"/>
          </a:xfrm>
        </p:spPr>
      </p:pic>
      <p:pic>
        <p:nvPicPr>
          <p:cNvPr id="7" name="Picture 6">
            <a:extLst>
              <a:ext uri="{FF2B5EF4-FFF2-40B4-BE49-F238E27FC236}">
                <a16:creationId xmlns:a16="http://schemas.microsoft.com/office/drawing/2014/main" id="{316AFB7E-CC1D-44A8-961E-0744624A8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6481" y="1577705"/>
            <a:ext cx="4205958" cy="2364697"/>
          </a:xfrm>
          <a:prstGeom prst="rect">
            <a:avLst/>
          </a:prstGeom>
        </p:spPr>
      </p:pic>
      <p:pic>
        <p:nvPicPr>
          <p:cNvPr id="9" name="Picture 8">
            <a:extLst>
              <a:ext uri="{FF2B5EF4-FFF2-40B4-BE49-F238E27FC236}">
                <a16:creationId xmlns:a16="http://schemas.microsoft.com/office/drawing/2014/main" id="{B9CAAAF1-354E-4C61-9ADD-9BB68E3EC3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0805" y="4156527"/>
            <a:ext cx="4358944" cy="2450710"/>
          </a:xfrm>
          <a:prstGeom prst="rect">
            <a:avLst/>
          </a:prstGeom>
        </p:spPr>
      </p:pic>
    </p:spTree>
    <p:extLst>
      <p:ext uri="{BB962C8B-B14F-4D97-AF65-F5344CB8AC3E}">
        <p14:creationId xmlns:p14="http://schemas.microsoft.com/office/powerpoint/2010/main" val="1050734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0F5A-B7A5-452F-82D5-A168DDF4C004}"/>
              </a:ext>
            </a:extLst>
          </p:cNvPr>
          <p:cNvSpPr>
            <a:spLocks noGrp="1"/>
          </p:cNvSpPr>
          <p:nvPr>
            <p:ph type="title"/>
          </p:nvPr>
        </p:nvSpPr>
        <p:spPr/>
        <p:txBody>
          <a:bodyPr/>
          <a:lstStyle/>
          <a:p>
            <a:r>
              <a:rPr lang="en-IN" dirty="0">
                <a:solidFill>
                  <a:schemeClr val="bg1"/>
                </a:solidFill>
                <a:latin typeface="Cambria" panose="02040503050406030204" pitchFamily="18" charset="0"/>
                <a:ea typeface="Cambria" panose="02040503050406030204" pitchFamily="18" charset="0"/>
              </a:rPr>
              <a:t>Screenshots</a:t>
            </a:r>
            <a:endParaRPr lang="en-US" dirty="0"/>
          </a:p>
        </p:txBody>
      </p:sp>
      <p:pic>
        <p:nvPicPr>
          <p:cNvPr id="4" name="Picture 3">
            <a:extLst>
              <a:ext uri="{FF2B5EF4-FFF2-40B4-BE49-F238E27FC236}">
                <a16:creationId xmlns:a16="http://schemas.microsoft.com/office/drawing/2014/main" id="{81CAF4BF-3F6A-4DA0-A30C-19BDEA1715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818" y="2727721"/>
            <a:ext cx="4039154" cy="2270916"/>
          </a:xfrm>
          <a:prstGeom prst="rect">
            <a:avLst/>
          </a:prstGeom>
        </p:spPr>
      </p:pic>
      <p:pic>
        <p:nvPicPr>
          <p:cNvPr id="5" name="Picture 4">
            <a:extLst>
              <a:ext uri="{FF2B5EF4-FFF2-40B4-BE49-F238E27FC236}">
                <a16:creationId xmlns:a16="http://schemas.microsoft.com/office/drawing/2014/main" id="{06E0A451-2BC0-4A50-B6D0-4E7B584E72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9028" y="2727721"/>
            <a:ext cx="4039154" cy="2270916"/>
          </a:xfrm>
          <a:prstGeom prst="rect">
            <a:avLst/>
          </a:prstGeom>
        </p:spPr>
      </p:pic>
    </p:spTree>
    <p:extLst>
      <p:ext uri="{BB962C8B-B14F-4D97-AF65-F5344CB8AC3E}">
        <p14:creationId xmlns:p14="http://schemas.microsoft.com/office/powerpoint/2010/main" val="245148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Responsive Web Design Examples</a:t>
            </a:r>
            <a:br>
              <a:rPr lang="en-US" b="1"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p:txBody>
          <a:bodyPr/>
          <a:lstStyle/>
          <a:p>
            <a:pPr fontAlgn="base"/>
            <a:r>
              <a:rPr lang="en-US" b="1" dirty="0">
                <a:solidFill>
                  <a:schemeClr val="bg1"/>
                </a:solidFill>
                <a:latin typeface="Cambria" pitchFamily="18" charset="0"/>
                <a:ea typeface="Cambria" pitchFamily="18" charset="0"/>
              </a:rPr>
              <a:t>Responsive web design</a:t>
            </a:r>
            <a:r>
              <a:rPr lang="en-US" dirty="0">
                <a:solidFill>
                  <a:schemeClr val="bg1"/>
                </a:solidFill>
                <a:latin typeface="Cambria" pitchFamily="18" charset="0"/>
                <a:ea typeface="Cambria" pitchFamily="18" charset="0"/>
              </a:rPr>
              <a:t> term is related to the concept of developing a website design in a manner that helps the layout to get changed according to the user’s computer screen resolution.</a:t>
            </a:r>
          </a:p>
          <a:p>
            <a:endParaRPr lang="en-US" dirty="0"/>
          </a:p>
        </p:txBody>
      </p:sp>
      <p:pic>
        <p:nvPicPr>
          <p:cNvPr id="6" name="Picture 5" descr="4.jpg"/>
          <p:cNvPicPr>
            <a:picLocks noChangeAspect="1"/>
          </p:cNvPicPr>
          <p:nvPr/>
        </p:nvPicPr>
        <p:blipFill>
          <a:blip r:embed="rId2" cstate="print"/>
          <a:stretch>
            <a:fillRect/>
          </a:stretch>
        </p:blipFill>
        <p:spPr>
          <a:xfrm>
            <a:off x="5004048" y="4505249"/>
            <a:ext cx="3691946" cy="2092103"/>
          </a:xfrm>
          <a:prstGeom prst="rect">
            <a:avLst/>
          </a:prstGeom>
        </p:spPr>
      </p:pic>
      <p:pic>
        <p:nvPicPr>
          <p:cNvPr id="7" name="Picture 6" descr="designmodo-responsive.jpg"/>
          <p:cNvPicPr>
            <a:picLocks noChangeAspect="1"/>
          </p:cNvPicPr>
          <p:nvPr/>
        </p:nvPicPr>
        <p:blipFill>
          <a:blip r:embed="rId3" cstate="print"/>
          <a:stretch>
            <a:fillRect/>
          </a:stretch>
        </p:blipFill>
        <p:spPr>
          <a:xfrm>
            <a:off x="467544" y="4554438"/>
            <a:ext cx="3839427" cy="197090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7384"/>
            <a:ext cx="8229600" cy="1143000"/>
          </a:xfrm>
        </p:spPr>
        <p:txBody>
          <a:bodyPr/>
          <a:lstStyle/>
          <a:p>
            <a:r>
              <a:rPr lang="en-US" dirty="0">
                <a:solidFill>
                  <a:schemeClr val="bg1"/>
                </a:solidFill>
                <a:latin typeface="Cambria" pitchFamily="18" charset="0"/>
                <a:ea typeface="Cambria" pitchFamily="18" charset="0"/>
              </a:rPr>
              <a:t>Conclusion</a:t>
            </a:r>
          </a:p>
        </p:txBody>
      </p:sp>
      <p:sp>
        <p:nvSpPr>
          <p:cNvPr id="3" name="Content Placeholder 2"/>
          <p:cNvSpPr>
            <a:spLocks noGrp="1"/>
          </p:cNvSpPr>
          <p:nvPr>
            <p:ph idx="1"/>
          </p:nvPr>
        </p:nvSpPr>
        <p:spPr>
          <a:xfrm>
            <a:off x="-108520" y="1412776"/>
            <a:ext cx="9252520" cy="5257800"/>
          </a:xfrm>
        </p:spPr>
        <p:txBody>
          <a:bodyPr>
            <a:normAutofit fontScale="70000" lnSpcReduction="20000"/>
          </a:bodyPr>
          <a:lstStyle/>
          <a:p>
            <a:r>
              <a:rPr lang="en-US" dirty="0">
                <a:solidFill>
                  <a:schemeClr val="bg1"/>
                </a:solidFill>
                <a:latin typeface="Cambria" pitchFamily="18" charset="0"/>
                <a:ea typeface="Cambria" pitchFamily="18" charset="0"/>
              </a:rPr>
              <a:t>We are indeed entering a new age of Web design and development. Far too many options are available now, and there will be far too many in the future to continue adjusting and creating custom solutions for each screen size, device and advancement in technology.</a:t>
            </a:r>
          </a:p>
          <a:p>
            <a:r>
              <a:rPr lang="en-US" dirty="0">
                <a:solidFill>
                  <a:schemeClr val="bg1"/>
                </a:solidFill>
                <a:latin typeface="Cambria" pitchFamily="18" charset="0"/>
                <a:ea typeface="Cambria" pitchFamily="18" charset="0"/>
              </a:rPr>
              <a:t> We should rather start a new era today: creating websites that are future-ready right now. </a:t>
            </a:r>
          </a:p>
          <a:p>
            <a:r>
              <a:rPr lang="en-US" dirty="0">
                <a:solidFill>
                  <a:schemeClr val="bg1"/>
                </a:solidFill>
                <a:latin typeface="Cambria" pitchFamily="18" charset="0"/>
                <a:ea typeface="Cambria" pitchFamily="18" charset="0"/>
              </a:rPr>
              <a:t>Understanding how to make a design responsive to the user doesn’t require too much learning, and it can definitely be a lot less stressful and more productive than learning how to design and code properly for every single device available.</a:t>
            </a:r>
          </a:p>
          <a:p>
            <a:r>
              <a:rPr lang="en-US" dirty="0">
                <a:solidFill>
                  <a:schemeClr val="bg1"/>
                </a:solidFill>
                <a:latin typeface="Cambria" pitchFamily="18" charset="0"/>
                <a:ea typeface="Cambria" pitchFamily="18" charset="0"/>
              </a:rPr>
              <a:t>Responsive Web design and the techniques discussed above are </a:t>
            </a:r>
            <a:r>
              <a:rPr lang="en-US" b="1" dirty="0">
                <a:solidFill>
                  <a:schemeClr val="bg1"/>
                </a:solidFill>
                <a:latin typeface="Cambria" pitchFamily="18" charset="0"/>
                <a:ea typeface="Cambria" pitchFamily="18" charset="0"/>
              </a:rPr>
              <a:t>not the final answer to the ever-changing mobile world.</a:t>
            </a:r>
          </a:p>
          <a:p>
            <a:r>
              <a:rPr lang="en-US" dirty="0">
                <a:solidFill>
                  <a:schemeClr val="bg1"/>
                </a:solidFill>
                <a:latin typeface="Cambria" pitchFamily="18" charset="0"/>
                <a:ea typeface="Cambria" pitchFamily="18" charset="0"/>
              </a:rPr>
              <a:t> Responsive Web design is a mere concept that when implemented correctly can </a:t>
            </a:r>
            <a:r>
              <a:rPr lang="en-US" i="1" dirty="0">
                <a:solidFill>
                  <a:schemeClr val="bg1"/>
                </a:solidFill>
                <a:latin typeface="Cambria" pitchFamily="18" charset="0"/>
                <a:ea typeface="Cambria" pitchFamily="18" charset="0"/>
              </a:rPr>
              <a:t>improve</a:t>
            </a:r>
            <a:r>
              <a:rPr lang="en-US" dirty="0">
                <a:solidFill>
                  <a:schemeClr val="bg1"/>
                </a:solidFill>
                <a:latin typeface="Cambria" pitchFamily="18" charset="0"/>
                <a:ea typeface="Cambria" pitchFamily="18" charset="0"/>
              </a:rPr>
              <a:t> the user experience, but not completely solve it for every user, device and platform. </a:t>
            </a:r>
          </a:p>
          <a:p>
            <a:r>
              <a:rPr lang="en-US" dirty="0">
                <a:solidFill>
                  <a:schemeClr val="bg1"/>
                </a:solidFill>
                <a:latin typeface="Cambria" pitchFamily="18" charset="0"/>
                <a:ea typeface="Cambria" pitchFamily="18" charset="0"/>
              </a:rPr>
              <a:t>We will need to constantly work with new devices, resolutions and technologies to continually improve the user experience as technology evolves in the coming years.</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344" y="274638"/>
            <a:ext cx="5554960" cy="1143000"/>
          </a:xfrm>
        </p:spPr>
        <p:txBody>
          <a:bodyPr/>
          <a:lstStyle/>
          <a:p>
            <a:r>
              <a:rPr lang="en-US" dirty="0">
                <a:solidFill>
                  <a:schemeClr val="bg1"/>
                </a:solidFill>
              </a:rPr>
              <a:t>Introduction</a:t>
            </a:r>
          </a:p>
        </p:txBody>
      </p:sp>
      <p:sp>
        <p:nvSpPr>
          <p:cNvPr id="3" name="Content Placeholder 2"/>
          <p:cNvSpPr>
            <a:spLocks noGrp="1"/>
          </p:cNvSpPr>
          <p:nvPr>
            <p:ph idx="1"/>
          </p:nvPr>
        </p:nvSpPr>
        <p:spPr>
          <a:xfrm>
            <a:off x="-180528" y="1600200"/>
            <a:ext cx="9324528" cy="4525963"/>
          </a:xfrm>
        </p:spPr>
        <p:txBody>
          <a:bodyPr numCol="1">
            <a:normAutofit/>
          </a:bodyPr>
          <a:lstStyle/>
          <a:p>
            <a:pPr algn="just"/>
            <a:r>
              <a:rPr lang="en-US" sz="2000" dirty="0">
                <a:solidFill>
                  <a:schemeClr val="bg1"/>
                </a:solidFill>
                <a:latin typeface="Cambria" pitchFamily="18" charset="0"/>
                <a:ea typeface="Cambria" pitchFamily="18" charset="0"/>
              </a:rPr>
              <a:t>Web development is the work involved in developing a website for the Internet or an intranet. Web development can range from developing a simple single static page of plain text to complex web applications, electronic businesses, and social network services.</a:t>
            </a:r>
          </a:p>
          <a:p>
            <a:pPr algn="just"/>
            <a:endParaRPr lang="en-US" sz="2000" dirty="0">
              <a:solidFill>
                <a:schemeClr val="bg1"/>
              </a:solidFill>
              <a:latin typeface="Cambria" pitchFamily="18" charset="0"/>
              <a:ea typeface="Cambria" pitchFamily="18" charset="0"/>
            </a:endParaRPr>
          </a:p>
          <a:p>
            <a:pPr algn="just"/>
            <a:r>
              <a:rPr lang="en-US" sz="2000" dirty="0">
                <a:solidFill>
                  <a:schemeClr val="bg1"/>
                </a:solidFill>
                <a:latin typeface="Cambria" pitchFamily="18" charset="0"/>
                <a:ea typeface="Cambria" pitchFamily="18" charset="0"/>
              </a:rPr>
              <a:t>The concept of a responsive website appeared due to non-effective and ill-suited ways of handling screen sizes. Originally, pages were built to target a particular device. This approach implied creating a range of designs for each responsive tier resulting in different versions of the same page. However, with the mobile web becoming a reality and more and more devices with non-standard resolutions appeared, this approach has quickly become irrelevant since it could not handle this variety efficiently</a:t>
            </a:r>
            <a:r>
              <a:rPr lang="en-US" dirty="0">
                <a:solidFill>
                  <a:schemeClr val="bg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 y="490662"/>
            <a:ext cx="8507288" cy="1138138"/>
          </a:xfrm>
        </p:spPr>
        <p:txBody>
          <a:bodyPr>
            <a:noAutofit/>
          </a:bodyPr>
          <a:lstStyle/>
          <a:p>
            <a:pPr algn="l"/>
            <a:r>
              <a:rPr lang="en-US" sz="3600" b="1" dirty="0">
                <a:solidFill>
                  <a:schemeClr val="bg1"/>
                </a:solidFill>
                <a:latin typeface="Cambria" pitchFamily="18" charset="0"/>
                <a:ea typeface="Cambria" pitchFamily="18" charset="0"/>
              </a:rPr>
              <a:t>Benefits of Responsive Web Design</a:t>
            </a:r>
            <a:br>
              <a:rPr lang="en-US" sz="3600" b="1" dirty="0">
                <a:solidFill>
                  <a:schemeClr val="bg1"/>
                </a:solidFill>
                <a:latin typeface="Cambria" pitchFamily="18" charset="0"/>
                <a:ea typeface="Cambria" pitchFamily="18" charset="0"/>
              </a:rPr>
            </a:br>
            <a:endParaRPr lang="en-US" sz="3600"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5496" y="1988840"/>
            <a:ext cx="7283152" cy="4525963"/>
          </a:xfrm>
        </p:spPr>
        <p:txBody>
          <a:bodyPr>
            <a:normAutofit/>
          </a:bodyPr>
          <a:lstStyle/>
          <a:p>
            <a:pPr algn="just" fontAlgn="base">
              <a:buNone/>
            </a:pPr>
            <a:r>
              <a:rPr lang="en-US" sz="2000" dirty="0">
                <a:solidFill>
                  <a:schemeClr val="bg1"/>
                </a:solidFill>
                <a:latin typeface="Cambria" pitchFamily="18" charset="0"/>
                <a:ea typeface="Cambria" pitchFamily="18" charset="0"/>
              </a:rPr>
              <a:t> The main benefits of using a responsive website are</a:t>
            </a:r>
          </a:p>
          <a:p>
            <a:pPr algn="just" fontAlgn="base">
              <a:buNone/>
            </a:pPr>
            <a:endParaRPr lang="en-US" sz="2000" dirty="0">
              <a:solidFill>
                <a:schemeClr val="bg1"/>
              </a:solidFill>
              <a:latin typeface="Cambria" pitchFamily="18" charset="0"/>
              <a:ea typeface="Cambria" pitchFamily="18" charset="0"/>
            </a:endParaRPr>
          </a:p>
          <a:p>
            <a:pPr algn="just" fontAlgn="base"/>
            <a:r>
              <a:rPr lang="en-US" sz="2000" dirty="0">
                <a:solidFill>
                  <a:schemeClr val="bg1"/>
                </a:solidFill>
                <a:latin typeface="Cambria" pitchFamily="18" charset="0"/>
                <a:ea typeface="Cambria" pitchFamily="18" charset="0"/>
              </a:rPr>
              <a:t>consistent visual experience;</a:t>
            </a:r>
          </a:p>
          <a:p>
            <a:pPr algn="just" fontAlgn="base"/>
            <a:r>
              <a:rPr lang="en-US" sz="2000" dirty="0">
                <a:solidFill>
                  <a:schemeClr val="bg1"/>
                </a:solidFill>
                <a:latin typeface="Cambria" pitchFamily="18" charset="0"/>
                <a:ea typeface="Cambria" pitchFamily="18" charset="0"/>
              </a:rPr>
              <a:t>better user experience;</a:t>
            </a:r>
          </a:p>
          <a:p>
            <a:pPr algn="just" fontAlgn="base"/>
            <a:r>
              <a:rPr lang="en-US" sz="2000" dirty="0">
                <a:solidFill>
                  <a:schemeClr val="bg1"/>
                </a:solidFill>
                <a:latin typeface="Cambria" pitchFamily="18" charset="0"/>
                <a:ea typeface="Cambria" pitchFamily="18" charset="0"/>
              </a:rPr>
              <a:t>no need for redirects;</a:t>
            </a:r>
          </a:p>
          <a:p>
            <a:pPr algn="just" fontAlgn="base"/>
            <a:r>
              <a:rPr lang="en-US" sz="2000" dirty="0">
                <a:solidFill>
                  <a:schemeClr val="bg1"/>
                </a:solidFill>
                <a:latin typeface="Cambria" pitchFamily="18" charset="0"/>
                <a:ea typeface="Cambria" pitchFamily="18" charset="0"/>
              </a:rPr>
              <a:t>lower bounce rates;</a:t>
            </a:r>
          </a:p>
          <a:p>
            <a:pPr algn="just" fontAlgn="base"/>
            <a:r>
              <a:rPr lang="en-US" sz="2000" dirty="0">
                <a:solidFill>
                  <a:schemeClr val="bg1"/>
                </a:solidFill>
                <a:latin typeface="Cambria" pitchFamily="18" charset="0"/>
                <a:ea typeface="Cambria" pitchFamily="18" charset="0"/>
              </a:rPr>
              <a:t>lower maintenance needs;</a:t>
            </a:r>
          </a:p>
          <a:p>
            <a:pPr algn="just" fontAlgn="base"/>
            <a:r>
              <a:rPr lang="en-US" sz="2000" dirty="0">
                <a:solidFill>
                  <a:schemeClr val="bg1"/>
                </a:solidFill>
                <a:latin typeface="Cambria" pitchFamily="18" charset="0"/>
                <a:ea typeface="Cambria" pitchFamily="18" charset="0"/>
              </a:rPr>
              <a:t>high web page loading speed;</a:t>
            </a:r>
          </a:p>
          <a:p>
            <a:pPr algn="just" fontAlgn="base"/>
            <a:r>
              <a:rPr lang="en-US" sz="2000" dirty="0">
                <a:solidFill>
                  <a:schemeClr val="bg1"/>
                </a:solidFill>
                <a:latin typeface="Cambria" pitchFamily="18" charset="0"/>
                <a:ea typeface="Cambria" pitchFamily="18" charset="0"/>
              </a:rPr>
              <a:t>no extra fees for creating and maintaining different versions;</a:t>
            </a:r>
          </a:p>
          <a:p>
            <a:pPr algn="just" fontAlgn="base"/>
            <a:r>
              <a:rPr lang="en-US" sz="2000" dirty="0">
                <a:solidFill>
                  <a:schemeClr val="bg1"/>
                </a:solidFill>
                <a:latin typeface="Cambria" pitchFamily="18" charset="0"/>
                <a:ea typeface="Cambria" pitchFamily="18" charset="0"/>
              </a:rPr>
              <a:t>easy analytics reporting.</a:t>
            </a:r>
          </a:p>
          <a:p>
            <a:pPr algn="just"/>
            <a:endParaRPr lang="en-US" sz="2000" dirty="0">
              <a:solidFill>
                <a:schemeClr val="bg1"/>
              </a:solidFill>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74638"/>
            <a:ext cx="8229600" cy="1143000"/>
          </a:xfrm>
        </p:spPr>
        <p:txBody>
          <a:bodyPr>
            <a:noAutofit/>
          </a:bodyPr>
          <a:lstStyle/>
          <a:p>
            <a:pPr algn="l"/>
            <a:r>
              <a:rPr lang="en-US" sz="2600" b="1" dirty="0">
                <a:solidFill>
                  <a:schemeClr val="bg1"/>
                </a:solidFill>
                <a:latin typeface="Cambria" pitchFamily="18" charset="0"/>
                <a:ea typeface="Cambria" pitchFamily="18" charset="0"/>
              </a:rPr>
              <a:t>Why is Responsive Web design Important?</a:t>
            </a:r>
            <a:br>
              <a:rPr lang="en-US" sz="2600" b="1" dirty="0">
                <a:solidFill>
                  <a:schemeClr val="bg1"/>
                </a:solidFill>
                <a:latin typeface="Cambria" pitchFamily="18" charset="0"/>
                <a:ea typeface="Cambria" pitchFamily="18" charset="0"/>
              </a:rPr>
            </a:br>
            <a:endParaRPr lang="en-US" sz="2600"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180528" y="1600200"/>
            <a:ext cx="9324528" cy="5141168"/>
          </a:xfrm>
        </p:spPr>
        <p:txBody>
          <a:bodyPr>
            <a:normAutofit/>
          </a:bodyPr>
          <a:lstStyle/>
          <a:p>
            <a:pPr algn="just" fontAlgn="base"/>
            <a:r>
              <a:rPr lang="en-US" sz="2000" dirty="0">
                <a:solidFill>
                  <a:schemeClr val="bg1"/>
                </a:solidFill>
                <a:latin typeface="Cambria" pitchFamily="18" charset="0"/>
                <a:ea typeface="Cambria" pitchFamily="18" charset="0"/>
              </a:rPr>
              <a:t>The rise of responsive design has to do much with the rise of mobile devices, tablets, and smart devices like Kindle, game consoles, etc. </a:t>
            </a:r>
          </a:p>
          <a:p>
            <a:pPr algn="just" fontAlgn="base">
              <a:buNone/>
            </a:pPr>
            <a:endParaRPr lang="en-US" sz="2000" dirty="0">
              <a:solidFill>
                <a:schemeClr val="bg1"/>
              </a:solidFill>
              <a:latin typeface="Cambria" pitchFamily="18" charset="0"/>
              <a:ea typeface="Cambria" pitchFamily="18" charset="0"/>
            </a:endParaRPr>
          </a:p>
          <a:p>
            <a:pPr algn="just" fontAlgn="base"/>
            <a:r>
              <a:rPr lang="en-US" sz="2000" dirty="0">
                <a:solidFill>
                  <a:schemeClr val="bg1"/>
                </a:solidFill>
                <a:latin typeface="Cambria" pitchFamily="18" charset="0"/>
                <a:ea typeface="Cambria" pitchFamily="18" charset="0"/>
              </a:rPr>
              <a:t>The modern-day user expects to be able to access any website with a vast range of devices. Your website should be ready to handle any scenario. </a:t>
            </a:r>
          </a:p>
          <a:p>
            <a:pPr algn="just" fontAlgn="base"/>
            <a:endParaRPr lang="en-US" sz="2000" dirty="0">
              <a:solidFill>
                <a:schemeClr val="bg1"/>
              </a:solidFill>
              <a:latin typeface="Cambria" pitchFamily="18" charset="0"/>
              <a:ea typeface="Cambria" pitchFamily="18" charset="0"/>
            </a:endParaRPr>
          </a:p>
          <a:p>
            <a:pPr algn="just" fontAlgn="base"/>
            <a:r>
              <a:rPr lang="en-US" sz="2000" dirty="0">
                <a:solidFill>
                  <a:schemeClr val="bg1"/>
                </a:solidFill>
                <a:latin typeface="Cambria" pitchFamily="18" charset="0"/>
                <a:ea typeface="Cambria" pitchFamily="18" charset="0"/>
              </a:rPr>
              <a:t>You cannot ignore these demands because numbers do not lie: according to recent studies, more than 80% of users surf through the internet using mobile devices in 2019;more than 60% of Google’s visits are done via a mobile device;</a:t>
            </a:r>
          </a:p>
          <a:p>
            <a:pPr algn="just" fontAlgn="base"/>
            <a:r>
              <a:rPr lang="en-US" sz="2000" dirty="0">
                <a:solidFill>
                  <a:schemeClr val="bg1"/>
                </a:solidFill>
                <a:latin typeface="Cambria" pitchFamily="18" charset="0"/>
                <a:ea typeface="Cambria" pitchFamily="18" charset="0"/>
              </a:rPr>
              <a:t>mobile devices accounted for more than 50% of website traffic worldwide.</a:t>
            </a:r>
          </a:p>
          <a:p>
            <a:endParaRPr lang="en-US" dirty="0">
              <a:solidFill>
                <a:schemeClr val="bg1"/>
              </a:solidFill>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4638"/>
            <a:ext cx="9793088" cy="1143000"/>
          </a:xfrm>
        </p:spPr>
        <p:txBody>
          <a:bodyPr>
            <a:normAutofit fontScale="90000"/>
          </a:bodyPr>
          <a:lstStyle/>
          <a:p>
            <a:pPr algn="l"/>
            <a:r>
              <a:rPr lang="en-US" sz="4000" b="1" dirty="0">
                <a:solidFill>
                  <a:schemeClr val="bg1"/>
                </a:solidFill>
                <a:latin typeface="Cambria" pitchFamily="18" charset="0"/>
                <a:ea typeface="Cambria" pitchFamily="18" charset="0"/>
              </a:rPr>
              <a:t>   How Does Responsive Web Design Work?</a:t>
            </a:r>
            <a:br>
              <a:rPr lang="en-US" b="1" dirty="0"/>
            </a:br>
            <a:endParaRPr lang="en-US" dirty="0"/>
          </a:p>
        </p:txBody>
      </p:sp>
      <p:sp>
        <p:nvSpPr>
          <p:cNvPr id="3" name="Content Placeholder 2"/>
          <p:cNvSpPr>
            <a:spLocks noGrp="1"/>
          </p:cNvSpPr>
          <p:nvPr>
            <p:ph idx="1"/>
          </p:nvPr>
        </p:nvSpPr>
        <p:spPr>
          <a:xfrm>
            <a:off x="158824" y="1999381"/>
            <a:ext cx="8229600" cy="4525963"/>
          </a:xfrm>
        </p:spPr>
        <p:txBody>
          <a:bodyPr>
            <a:normAutofit/>
          </a:bodyPr>
          <a:lstStyle/>
          <a:p>
            <a:pPr fontAlgn="base"/>
            <a:r>
              <a:rPr lang="en-US" sz="2000" dirty="0">
                <a:solidFill>
                  <a:schemeClr val="bg1"/>
                </a:solidFill>
                <a:latin typeface="Cambria" pitchFamily="18" charset="0"/>
                <a:ea typeface="Cambria" pitchFamily="18" charset="0"/>
              </a:rPr>
              <a:t>The idea behind responsive web design lies in building a flexible website whose content and design behave like water that fills the container, aka a device that customers use to visit the website.</a:t>
            </a:r>
          </a:p>
          <a:p>
            <a:pPr fontAlgn="base"/>
            <a:r>
              <a:rPr lang="en-US" sz="2000" dirty="0">
                <a:solidFill>
                  <a:schemeClr val="bg1"/>
                </a:solidFill>
                <a:latin typeface="Cambria" pitchFamily="18" charset="0"/>
                <a:ea typeface="Cambria" pitchFamily="18" charset="0"/>
              </a:rPr>
              <a:t> All elements of the website undergo changes to feel comfortable inside the screen. </a:t>
            </a:r>
          </a:p>
          <a:p>
            <a:pPr fontAlgn="base"/>
            <a:r>
              <a:rPr lang="en-US" sz="2000" dirty="0">
                <a:solidFill>
                  <a:schemeClr val="bg1"/>
                </a:solidFill>
                <a:latin typeface="Cambria" pitchFamily="18" charset="0"/>
                <a:ea typeface="Cambria" pitchFamily="18" charset="0"/>
              </a:rPr>
              <a:t>If it is necessary, they shrink to perfectly fit into smaller spaces or, on the contrary, stretch to occupy every inch of space. </a:t>
            </a:r>
          </a:p>
          <a:p>
            <a:pPr fontAlgn="base"/>
            <a:r>
              <a:rPr lang="en-US" sz="2000" dirty="0">
                <a:solidFill>
                  <a:schemeClr val="bg1"/>
                </a:solidFill>
                <a:latin typeface="Cambria" pitchFamily="18" charset="0"/>
                <a:ea typeface="Cambria" pitchFamily="18" charset="0"/>
              </a:rPr>
              <a:t>Everything scales up or down automatically to match the device.</a:t>
            </a:r>
          </a:p>
          <a:p>
            <a:pPr fontAlgn="base"/>
            <a:r>
              <a:rPr lang="en-US" sz="2000" dirty="0">
                <a:solidFill>
                  <a:schemeClr val="bg1"/>
                </a:solidFill>
                <a:latin typeface="Cambria" pitchFamily="18" charset="0"/>
                <a:ea typeface="Cambria" pitchFamily="18" charset="0"/>
              </a:rPr>
              <a:t>A responsive website’s key point is to understand that its primary task is to provide a comfortable user experience for anyone.</a:t>
            </a:r>
          </a:p>
          <a:p>
            <a:pPr fontAlgn="base"/>
            <a:r>
              <a:rPr lang="en-US" sz="2000" dirty="0">
                <a:solidFill>
                  <a:schemeClr val="bg1"/>
                </a:solidFill>
                <a:latin typeface="Cambria" pitchFamily="18" charset="0"/>
                <a:ea typeface="Cambria" pitchFamily="18" charset="0"/>
              </a:rPr>
              <a:t> This requires ensuring good readability, proper visual experience, a certain level of accessibility, as well as maintaining consistent functionality from device to device.</a:t>
            </a:r>
          </a:p>
          <a:p>
            <a:endParaRPr lang="en-US" sz="2000" dirty="0">
              <a:solidFill>
                <a:schemeClr val="bg1"/>
              </a:solidFill>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bg1"/>
                </a:solidFill>
                <a:latin typeface="Cambria" pitchFamily="18" charset="0"/>
                <a:ea typeface="Cambria" pitchFamily="18" charset="0"/>
              </a:rPr>
              <a:t>Flexible Layout</a:t>
            </a:r>
            <a:br>
              <a:rPr lang="en-US" sz="4000" dirty="0">
                <a:solidFill>
                  <a:schemeClr val="bg1"/>
                </a:solidFill>
                <a:latin typeface="Cambria" pitchFamily="18" charset="0"/>
                <a:ea typeface="Cambria" pitchFamily="18" charset="0"/>
              </a:rPr>
            </a:br>
            <a:endParaRPr lang="en-US" sz="4000"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6512" y="1556792"/>
            <a:ext cx="9289032" cy="4525963"/>
          </a:xfrm>
        </p:spPr>
        <p:txBody>
          <a:bodyPr>
            <a:normAutofit/>
          </a:bodyPr>
          <a:lstStyle/>
          <a:p>
            <a:pPr fontAlgn="base"/>
            <a:r>
              <a:rPr lang="en-US" sz="2400" dirty="0">
                <a:solidFill>
                  <a:schemeClr val="bg1"/>
                </a:solidFill>
                <a:latin typeface="Cambria" pitchFamily="18" charset="0"/>
                <a:ea typeface="Cambria" pitchFamily="18" charset="0"/>
              </a:rPr>
              <a:t>A flexible layout is the heart and soul of the design. As a rule, it is a flexible grid built with the relative units of measurement like percentages or em’s, rather than absolute units like pixels or points.</a:t>
            </a:r>
          </a:p>
          <a:p>
            <a:pPr fontAlgn="base"/>
            <a:endParaRPr lang="en-US" sz="2400" dirty="0">
              <a:solidFill>
                <a:schemeClr val="bg1"/>
              </a:solidFill>
              <a:latin typeface="Cambria" pitchFamily="18" charset="0"/>
              <a:ea typeface="Cambria" pitchFamily="18" charset="0"/>
            </a:endParaRPr>
          </a:p>
          <a:p>
            <a:pPr fontAlgn="base"/>
            <a:r>
              <a:rPr lang="en-US" sz="2400" dirty="0">
                <a:solidFill>
                  <a:schemeClr val="bg1"/>
                </a:solidFill>
                <a:latin typeface="Cambria" pitchFamily="18" charset="0"/>
                <a:ea typeface="Cambria" pitchFamily="18" charset="0"/>
              </a:rPr>
              <a:t>It is important to understand the ideology of a flexible grid that states that you need to add in a breakpoint when the content starts to look bad instead of covering all differently sized devices.</a:t>
            </a:r>
          </a:p>
          <a:p>
            <a:endParaRPr lang="en-US" sz="2400" dirty="0">
              <a:solidFill>
                <a:schemeClr val="bg1"/>
              </a:solidFill>
              <a:latin typeface="Cambria" pitchFamily="18" charset="0"/>
              <a:ea typeface="Cambria" pitchFamily="18" charset="0"/>
            </a:endParaRPr>
          </a:p>
        </p:txBody>
      </p:sp>
      <p:pic>
        <p:nvPicPr>
          <p:cNvPr id="4" name="Picture 3" descr="portrait-landscape.jpg"/>
          <p:cNvPicPr>
            <a:picLocks noChangeAspect="1"/>
          </p:cNvPicPr>
          <p:nvPr/>
        </p:nvPicPr>
        <p:blipFill>
          <a:blip r:embed="rId2" cstate="print"/>
          <a:stretch>
            <a:fillRect/>
          </a:stretch>
        </p:blipFill>
        <p:spPr>
          <a:xfrm>
            <a:off x="2486852" y="4509120"/>
            <a:ext cx="3960440" cy="2160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ambria" pitchFamily="18" charset="0"/>
                <a:ea typeface="Cambria" pitchFamily="18" charset="0"/>
              </a:rPr>
              <a:t>Flexible Images</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14808" y="1600200"/>
            <a:ext cx="9129192" cy="4525963"/>
          </a:xfrm>
        </p:spPr>
        <p:txBody>
          <a:bodyPr>
            <a:normAutofit/>
          </a:bodyPr>
          <a:lstStyle/>
          <a:p>
            <a:pPr fontAlgn="base"/>
            <a:r>
              <a:rPr lang="en-US" sz="2600" dirty="0">
                <a:solidFill>
                  <a:schemeClr val="bg1"/>
                </a:solidFill>
                <a:latin typeface="Cambria" pitchFamily="18" charset="0"/>
                <a:ea typeface="Cambria" pitchFamily="18" charset="0"/>
              </a:rPr>
              <a:t>Images have been an obstacle to implementing truly adaptable responsive pages since the dawn.</a:t>
            </a:r>
          </a:p>
          <a:p>
            <a:pPr fontAlgn="base"/>
            <a:r>
              <a:rPr lang="en-US" sz="2600" dirty="0">
                <a:solidFill>
                  <a:schemeClr val="bg1"/>
                </a:solidFill>
                <a:latin typeface="Cambria" pitchFamily="18" charset="0"/>
                <a:ea typeface="Cambria" pitchFamily="18" charset="0"/>
              </a:rPr>
              <a:t>The deal is, use of a flexible grid in the project made us abandon our beloved pixels and replace them with relative units of measurement.</a:t>
            </a:r>
          </a:p>
          <a:p>
            <a:pPr fontAlgn="base"/>
            <a:r>
              <a:rPr lang="en-US" sz="2600" dirty="0">
                <a:solidFill>
                  <a:schemeClr val="bg1"/>
                </a:solidFill>
                <a:latin typeface="Cambria" pitchFamily="18" charset="0"/>
                <a:ea typeface="Cambria" pitchFamily="18" charset="0"/>
              </a:rPr>
              <a:t> This means that all elements inside the grid should follow this lead. Images are no exception. </a:t>
            </a:r>
          </a:p>
          <a:p>
            <a:pPr fontAlgn="base"/>
            <a:r>
              <a:rPr lang="en-US" sz="2600" dirty="0">
                <a:solidFill>
                  <a:schemeClr val="bg1"/>
                </a:solidFill>
                <a:latin typeface="Cambria" pitchFamily="18" charset="0"/>
                <a:ea typeface="Cambria" pitchFamily="18" charset="0"/>
              </a:rPr>
              <a:t>More so, by playing a crucial role in visual communication and user experience, they should first obey this principle.</a:t>
            </a:r>
          </a:p>
          <a:p>
            <a:endParaRPr lang="en-US" sz="2600" dirty="0">
              <a:solidFill>
                <a:schemeClr val="bg1"/>
              </a:solidFill>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76" y="274638"/>
            <a:ext cx="10332640" cy="1143000"/>
          </a:xfrm>
        </p:spPr>
        <p:txBody>
          <a:bodyPr>
            <a:normAutofit fontScale="90000"/>
          </a:bodyPr>
          <a:lstStyle/>
          <a:p>
            <a:r>
              <a:rPr lang="en-US" b="1" dirty="0">
                <a:solidFill>
                  <a:schemeClr val="bg1"/>
                </a:solidFill>
                <a:latin typeface="Cambria" pitchFamily="18" charset="0"/>
                <a:ea typeface="Cambria" pitchFamily="18" charset="0"/>
              </a:rPr>
              <a:t>Multiple Versions of the Same Image</a:t>
            </a:r>
            <a:br>
              <a:rPr lang="en-US" dirty="0">
                <a:solidFill>
                  <a:schemeClr val="bg1"/>
                </a:solidFill>
                <a:latin typeface="Cambria" pitchFamily="18" charset="0"/>
                <a:ea typeface="Cambria" pitchFamily="18" charset="0"/>
              </a:rPr>
            </a:br>
            <a:endParaRPr lang="en-US" dirty="0">
              <a:solidFill>
                <a:schemeClr val="bg1"/>
              </a:solidFill>
              <a:latin typeface="Cambria" pitchFamily="18" charset="0"/>
              <a:ea typeface="Cambria" pitchFamily="18" charset="0"/>
            </a:endParaRPr>
          </a:p>
        </p:txBody>
      </p:sp>
      <p:sp>
        <p:nvSpPr>
          <p:cNvPr id="3" name="Content Placeholder 2"/>
          <p:cNvSpPr>
            <a:spLocks noGrp="1"/>
          </p:cNvSpPr>
          <p:nvPr>
            <p:ph idx="1"/>
          </p:nvPr>
        </p:nvSpPr>
        <p:spPr>
          <a:xfrm>
            <a:off x="-36512" y="1600200"/>
            <a:ext cx="9180512" cy="5141168"/>
          </a:xfrm>
        </p:spPr>
        <p:txBody>
          <a:bodyPr>
            <a:normAutofit fontScale="62500" lnSpcReduction="20000"/>
          </a:bodyPr>
          <a:lstStyle/>
          <a:p>
            <a:pPr fontAlgn="base"/>
            <a:r>
              <a:rPr lang="en-US" dirty="0">
                <a:solidFill>
                  <a:schemeClr val="bg1"/>
                </a:solidFill>
                <a:latin typeface="Cambria" pitchFamily="18" charset="0"/>
                <a:ea typeface="Cambria" pitchFamily="18" charset="0"/>
              </a:rPr>
              <a:t>The first method implies adding multiple versions of the image on the server. The simplest, the easiest, and the oldest but unfortunately not the most efficient way to handle this situation; nevertheless, it works.</a:t>
            </a:r>
          </a:p>
          <a:p>
            <a:pPr fontAlgn="base">
              <a:buNone/>
            </a:pPr>
            <a:endParaRPr lang="en-US" dirty="0">
              <a:solidFill>
                <a:schemeClr val="bg1"/>
              </a:solidFill>
              <a:latin typeface="Cambria" pitchFamily="18" charset="0"/>
              <a:ea typeface="Cambria" pitchFamily="18" charset="0"/>
            </a:endParaRPr>
          </a:p>
          <a:p>
            <a:pPr fontAlgn="base"/>
            <a:r>
              <a:rPr lang="en-US" dirty="0">
                <a:solidFill>
                  <a:schemeClr val="bg1"/>
                </a:solidFill>
                <a:latin typeface="Cambria" pitchFamily="18" charset="0"/>
                <a:ea typeface="Cambria" pitchFamily="18" charset="0"/>
              </a:rPr>
              <a:t>This approach’s core principle lies in the fact that you need to upload multiple versions of the same image and dynamically serve the appropriately sized version depending on the user agent. </a:t>
            </a:r>
          </a:p>
          <a:p>
            <a:pPr fontAlgn="base">
              <a:buNone/>
            </a:pPr>
            <a:endParaRPr lang="en-US" dirty="0">
              <a:solidFill>
                <a:schemeClr val="bg1"/>
              </a:solidFill>
              <a:latin typeface="Cambria" pitchFamily="18" charset="0"/>
              <a:ea typeface="Cambria" pitchFamily="18" charset="0"/>
            </a:endParaRPr>
          </a:p>
          <a:p>
            <a:pPr fontAlgn="base"/>
            <a:r>
              <a:rPr lang="en-US" dirty="0">
                <a:solidFill>
                  <a:schemeClr val="bg1"/>
                </a:solidFill>
                <a:latin typeface="Cambria" pitchFamily="18" charset="0"/>
                <a:ea typeface="Cambria" pitchFamily="18" charset="0"/>
              </a:rPr>
              <a:t>The main flaw of this method is, of course, overload. Modern websites are visually heavy.</a:t>
            </a:r>
          </a:p>
          <a:p>
            <a:pPr fontAlgn="base">
              <a:buNone/>
            </a:pPr>
            <a:endParaRPr lang="en-US" dirty="0">
              <a:solidFill>
                <a:schemeClr val="bg1"/>
              </a:solidFill>
              <a:latin typeface="Cambria" pitchFamily="18" charset="0"/>
              <a:ea typeface="Cambria" pitchFamily="18" charset="0"/>
            </a:endParaRPr>
          </a:p>
          <a:p>
            <a:pPr fontAlgn="base"/>
            <a:r>
              <a:rPr lang="en-US" dirty="0">
                <a:solidFill>
                  <a:schemeClr val="bg1"/>
                </a:solidFill>
                <a:latin typeface="Cambria" pitchFamily="18" charset="0"/>
                <a:ea typeface="Cambria" pitchFamily="18" charset="0"/>
              </a:rPr>
              <a:t>There are hundreds of images on websites, and this number grows exponentially. </a:t>
            </a:r>
          </a:p>
          <a:p>
            <a:pPr fontAlgn="base">
              <a:buNone/>
            </a:pPr>
            <a:endParaRPr lang="en-US" dirty="0">
              <a:solidFill>
                <a:schemeClr val="bg1"/>
              </a:solidFill>
              <a:latin typeface="Cambria" pitchFamily="18" charset="0"/>
              <a:ea typeface="Cambria" pitchFamily="18" charset="0"/>
            </a:endParaRPr>
          </a:p>
          <a:p>
            <a:pPr fontAlgn="base"/>
            <a:r>
              <a:rPr lang="en-US" dirty="0">
                <a:solidFill>
                  <a:schemeClr val="bg1"/>
                </a:solidFill>
                <a:latin typeface="Cambria" pitchFamily="18" charset="0"/>
                <a:ea typeface="Cambria" pitchFamily="18" charset="0"/>
              </a:rPr>
              <a:t>Although this approach served the community in the past pretty well, today, it can be used either in limited projects or in tandem with other modern techniques that help to optimize images and use as few of them as possible.</a:t>
            </a:r>
          </a:p>
          <a:p>
            <a:endParaRPr lang="en-US" dirty="0">
              <a:solidFill>
                <a:schemeClr val="bg1"/>
              </a:solidFill>
              <a:latin typeface="Cambria" pitchFamily="18" charset="0"/>
              <a:ea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2721</Words>
  <Application>Microsoft Office PowerPoint</Application>
  <PresentationFormat>On-screen Show (4:3)</PresentationFormat>
  <Paragraphs>160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vt:lpstr>
      <vt:lpstr>Office Theme</vt:lpstr>
      <vt:lpstr>PowerPoint Presentation</vt:lpstr>
      <vt:lpstr>Table OF Contents</vt:lpstr>
      <vt:lpstr>Introduction</vt:lpstr>
      <vt:lpstr>Benefits of Responsive Web Design </vt:lpstr>
      <vt:lpstr>Why is Responsive Web design Important? </vt:lpstr>
      <vt:lpstr>   How Does Responsive Web Design Work? </vt:lpstr>
      <vt:lpstr>Flexible Layout </vt:lpstr>
      <vt:lpstr>Flexible Images </vt:lpstr>
      <vt:lpstr>Multiple Versions of the Same Image </vt:lpstr>
      <vt:lpstr>Use of CSS’s Max-width</vt:lpstr>
      <vt:lpstr>Responsive Images </vt:lpstr>
      <vt:lpstr>SVG </vt:lpstr>
      <vt:lpstr>Media Queries </vt:lpstr>
      <vt:lpstr>Responsive Typography </vt:lpstr>
      <vt:lpstr>Adjusting Screen Resolution  </vt:lpstr>
      <vt:lpstr>Flexible Images </vt:lpstr>
      <vt:lpstr>FILAMENT GROUP’S RESPONSIVE IMAGES </vt:lpstr>
      <vt:lpstr>Showing Or Hiding Content </vt:lpstr>
      <vt:lpstr>TOUCHSCREENS VS. CURSORS </vt:lpstr>
      <vt:lpstr>What are HTML, CSS, and JavaScript? </vt:lpstr>
      <vt:lpstr>Overview   </vt:lpstr>
      <vt:lpstr>Project Implementation </vt:lpstr>
      <vt:lpstr>Screenshots</vt:lpstr>
      <vt:lpstr>Screenshots</vt:lpstr>
      <vt:lpstr>Responsive Web Design Examples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Microsoft</dc:creator>
  <cp:lastModifiedBy>R RAJESH KANNAN RAJU</cp:lastModifiedBy>
  <cp:revision>29</cp:revision>
  <dcterms:created xsi:type="dcterms:W3CDTF">2022-01-18T12:07:35Z</dcterms:created>
  <dcterms:modified xsi:type="dcterms:W3CDTF">2022-01-22T04:49:24Z</dcterms:modified>
</cp:coreProperties>
</file>