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8" r:id="rId3"/>
    <p:sldId id="378" r:id="rId4"/>
    <p:sldId id="379" r:id="rId5"/>
    <p:sldId id="380" r:id="rId6"/>
    <p:sldId id="382" r:id="rId7"/>
    <p:sldId id="381" r:id="rId8"/>
    <p:sldId id="383" r:id="rId9"/>
    <p:sldId id="384" r:id="rId10"/>
    <p:sldId id="385" r:id="rId11"/>
    <p:sldId id="386" r:id="rId12"/>
    <p:sldId id="387" r:id="rId13"/>
    <p:sldId id="389" r:id="rId14"/>
    <p:sldId id="388" r:id="rId15"/>
    <p:sldId id="390" r:id="rId16"/>
    <p:sldId id="391" r:id="rId17"/>
    <p:sldId id="394" r:id="rId18"/>
    <p:sldId id="393" r:id="rId19"/>
    <p:sldId id="395" r:id="rId20"/>
    <p:sldId id="396" r:id="rId21"/>
    <p:sldId id="398" r:id="rId22"/>
    <p:sldId id="399" r:id="rId23"/>
    <p:sldId id="402" r:id="rId24"/>
    <p:sldId id="408" r:id="rId25"/>
    <p:sldId id="403" r:id="rId26"/>
    <p:sldId id="404" r:id="rId27"/>
    <p:sldId id="409" r:id="rId28"/>
    <p:sldId id="400" r:id="rId29"/>
    <p:sldId id="401" r:id="rId30"/>
    <p:sldId id="410" r:id="rId31"/>
    <p:sldId id="411" r:id="rId32"/>
    <p:sldId id="413" r:id="rId33"/>
    <p:sldId id="414" r:id="rId34"/>
    <p:sldId id="407" r:id="rId35"/>
    <p:sldId id="40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26" autoAdjust="0"/>
    <p:restoredTop sz="94602"/>
  </p:normalViewPr>
  <p:slideViewPr>
    <p:cSldViewPr snapToGrid="0" snapToObjects="1">
      <p:cViewPr varScale="1">
        <p:scale>
          <a:sx n="138" d="100"/>
          <a:sy n="138" d="100"/>
        </p:scale>
        <p:origin x="176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E6A5C-D5AE-684F-BF26-7E76C0B2B323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F77E1-1A56-564F-B276-833BDCD5A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10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43DF8-F312-1142-8E7C-15CEE610813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1EA26-C7B2-0643-A8CC-F934F752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80640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310F2-4BCF-DE4A-9581-8C5F547A9EA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CSC 439/539</a:t>
            </a:r>
            <a:br>
              <a:rPr lang="en-US" sz="2800" dirty="0" smtClean="0"/>
            </a:br>
            <a:r>
              <a:rPr lang="en-US" sz="2800" dirty="0" smtClean="0"/>
              <a:t> Statistical Natural Language Processing</a:t>
            </a:r>
            <a:br>
              <a:rPr lang="en-US" sz="2800" dirty="0" smtClean="0"/>
            </a:br>
            <a:r>
              <a:rPr lang="en-US" sz="2800" dirty="0" smtClean="0"/>
              <a:t>Lecture 3: Distributional Similarity and Word Embeddings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Mihai Surdeanu</a:t>
            </a:r>
          </a:p>
          <a:p>
            <a:r>
              <a:rPr lang="en-US" dirty="0" smtClean="0"/>
              <a:t>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”Traditional” distributional similarity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Latent semantic indexing</a:t>
            </a:r>
          </a:p>
          <a:p>
            <a:r>
              <a:rPr lang="en-US" sz="4000" dirty="0" smtClean="0"/>
              <a:t>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7334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59" y="4609145"/>
            <a:ext cx="610755" cy="610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405746" y="2362908"/>
            <a:ext cx="2539489" cy="976920"/>
          </a:xfrm>
          <a:prstGeom prst="wedgeRoundRectCallout">
            <a:avLst>
              <a:gd name="adj1" fmla="val -14066"/>
              <a:gd name="adj2" fmla="val 9109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Diagonal matrix with the diagonal sorted </a:t>
            </a:r>
            <a:r>
              <a:rPr lang="en-US" sz="2000" smtClean="0"/>
              <a:t>in descending order</a:t>
            </a:r>
            <a:endParaRPr lang="en-US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36491" y="3823855"/>
            <a:ext cx="2378364" cy="208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C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013618" y="3823855"/>
            <a:ext cx="1558382" cy="208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U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773146" y="3823855"/>
            <a:ext cx="1498345" cy="1339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75" y="4072458"/>
            <a:ext cx="674323" cy="84206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54163" y="3823855"/>
            <a:ext cx="2514346" cy="1339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V</a:t>
            </a:r>
            <a:r>
              <a:rPr lang="en-US" sz="9600" b="1" baseline="30000" dirty="0" smtClean="0"/>
              <a:t>T</a:t>
            </a:r>
            <a:endParaRPr lang="en-US" b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841405" y="613294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 x M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308541" y="6132946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 x K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114555" y="5385545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K x K</a:t>
            </a:r>
            <a:endParaRPr lang="en-US" sz="2800"/>
          </a:p>
        </p:txBody>
      </p:sp>
      <p:sp>
        <p:nvSpPr>
          <p:cNvPr id="15" name="TextBox 14"/>
          <p:cNvSpPr txBox="1"/>
          <p:nvPr/>
        </p:nvSpPr>
        <p:spPr>
          <a:xfrm>
            <a:off x="7273555" y="5385545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 x M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61881" y="1617876"/>
            <a:ext cx="5287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produces the best rank </a:t>
            </a:r>
            <a:r>
              <a:rPr lang="en-US" sz="2000" smtClean="0"/>
              <a:t>K approximation of C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068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59" y="4609145"/>
            <a:ext cx="610755" cy="610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Singular value decomposition for distributional similarity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36491" y="2390348"/>
            <a:ext cx="1906798" cy="1218667"/>
          </a:xfrm>
          <a:prstGeom prst="wedgeRoundRectCallout">
            <a:avLst>
              <a:gd name="adj1" fmla="val -7519"/>
              <a:gd name="adj2" fmla="val 6083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Co-occurrence matrix: each </a:t>
            </a:r>
            <a:r>
              <a:rPr lang="en-US" smtClean="0"/>
              <a:t>row corresponds to a different word</a:t>
            </a:r>
            <a:endParaRPr lang="en-US" dirty="0" smtClean="0"/>
          </a:p>
        </p:txBody>
      </p:sp>
      <p:sp>
        <p:nvSpPr>
          <p:cNvPr id="8" name="Rounded Rectangular Callout 7"/>
          <p:cNvSpPr/>
          <p:nvPr/>
        </p:nvSpPr>
        <p:spPr>
          <a:xfrm>
            <a:off x="2661865" y="2353989"/>
            <a:ext cx="1906798" cy="1218667"/>
          </a:xfrm>
          <a:prstGeom prst="wedgeRoundRectCallout">
            <a:avLst>
              <a:gd name="adj1" fmla="val -7519"/>
              <a:gd name="adj2" fmla="val 6083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Each column is a distinct semantic dimension (“topic”)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669495" y="2004292"/>
            <a:ext cx="1934506" cy="1568364"/>
          </a:xfrm>
          <a:prstGeom prst="wedgeRoundRectCallout">
            <a:avLst>
              <a:gd name="adj1" fmla="val -7109"/>
              <a:gd name="adj2" fmla="val 6159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Each value indicates the importance of a semantic dimension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491" y="3823855"/>
            <a:ext cx="2378364" cy="208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C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013618" y="3823855"/>
            <a:ext cx="1558382" cy="208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U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773146" y="3823855"/>
            <a:ext cx="1498345" cy="1339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75" y="4072458"/>
            <a:ext cx="674323" cy="84206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54163" y="3823855"/>
            <a:ext cx="2514346" cy="1339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V</a:t>
            </a:r>
            <a:r>
              <a:rPr lang="en-US" sz="9600" b="1" baseline="30000" dirty="0" smtClean="0"/>
              <a:t>T</a:t>
            </a:r>
            <a:endParaRPr lang="en-US" b="1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498449" y="6067018"/>
            <a:ext cx="1718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N x M</a:t>
            </a:r>
          </a:p>
          <a:p>
            <a:pPr algn="ctr"/>
            <a:r>
              <a:rPr lang="en-US" dirty="0" smtClean="0"/>
              <a:t>(typically N = M)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31785" y="6067018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 x K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14555" y="5385545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K x K</a:t>
            </a:r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273555" y="5385545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 x M</a:t>
            </a:r>
            <a:endParaRPr lang="en-US" sz="28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6952155" y="1855224"/>
            <a:ext cx="1906798" cy="1717432"/>
          </a:xfrm>
          <a:prstGeom prst="wedgeRoundRectCallout">
            <a:avLst>
              <a:gd name="adj1" fmla="val -7519"/>
              <a:gd name="adj2" fmla="val 6083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Each column is a context word. Cells indicate how related a context word is with a semantic dimension</a:t>
            </a:r>
          </a:p>
        </p:txBody>
      </p:sp>
    </p:spTree>
    <p:extLst>
      <p:ext uri="{BB962C8B-B14F-4D97-AF65-F5344CB8AC3E}">
        <p14:creationId xmlns:p14="http://schemas.microsoft.com/office/powerpoint/2010/main" val="2702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59" y="4609145"/>
            <a:ext cx="610755" cy="610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Singular value decomposition for distributional similarity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559753" y="1626097"/>
            <a:ext cx="2466110" cy="2042013"/>
          </a:xfrm>
          <a:prstGeom prst="wedgeRoundRectCallout">
            <a:avLst>
              <a:gd name="adj1" fmla="val -9356"/>
              <a:gd name="adj2" fmla="val 557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This is our new distributional similarity matrix!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Each row is the vector of a word, operating over semantic dimensions!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491" y="3823855"/>
            <a:ext cx="2378364" cy="208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C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013618" y="3823855"/>
            <a:ext cx="1558382" cy="208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U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773146" y="3823855"/>
            <a:ext cx="1498345" cy="1339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75" y="4072458"/>
            <a:ext cx="674323" cy="84206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54163" y="3823855"/>
            <a:ext cx="2514346" cy="1339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V</a:t>
            </a:r>
            <a:r>
              <a:rPr lang="en-US" sz="9600" b="1" baseline="30000" dirty="0" smtClean="0"/>
              <a:t>T</a:t>
            </a:r>
            <a:endParaRPr lang="en-US" b="1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498449" y="6067018"/>
            <a:ext cx="1718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N x M</a:t>
            </a:r>
          </a:p>
          <a:p>
            <a:pPr algn="ctr"/>
            <a:r>
              <a:rPr lang="en-US" dirty="0" smtClean="0"/>
              <a:t>(typically N = M)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31785" y="6067018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 x K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14555" y="5385545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K x K</a:t>
            </a:r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273555" y="5385545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 x 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67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59" y="4609145"/>
            <a:ext cx="610755" cy="610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Singular value decomposition for distributional similarity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319280" y="2006886"/>
            <a:ext cx="2466110" cy="1568364"/>
          </a:xfrm>
          <a:prstGeom prst="wedgeRoundRectCallout">
            <a:avLst>
              <a:gd name="adj1" fmla="val -7109"/>
              <a:gd name="adj2" fmla="val 6159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We can use this matrix as a </a:t>
            </a:r>
            <a:r>
              <a:rPr lang="en-US" smtClean="0">
                <a:solidFill>
                  <a:srgbClr val="FF0000"/>
                </a:solidFill>
              </a:rPr>
              <a:t>compression slide bar</a:t>
            </a:r>
            <a:r>
              <a:rPr lang="en-US" dirty="0" smtClean="0">
                <a:solidFill>
                  <a:srgbClr val="FF0000"/>
                </a:solidFill>
              </a:rPr>
              <a:t>, by zero-</a:t>
            </a:r>
            <a:r>
              <a:rPr lang="en-US" dirty="0" err="1" smtClean="0">
                <a:solidFill>
                  <a:srgbClr val="FF0000"/>
                </a:solidFill>
              </a:rPr>
              <a:t>ing</a:t>
            </a:r>
            <a:r>
              <a:rPr lang="en-US" dirty="0" smtClean="0">
                <a:solidFill>
                  <a:srgbClr val="FF0000"/>
                </a:solidFill>
              </a:rPr>
              <a:t> out the lower ranked dimensions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491" y="3823855"/>
            <a:ext cx="2378364" cy="208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C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013618" y="3823855"/>
            <a:ext cx="1558382" cy="208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U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773146" y="3823855"/>
            <a:ext cx="1498345" cy="1339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75" y="4072458"/>
            <a:ext cx="674323" cy="84206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54163" y="3823855"/>
            <a:ext cx="2514346" cy="1339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V</a:t>
            </a:r>
            <a:r>
              <a:rPr lang="en-US" sz="9600" b="1" baseline="30000" dirty="0" smtClean="0"/>
              <a:t>T</a:t>
            </a:r>
            <a:endParaRPr lang="en-US" b="1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498449" y="6067018"/>
            <a:ext cx="1718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N x M</a:t>
            </a:r>
          </a:p>
          <a:p>
            <a:pPr algn="ctr"/>
            <a:r>
              <a:rPr lang="en-US" dirty="0" smtClean="0"/>
              <a:t>(typically N = M)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31785" y="6067018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 x K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14555" y="5385545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K x K</a:t>
            </a:r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273555" y="5385545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 x 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86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The runtime of SVD is cubic in the size of the vocabulary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Word embeddings do the same things, but much quicker (approximately linear time in the size of the vocabulary)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”Traditional” distributional similarity</a:t>
            </a:r>
          </a:p>
          <a:p>
            <a:r>
              <a:rPr lang="en-US" sz="4000" dirty="0" smtClean="0"/>
              <a:t>Latent semantic indexing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17616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563" y="2329446"/>
            <a:ext cx="718553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shall know a word by the company it keeps.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4796" y="2944999"/>
            <a:ext cx="132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Firth, 1957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52563" y="3991001"/>
            <a:ext cx="7446397" cy="1049887"/>
            <a:chOff x="952563" y="3991001"/>
            <a:chExt cx="7446397" cy="1049887"/>
          </a:xfrm>
        </p:grpSpPr>
        <p:sp>
          <p:nvSpPr>
            <p:cNvPr id="7" name="TextBox 6"/>
            <p:cNvSpPr txBox="1"/>
            <p:nvPr/>
          </p:nvSpPr>
          <p:spPr>
            <a:xfrm>
              <a:off x="952563" y="3991001"/>
              <a:ext cx="74463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</a:t>
              </a:r>
              <a:r>
                <a:rPr lang="en-US" sz="2800" dirty="0" smtClean="0"/>
                <a:t>ou shall know the company by the word it keeps.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84464" y="4671556"/>
              <a:ext cx="2286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 Word2vec, skip-gram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159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017" y="2479878"/>
            <a:ext cx="8229600" cy="726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smtClean="0"/>
              <a:t>The city of Tucson is the place to vacation !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09420" y="3102017"/>
            <a:ext cx="1226916" cy="11574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862317" y="3102017"/>
            <a:ext cx="1996631" cy="11575"/>
            <a:chOff x="503500" y="3044142"/>
            <a:chExt cx="1996631" cy="1157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120097" y="3055716"/>
              <a:ext cx="380034" cy="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363885" y="3044142"/>
              <a:ext cx="605740" cy="1157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3500" y="3055716"/>
              <a:ext cx="756213" cy="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303374" y="3113591"/>
            <a:ext cx="2132152" cy="11575"/>
            <a:chOff x="3944557" y="3055716"/>
            <a:chExt cx="2132152" cy="1157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91627" y="3055716"/>
              <a:ext cx="605740" cy="1157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944557" y="3055716"/>
              <a:ext cx="338076" cy="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16495" y="3055716"/>
              <a:ext cx="960214" cy="1157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440086" y="1983483"/>
            <a:ext cx="4319767" cy="1368966"/>
            <a:chOff x="1081269" y="1925608"/>
            <a:chExt cx="4319767" cy="1368966"/>
          </a:xfrm>
        </p:grpSpPr>
        <p:sp>
          <p:nvSpPr>
            <p:cNvPr id="26" name="Arc 25"/>
            <p:cNvSpPr/>
            <p:nvPr/>
          </p:nvSpPr>
          <p:spPr>
            <a:xfrm>
              <a:off x="2310114" y="2257063"/>
              <a:ext cx="914400" cy="706056"/>
            </a:xfrm>
            <a:prstGeom prst="arc">
              <a:avLst>
                <a:gd name="adj1" fmla="val 10962259"/>
                <a:gd name="adj2" fmla="val 0"/>
              </a:avLst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1081269" y="1925608"/>
              <a:ext cx="2182792" cy="1368966"/>
            </a:xfrm>
            <a:prstGeom prst="arc">
              <a:avLst>
                <a:gd name="adj1" fmla="val 10861980"/>
                <a:gd name="adj2" fmla="val 21562865"/>
              </a:avLst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>
              <a:off x="1819154" y="2152892"/>
              <a:ext cx="1405360" cy="951052"/>
            </a:xfrm>
            <a:prstGeom prst="arc">
              <a:avLst>
                <a:gd name="adj1" fmla="val 11111789"/>
                <a:gd name="adj2" fmla="val 21441007"/>
              </a:avLst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flipH="1">
              <a:off x="3264061" y="2283895"/>
              <a:ext cx="900897" cy="625033"/>
            </a:xfrm>
            <a:prstGeom prst="arc">
              <a:avLst>
                <a:gd name="adj1" fmla="val 10785302"/>
                <a:gd name="adj2" fmla="val 0"/>
              </a:avLst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/>
            <p:cNvSpPr/>
            <p:nvPr/>
          </p:nvSpPr>
          <p:spPr>
            <a:xfrm flipH="1">
              <a:off x="3243806" y="2167974"/>
              <a:ext cx="1401501" cy="876168"/>
            </a:xfrm>
            <a:prstGeom prst="arc">
              <a:avLst>
                <a:gd name="adj1" fmla="val 11111789"/>
                <a:gd name="adj2" fmla="val 21441007"/>
              </a:avLst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 flipH="1">
              <a:off x="3243806" y="1965768"/>
              <a:ext cx="2157230" cy="1280580"/>
            </a:xfrm>
            <a:prstGeom prst="arc">
              <a:avLst>
                <a:gd name="adj1" fmla="val 10861980"/>
                <a:gd name="adj2" fmla="val 21562865"/>
              </a:avLst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 flipH="1">
            <a:off x="301077" y="3928288"/>
            <a:ext cx="3306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P(</a:t>
            </a:r>
            <a:r>
              <a:rPr lang="en-US" sz="2800" dirty="0" err="1" smtClean="0"/>
              <a:t>city|Tucson</a:t>
            </a:r>
            <a:r>
              <a:rPr lang="en-US" sz="2800" dirty="0" smtClean="0"/>
              <a:t>) ++</a:t>
            </a:r>
          </a:p>
          <a:p>
            <a:r>
              <a:rPr lang="en-US" sz="2800" dirty="0" smtClean="0"/>
              <a:t>P(</a:t>
            </a:r>
            <a:r>
              <a:rPr lang="en-US" sz="2800" dirty="0" err="1" smtClean="0"/>
              <a:t>place|Tucson</a:t>
            </a:r>
            <a:r>
              <a:rPr lang="en-US" sz="2800" dirty="0" smtClean="0"/>
              <a:t>) ++</a:t>
            </a:r>
          </a:p>
          <a:p>
            <a:r>
              <a:rPr lang="mr-IN" sz="2800" dirty="0" smtClean="0"/>
              <a:t>…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P(</a:t>
            </a:r>
            <a:r>
              <a:rPr lang="en-US" sz="2800" dirty="0" err="1" smtClean="0"/>
              <a:t>dog|Tucson</a:t>
            </a:r>
            <a:r>
              <a:rPr lang="en-US" sz="2800" dirty="0" smtClean="0"/>
              <a:t>) - -</a:t>
            </a:r>
          </a:p>
          <a:p>
            <a:r>
              <a:rPr lang="mr-IN" sz="2800" dirty="0" smtClean="0"/>
              <a:t>…</a:t>
            </a:r>
            <a:r>
              <a:rPr lang="en-US" sz="2800" dirty="0" smtClean="0"/>
              <a:t>  </a:t>
            </a:r>
          </a:p>
          <a:p>
            <a:endParaRPr lang="en-US" sz="28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3738648" y="3518704"/>
            <a:ext cx="4282608" cy="2837647"/>
            <a:chOff x="3738648" y="3518704"/>
            <a:chExt cx="4282608" cy="2837647"/>
          </a:xfrm>
        </p:grpSpPr>
        <p:sp>
          <p:nvSpPr>
            <p:cNvPr id="41" name="Right Arrow 40"/>
            <p:cNvSpPr/>
            <p:nvPr/>
          </p:nvSpPr>
          <p:spPr>
            <a:xfrm>
              <a:off x="3738648" y="4567040"/>
              <a:ext cx="326556" cy="484632"/>
            </a:xfrm>
            <a:prstGeom prst="rightArrow">
              <a:avLst>
                <a:gd name="adj1" fmla="val 50000"/>
                <a:gd name="adj2" fmla="val 64178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641450" y="3937936"/>
              <a:ext cx="1246206" cy="24184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655093" y="4164257"/>
              <a:ext cx="1565335" cy="21859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4641449" y="3856913"/>
              <a:ext cx="1034145" cy="24933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627807" y="5232332"/>
              <a:ext cx="2409601" cy="11178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356184" y="3544398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city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2622" y="3672247"/>
              <a:ext cx="835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Tucson</a:t>
              </a:r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1112" y="403459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place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96332" y="4962477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dog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4641450" y="3518704"/>
              <a:ext cx="0" cy="28376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641450" y="6356350"/>
              <a:ext cx="33798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1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(Neural) language model that predicts the surrounding words of every word</a:t>
            </a:r>
          </a:p>
          <a:p>
            <a:r>
              <a:rPr lang="en-US" dirty="0" smtClean="0"/>
              <a:t>For the learning part, I prefer the name “dynamic logistic regression”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6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Distributional </a:t>
            </a:r>
            <a:r>
              <a:rPr lang="en-US" dirty="0"/>
              <a:t>similarity</a:t>
            </a:r>
          </a:p>
          <a:p>
            <a:r>
              <a:rPr lang="en-US" dirty="0"/>
              <a:t>Word embeddings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90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Predict surrounding words in a window of length </a:t>
            </a:r>
            <a:r>
              <a:rPr lang="en-US" i="1" dirty="0" smtClean="0"/>
              <a:t>m</a:t>
            </a:r>
            <a:r>
              <a:rPr lang="en-US" dirty="0" smtClean="0"/>
              <a:t> (on each side), for every word</a:t>
            </a:r>
            <a:endParaRPr lang="en-US" dirty="0"/>
          </a:p>
          <a:p>
            <a:r>
              <a:rPr lang="en-US" dirty="0" smtClean="0"/>
              <a:t>Objective: maximize the log probability of any context word given the current center: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similar to your objective function for LR!</a:t>
            </a:r>
          </a:p>
          <a:p>
            <a:pPr lvl="1"/>
            <a:r>
              <a:rPr lang="en-US" dirty="0" smtClean="0"/>
              <a:t>But we operate over context words rather than labels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282" y="6419273"/>
            <a:ext cx="411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Content from Stanford’s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CS224d,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lecture 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07" y="3768530"/>
            <a:ext cx="6638786" cy="13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59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45365"/>
          </a:xfrm>
        </p:spPr>
        <p:txBody>
          <a:bodyPr/>
          <a:lstStyle/>
          <a:p>
            <a:r>
              <a:rPr lang="en-US" dirty="0" smtClean="0"/>
              <a:t>We implement p(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t+j</a:t>
            </a:r>
            <a:r>
              <a:rPr lang="en-US" dirty="0" err="1" smtClean="0"/>
              <a:t>|w</a:t>
            </a:r>
            <a:r>
              <a:rPr lang="en-US" baseline="-25000" dirty="0" err="1" smtClean="0"/>
              <a:t>t</a:t>
            </a:r>
            <a:r>
              <a:rPr lang="en-US" dirty="0" smtClean="0"/>
              <a:t>) using a </a:t>
            </a:r>
            <a:r>
              <a:rPr lang="en-US" dirty="0" err="1" smtClean="0"/>
              <a:t>softmax</a:t>
            </a:r>
            <a:r>
              <a:rPr lang="en-US" dirty="0" smtClean="0"/>
              <a:t> around two vectors, a “center” vector </a:t>
            </a:r>
            <a:r>
              <a:rPr lang="de-DE" dirty="0" smtClean="0"/>
              <a:t>(c) </a:t>
            </a:r>
            <a:r>
              <a:rPr lang="de-DE" dirty="0" err="1" smtClean="0"/>
              <a:t>and</a:t>
            </a:r>
            <a:r>
              <a:rPr lang="de-DE" dirty="0" smtClean="0"/>
              <a:t> an “outside“ </a:t>
            </a:r>
            <a:r>
              <a:rPr lang="de-DE" dirty="0" err="1" smtClean="0"/>
              <a:t>vector</a:t>
            </a:r>
            <a:r>
              <a:rPr lang="de-DE" dirty="0" smtClean="0"/>
              <a:t> (o):</a:t>
            </a:r>
          </a:p>
          <a:p>
            <a:endParaRPr lang="de-DE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282" y="6419273"/>
            <a:ext cx="411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Content from Stanford’s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CS224d,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lecture 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0" y="3628127"/>
            <a:ext cx="7225822" cy="183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50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Thus each word gets 2 vectors: one for when the word serves as “center”, another for when it serves as “outside”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The “center” vector is what word2vec outputs</a:t>
            </a:r>
          </a:p>
          <a:p>
            <a:pPr lvl="1"/>
            <a:r>
              <a:rPr lang="en-US" dirty="0" smtClean="0"/>
              <a:t>But other research showed that v 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</a:t>
            </a:r>
            <a:r>
              <a:rPr lang="en-US" dirty="0" smtClean="0"/>
              <a:t> +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r>
              <a:rPr lang="en-US" dirty="0" smtClean="0"/>
              <a:t> performs better in practice</a:t>
            </a:r>
            <a:endParaRPr lang="en-US" dirty="0" smtClean="0"/>
          </a:p>
          <a:p>
            <a:r>
              <a:rPr lang="en-US" dirty="0" smtClean="0"/>
              <a:t>The algorithm learns the weights for these vectors that maximize p(</a:t>
            </a:r>
            <a:r>
              <a:rPr lang="en-US" dirty="0" err="1" smtClean="0"/>
              <a:t>o|c</a:t>
            </a:r>
            <a:r>
              <a:rPr lang="en-US" dirty="0" smtClean="0"/>
              <a:t>) according to J</a:t>
            </a:r>
          </a:p>
          <a:p>
            <a:pPr lvl="1"/>
            <a:r>
              <a:rPr lang="en-US" dirty="0" smtClean="0"/>
              <a:t>These are the values of your “features”</a:t>
            </a:r>
          </a:p>
          <a:p>
            <a:pPr lvl="1"/>
            <a:r>
              <a:rPr lang="en-US" dirty="0" smtClean="0"/>
              <a:t>The algorithm dynamically learns which features are the best for this task</a:t>
            </a:r>
          </a:p>
          <a:p>
            <a:pPr lvl="2"/>
            <a:r>
              <a:rPr lang="en-US" dirty="0" smtClean="0"/>
              <a:t>Hence the “dynamic” logistic regression name</a:t>
            </a:r>
          </a:p>
        </p:txBody>
      </p:sp>
    </p:spTree>
    <p:extLst>
      <p:ext uri="{BB962C8B-B14F-4D97-AF65-F5344CB8AC3E}">
        <p14:creationId xmlns:p14="http://schemas.microsoft.com/office/powerpoint/2010/main" val="1043668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 with this objective function? What happens with all these vectors during training?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6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 with this objective function? What happens with all these vectors during training?</a:t>
            </a:r>
          </a:p>
          <a:p>
            <a:endParaRPr lang="en-US" dirty="0"/>
          </a:p>
          <a:p>
            <a:r>
              <a:rPr lang="en-US" dirty="0" smtClean="0"/>
              <a:t>So, how do we avoid this </a:t>
            </a:r>
            <a:r>
              <a:rPr lang="en-US" dirty="0" err="1" smtClean="0"/>
              <a:t>Kumbaya</a:t>
            </a:r>
            <a:r>
              <a:rPr lang="en-US" dirty="0" smtClean="0"/>
              <a:t> outcome?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2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 with this objective function? What happens with all these vectors during training?</a:t>
            </a:r>
          </a:p>
          <a:p>
            <a:endParaRPr lang="en-US" dirty="0"/>
          </a:p>
          <a:p>
            <a:r>
              <a:rPr lang="en-US" dirty="0" smtClean="0"/>
              <a:t>Solution: add negative examples!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82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83363"/>
          </a:xfrm>
        </p:spPr>
        <p:txBody>
          <a:bodyPr/>
          <a:lstStyle/>
          <a:p>
            <a:r>
              <a:rPr lang="en-US" dirty="0" smtClean="0"/>
              <a:t>New objective function: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pick negative examples?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Less frequent words are sampled more often</a:t>
            </a:r>
          </a:p>
          <a:p>
            <a:pPr lvl="1"/>
            <a:r>
              <a:rPr lang="en-US" dirty="0" smtClean="0"/>
              <a:t>Words in the actual context are excluded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2262909"/>
            <a:ext cx="7148945" cy="1138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282" y="6419273"/>
            <a:ext cx="411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Content from Stanford’s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CS224d,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lecture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45" y="3974297"/>
            <a:ext cx="2111664" cy="4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17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we just saw is called skip-gram</a:t>
            </a:r>
          </a:p>
          <a:p>
            <a:pPr lvl="1"/>
            <a:r>
              <a:rPr lang="en-US" dirty="0" smtClean="0"/>
              <a:t>Empirically, this works well</a:t>
            </a:r>
          </a:p>
          <a:p>
            <a:pPr lvl="1"/>
            <a:endParaRPr lang="en-US" dirty="0"/>
          </a:p>
          <a:p>
            <a:r>
              <a:rPr lang="en-US" dirty="0" smtClean="0"/>
              <a:t>Other possibilities: the continuous bag of words (CBOW) model</a:t>
            </a:r>
          </a:p>
          <a:p>
            <a:pPr lvl="1"/>
            <a:r>
              <a:rPr lang="en-US" dirty="0" smtClean="0"/>
              <a:t>Predict the center word given its outside (context) words</a:t>
            </a:r>
          </a:p>
          <a:p>
            <a:pPr lvl="1"/>
            <a:r>
              <a:rPr lang="en-US" dirty="0" smtClean="0"/>
              <a:t>Typically generates worse vectors.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05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hyper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</a:t>
            </a:r>
            <a:r>
              <a:rPr lang="en-US" dirty="0" smtClean="0"/>
              <a:t>vectors</a:t>
            </a:r>
          </a:p>
          <a:p>
            <a:pPr lvl="1"/>
            <a:r>
              <a:rPr lang="en-US" dirty="0" smtClean="0"/>
              <a:t>Usually between 50 and 500</a:t>
            </a:r>
            <a:endParaRPr lang="en-US" dirty="0" smtClean="0"/>
          </a:p>
          <a:p>
            <a:r>
              <a:rPr lang="en-US" dirty="0" smtClean="0"/>
              <a:t>Size of window around each </a:t>
            </a:r>
            <a:r>
              <a:rPr lang="en-US" dirty="0" smtClean="0"/>
              <a:t>word</a:t>
            </a:r>
          </a:p>
          <a:p>
            <a:pPr lvl="1"/>
            <a:r>
              <a:rPr lang="en-US" dirty="0" smtClean="0"/>
              <a:t>Usually between 10 and 20</a:t>
            </a:r>
            <a:endParaRPr lang="en-US" dirty="0" smtClean="0"/>
          </a:p>
          <a:p>
            <a:r>
              <a:rPr lang="en-US" dirty="0" smtClean="0"/>
              <a:t>Number of negative </a:t>
            </a:r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Usually up to 10 times more than positive ones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do </a:t>
            </a:r>
            <a:r>
              <a:rPr lang="en-US" dirty="0" smtClean="0"/>
              <a:t>word embeddings learn?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2" y="2535382"/>
            <a:ext cx="4502727" cy="33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”Traditional” distributional similarity</a:t>
            </a:r>
          </a:p>
          <a:p>
            <a:r>
              <a:rPr lang="en-US" sz="4000" dirty="0" smtClean="0"/>
              <a:t>Latent semantic indexing</a:t>
            </a:r>
          </a:p>
          <a:p>
            <a:r>
              <a:rPr lang="en-US" sz="4000" dirty="0" smtClean="0"/>
              <a:t>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13919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do </a:t>
            </a:r>
            <a:r>
              <a:rPr lang="en-US" dirty="0" smtClean="0"/>
              <a:t>word embeddings learn?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45" y="1939636"/>
            <a:ext cx="4964851" cy="41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do </a:t>
            </a:r>
            <a:r>
              <a:rPr lang="en-US" dirty="0" smtClean="0"/>
              <a:t>word embeddings learn?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14" y="1819564"/>
            <a:ext cx="5710971" cy="42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ds_epoch_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ds_epoch_1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9" y="0"/>
            <a:ext cx="6858000" cy="68580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042985" y="1490246"/>
            <a:ext cx="5239264" cy="3971439"/>
            <a:chOff x="2042985" y="1490246"/>
            <a:chExt cx="5239264" cy="3971439"/>
          </a:xfrm>
        </p:grpSpPr>
        <p:sp>
          <p:nvSpPr>
            <p:cNvPr id="3" name="Oval 2"/>
            <p:cNvSpPr/>
            <p:nvPr/>
          </p:nvSpPr>
          <p:spPr>
            <a:xfrm>
              <a:off x="5552303" y="2702010"/>
              <a:ext cx="1729946" cy="12686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110140" y="2421924"/>
              <a:ext cx="6142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MISC</a:t>
              </a:r>
              <a:endParaRPr lang="en-US" sz="1600"/>
            </a:p>
          </p:txBody>
        </p:sp>
        <p:sp>
          <p:nvSpPr>
            <p:cNvPr id="5" name="Oval 4"/>
            <p:cNvSpPr/>
            <p:nvPr/>
          </p:nvSpPr>
          <p:spPr>
            <a:xfrm>
              <a:off x="4101276" y="1787610"/>
              <a:ext cx="1729946" cy="110387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14417" y="1490246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PER</a:t>
              </a:r>
              <a:endParaRPr lang="en-US" sz="1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42985" y="3138616"/>
              <a:ext cx="972064" cy="8155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72921" y="3929448"/>
              <a:ext cx="512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LOC</a:t>
              </a:r>
              <a:endParaRPr lang="en-US" sz="16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01275" y="3760572"/>
              <a:ext cx="1854682" cy="1701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48058" y="3429000"/>
              <a:ext cx="561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ORG</a:t>
              </a:r>
              <a:endParaRPr 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92412" y="1045001"/>
            <a:ext cx="1565188" cy="2002999"/>
            <a:chOff x="2092412" y="1045001"/>
            <a:chExt cx="1565188" cy="2002999"/>
          </a:xfrm>
        </p:grpSpPr>
        <p:sp>
          <p:nvSpPr>
            <p:cNvPr id="12" name="Oval 11"/>
            <p:cNvSpPr/>
            <p:nvPr/>
          </p:nvSpPr>
          <p:spPr>
            <a:xfrm>
              <a:off x="2092412" y="1325033"/>
              <a:ext cx="1565188" cy="1722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3174" y="1045001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PER</a:t>
              </a:r>
              <a:endParaRPr lang="en-US" sz="1600" dirty="0"/>
            </a:p>
          </p:txBody>
        </p:sp>
      </p:grpSp>
      <p:sp>
        <p:nvSpPr>
          <p:cNvPr id="16" name="Line Callout 1 (Border and Accent Bar) 15"/>
          <p:cNvSpPr/>
          <p:nvPr/>
        </p:nvSpPr>
        <p:spPr>
          <a:xfrm>
            <a:off x="3771059" y="911672"/>
            <a:ext cx="1451028" cy="471883"/>
          </a:xfrm>
          <a:prstGeom prst="accentBorderCallout1">
            <a:avLst>
              <a:gd name="adj1" fmla="val 22242"/>
              <a:gd name="adj2" fmla="val -2088"/>
              <a:gd name="adj3" fmla="val 98534"/>
              <a:gd name="adj4" fmla="val -360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Mostly performers</a:t>
            </a:r>
            <a:endParaRPr lang="en-US" sz="1600"/>
          </a:p>
        </p:txBody>
      </p:sp>
      <p:sp>
        <p:nvSpPr>
          <p:cNvPr id="17" name="Line Callout 1 (Border and Accent Bar) 16"/>
          <p:cNvSpPr/>
          <p:nvPr/>
        </p:nvSpPr>
        <p:spPr>
          <a:xfrm>
            <a:off x="5831222" y="1331240"/>
            <a:ext cx="1451028" cy="471883"/>
          </a:xfrm>
          <a:prstGeom prst="accentBorderCallout1">
            <a:avLst>
              <a:gd name="adj1" fmla="val 22242"/>
              <a:gd name="adj2" fmla="val -2656"/>
              <a:gd name="adj3" fmla="val 98534"/>
              <a:gd name="adj4" fmla="val -360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Mostly politicians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574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informationretrieval.org</a:t>
            </a:r>
            <a:r>
              <a:rPr lang="en-US" dirty="0" smtClean="0"/>
              <a:t>, chapter 18 (for LSI)</a:t>
            </a:r>
          </a:p>
          <a:p>
            <a:r>
              <a:rPr lang="en-US" dirty="0" smtClean="0"/>
              <a:t>CS224d, </a:t>
            </a:r>
            <a:r>
              <a:rPr lang="en-US" dirty="0" smtClean="0"/>
              <a:t>lectures 2 and 3 at Stanford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Distributional </a:t>
            </a:r>
            <a:r>
              <a:rPr lang="en-US" dirty="0"/>
              <a:t>similarity</a:t>
            </a:r>
          </a:p>
          <a:p>
            <a:r>
              <a:rPr lang="en-US" dirty="0"/>
              <a:t>Word embeddings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0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”Traditional” distributional similarity</a:t>
            </a:r>
          </a:p>
          <a:p>
            <a:r>
              <a:rPr lang="en-US" sz="4000" dirty="0" smtClean="0"/>
              <a:t>Latent semantic indexing</a:t>
            </a:r>
          </a:p>
          <a:p>
            <a:r>
              <a:rPr lang="en-US" sz="4000" dirty="0" smtClean="0"/>
              <a:t>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18930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Distributional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Distributional hypothesis:</a:t>
            </a:r>
          </a:p>
          <a:p>
            <a:pPr lvl="1"/>
            <a:r>
              <a:rPr lang="en-US" dirty="0" smtClean="0"/>
              <a:t>By looking at a word’s context, one can infer its meaning (Harris, 1954)</a:t>
            </a:r>
          </a:p>
          <a:p>
            <a:pPr lvl="1"/>
            <a:r>
              <a:rPr lang="en-US" dirty="0"/>
              <a:t>You shall know a word by the company it </a:t>
            </a:r>
            <a:r>
              <a:rPr lang="en-US" dirty="0" smtClean="0"/>
              <a:t>keeps</a:t>
            </a:r>
            <a:r>
              <a:rPr lang="en-US" dirty="0"/>
              <a:t> </a:t>
            </a:r>
            <a:r>
              <a:rPr lang="en-US" dirty="0" smtClean="0"/>
              <a:t>(Firth, 1957)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7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tasty </a:t>
            </a:r>
            <a:r>
              <a:rPr lang="en-US" i="1" dirty="0" err="1" smtClean="0"/>
              <a:t>tnassiorc</a:t>
            </a:r>
            <a:endParaRPr lang="en-US" i="1" dirty="0" smtClean="0"/>
          </a:p>
          <a:p>
            <a:r>
              <a:rPr lang="en-US" i="1" dirty="0" err="1" smtClean="0"/>
              <a:t>tnassiorc</a:t>
            </a:r>
            <a:r>
              <a:rPr lang="en-US" dirty="0" smtClean="0"/>
              <a:t> with butter</a:t>
            </a:r>
          </a:p>
          <a:p>
            <a:r>
              <a:rPr lang="en-US" i="1" dirty="0" err="1" smtClean="0"/>
              <a:t>tnassiorc</a:t>
            </a:r>
            <a:r>
              <a:rPr lang="en-US" dirty="0" smtClean="0"/>
              <a:t> and coffee</a:t>
            </a:r>
          </a:p>
          <a:p>
            <a:r>
              <a:rPr lang="en-US" dirty="0" smtClean="0"/>
              <a:t>greasy </a:t>
            </a:r>
            <a:r>
              <a:rPr lang="en-US" i="1" dirty="0" err="1" smtClean="0"/>
              <a:t>tnassiorc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8993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tasty </a:t>
            </a:r>
            <a:r>
              <a:rPr lang="en-US" i="1" dirty="0" err="1" smtClean="0"/>
              <a:t>tnassiorc</a:t>
            </a:r>
            <a:endParaRPr lang="en-US" i="1" dirty="0" smtClean="0"/>
          </a:p>
          <a:p>
            <a:r>
              <a:rPr lang="en-US" i="1" dirty="0" err="1" smtClean="0"/>
              <a:t>tnassiorc</a:t>
            </a:r>
            <a:r>
              <a:rPr lang="en-US" dirty="0" smtClean="0"/>
              <a:t> with butter</a:t>
            </a:r>
          </a:p>
          <a:p>
            <a:r>
              <a:rPr lang="en-US" i="1" dirty="0" err="1" smtClean="0"/>
              <a:t>tnassiorc</a:t>
            </a:r>
            <a:r>
              <a:rPr lang="en-US" dirty="0" smtClean="0"/>
              <a:t> and coffee</a:t>
            </a:r>
          </a:p>
          <a:p>
            <a:r>
              <a:rPr lang="en-US" dirty="0" smtClean="0"/>
              <a:t>greasy </a:t>
            </a:r>
            <a:r>
              <a:rPr lang="en-US" i="1" dirty="0" err="1" smtClean="0"/>
              <a:t>tnassiorc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82" y="2205181"/>
            <a:ext cx="34925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8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Co-occurrence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Counts computed over a context window (say +/- 10 words) around each occurrence of a word</a:t>
            </a:r>
          </a:p>
          <a:p>
            <a:pPr lvl="1"/>
            <a:r>
              <a:rPr lang="en-US" dirty="0" smtClean="0"/>
              <a:t>Context may be generated across syntactic relations as well</a:t>
            </a:r>
          </a:p>
          <a:p>
            <a:r>
              <a:rPr lang="en-US" dirty="0" smtClean="0"/>
              <a:t>Example!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words to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have a context vector for each word in the vocabulary!</a:t>
            </a:r>
          </a:p>
          <a:p>
            <a:r>
              <a:rPr lang="en-US" dirty="0" smtClean="0"/>
              <a:t>We can use these vectors for any similarity task, e.g., finding the top 10 most-related words (your homework 1!)</a:t>
            </a:r>
          </a:p>
          <a:p>
            <a:r>
              <a:rPr lang="en-US" dirty="0" smtClean="0"/>
              <a:t>What are the advantages and disadvantages of this approach?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955</Words>
  <Application>Microsoft Macintosh PowerPoint</Application>
  <PresentationFormat>On-screen Show (4:3)</PresentationFormat>
  <Paragraphs>193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Mangal</vt:lpstr>
      <vt:lpstr>Arial</vt:lpstr>
      <vt:lpstr>Office Theme</vt:lpstr>
      <vt:lpstr>CSC 439/539  Statistical Natural Language Processing Lecture 3: Distributional Similarity and Word Embeddings</vt:lpstr>
      <vt:lpstr>Take-away</vt:lpstr>
      <vt:lpstr>Overview</vt:lpstr>
      <vt:lpstr>Overview</vt:lpstr>
      <vt:lpstr>Distributional hypothesis</vt:lpstr>
      <vt:lpstr>Example</vt:lpstr>
      <vt:lpstr>Example</vt:lpstr>
      <vt:lpstr>Co-occurrence matrix</vt:lpstr>
      <vt:lpstr>From words to vectors</vt:lpstr>
      <vt:lpstr>Overview</vt:lpstr>
      <vt:lpstr>Singular value decomposition</vt:lpstr>
      <vt:lpstr>Singular value decomposition for distributional similarity</vt:lpstr>
      <vt:lpstr>Singular value decomposition for distributional similarity</vt:lpstr>
      <vt:lpstr>Singular value decomposition for distributional similarity</vt:lpstr>
      <vt:lpstr>The problem</vt:lpstr>
      <vt:lpstr>Overview</vt:lpstr>
      <vt:lpstr>Intuition</vt:lpstr>
      <vt:lpstr>Intuition</vt:lpstr>
      <vt:lpstr>Word2vec definition</vt:lpstr>
      <vt:lpstr>Objective function</vt:lpstr>
      <vt:lpstr>Objective function</vt:lpstr>
      <vt:lpstr>Details</vt:lpstr>
      <vt:lpstr>The problem</vt:lpstr>
      <vt:lpstr>The problem</vt:lpstr>
      <vt:lpstr>The problem</vt:lpstr>
      <vt:lpstr>Negative examples</vt:lpstr>
      <vt:lpstr>Variants</vt:lpstr>
      <vt:lpstr>Important hyper parameters</vt:lpstr>
      <vt:lpstr>What do word embeddings learn?</vt:lpstr>
      <vt:lpstr>What do word embeddings learn?</vt:lpstr>
      <vt:lpstr>What do word embeddings learn?</vt:lpstr>
      <vt:lpstr>PowerPoint Presentation</vt:lpstr>
      <vt:lpstr>PowerPoint Presentation</vt:lpstr>
      <vt:lpstr>Readings</vt:lpstr>
      <vt:lpstr>Take-away</vt:lpstr>
    </vt:vector>
  </TitlesOfParts>
  <Company>UA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Microsoft Office User</cp:lastModifiedBy>
  <cp:revision>280</cp:revision>
  <cp:lastPrinted>2015-01-14T19:02:31Z</cp:lastPrinted>
  <dcterms:created xsi:type="dcterms:W3CDTF">2013-07-26T18:41:15Z</dcterms:created>
  <dcterms:modified xsi:type="dcterms:W3CDTF">2017-09-14T16:12:04Z</dcterms:modified>
</cp:coreProperties>
</file>