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8"/>
  </p:notesMasterIdLst>
  <p:sldIdLst>
    <p:sldId id="256" r:id="rId2"/>
    <p:sldId id="377" r:id="rId3"/>
    <p:sldId id="265" r:id="rId4"/>
    <p:sldId id="263" r:id="rId5"/>
    <p:sldId id="264" r:id="rId6"/>
    <p:sldId id="266" r:id="rId7"/>
    <p:sldId id="267" r:id="rId8"/>
    <p:sldId id="268" r:id="rId9"/>
    <p:sldId id="269" r:id="rId10"/>
    <p:sldId id="270" r:id="rId11"/>
    <p:sldId id="271" r:id="rId12"/>
    <p:sldId id="272" r:id="rId13"/>
    <p:sldId id="273" r:id="rId14"/>
    <p:sldId id="274" r:id="rId15"/>
    <p:sldId id="276" r:id="rId16"/>
    <p:sldId id="375" r:id="rId17"/>
    <p:sldId id="275" r:id="rId18"/>
    <p:sldId id="277" r:id="rId19"/>
    <p:sldId id="280" r:id="rId20"/>
    <p:sldId id="282" r:id="rId21"/>
    <p:sldId id="283" r:id="rId22"/>
    <p:sldId id="284" r:id="rId23"/>
    <p:sldId id="285" r:id="rId24"/>
    <p:sldId id="286" r:id="rId25"/>
    <p:sldId id="287" r:id="rId26"/>
    <p:sldId id="259" r:id="rId27"/>
    <p:sldId id="281" r:id="rId28"/>
    <p:sldId id="291" r:id="rId29"/>
    <p:sldId id="278" r:id="rId30"/>
    <p:sldId id="295" r:id="rId31"/>
    <p:sldId id="296" r:id="rId32"/>
    <p:sldId id="297" r:id="rId33"/>
    <p:sldId id="298" r:id="rId34"/>
    <p:sldId id="299" r:id="rId35"/>
    <p:sldId id="300" r:id="rId36"/>
    <p:sldId id="301" r:id="rId37"/>
    <p:sldId id="302" r:id="rId38"/>
    <p:sldId id="303" r:id="rId39"/>
    <p:sldId id="304" r:id="rId40"/>
    <p:sldId id="305" r:id="rId41"/>
    <p:sldId id="307" r:id="rId42"/>
    <p:sldId id="306" r:id="rId43"/>
    <p:sldId id="308" r:id="rId44"/>
    <p:sldId id="309" r:id="rId45"/>
    <p:sldId id="310" r:id="rId46"/>
    <p:sldId id="292" r:id="rId47"/>
    <p:sldId id="380" r:id="rId48"/>
    <p:sldId id="279" r:id="rId49"/>
    <p:sldId id="260" r:id="rId50"/>
    <p:sldId id="261" r:id="rId51"/>
    <p:sldId id="262" r:id="rId52"/>
    <p:sldId id="288" r:id="rId53"/>
    <p:sldId id="289" r:id="rId54"/>
    <p:sldId id="290" r:id="rId55"/>
    <p:sldId id="293" r:id="rId56"/>
    <p:sldId id="294" r:id="rId57"/>
    <p:sldId id="312" r:id="rId58"/>
    <p:sldId id="313" r:id="rId59"/>
    <p:sldId id="314" r:id="rId60"/>
    <p:sldId id="315" r:id="rId61"/>
    <p:sldId id="316" r:id="rId62"/>
    <p:sldId id="317" r:id="rId63"/>
    <p:sldId id="318" r:id="rId64"/>
    <p:sldId id="319" r:id="rId65"/>
    <p:sldId id="320" r:id="rId66"/>
    <p:sldId id="381" r:id="rId67"/>
    <p:sldId id="311" r:id="rId68"/>
    <p:sldId id="321" r:id="rId69"/>
    <p:sldId id="332" r:id="rId70"/>
    <p:sldId id="322" r:id="rId71"/>
    <p:sldId id="323" r:id="rId72"/>
    <p:sldId id="324" r:id="rId73"/>
    <p:sldId id="325" r:id="rId74"/>
    <p:sldId id="326" r:id="rId75"/>
    <p:sldId id="327" r:id="rId76"/>
    <p:sldId id="328" r:id="rId77"/>
    <p:sldId id="329" r:id="rId78"/>
    <p:sldId id="330" r:id="rId79"/>
    <p:sldId id="331" r:id="rId80"/>
    <p:sldId id="336" r:id="rId81"/>
    <p:sldId id="337" r:id="rId82"/>
    <p:sldId id="333" r:id="rId83"/>
    <p:sldId id="339" r:id="rId84"/>
    <p:sldId id="340" r:id="rId85"/>
    <p:sldId id="341" r:id="rId86"/>
    <p:sldId id="342" r:id="rId87"/>
    <p:sldId id="345" r:id="rId88"/>
    <p:sldId id="346" r:id="rId89"/>
    <p:sldId id="349" r:id="rId90"/>
    <p:sldId id="379" r:id="rId91"/>
    <p:sldId id="335" r:id="rId92"/>
    <p:sldId id="350" r:id="rId93"/>
    <p:sldId id="352" r:id="rId94"/>
    <p:sldId id="353" r:id="rId95"/>
    <p:sldId id="338" r:id="rId96"/>
    <p:sldId id="355" r:id="rId97"/>
    <p:sldId id="359" r:id="rId98"/>
    <p:sldId id="334" r:id="rId99"/>
    <p:sldId id="356" r:id="rId100"/>
    <p:sldId id="357" r:id="rId101"/>
    <p:sldId id="358"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8" r:id="rId1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05" autoAdjust="0"/>
    <p:restoredTop sz="91516"/>
  </p:normalViewPr>
  <p:slideViewPr>
    <p:cSldViewPr snapToGrid="0" snapToObjects="1">
      <p:cViewPr varScale="1">
        <p:scale>
          <a:sx n="142" d="100"/>
          <a:sy n="142" d="100"/>
        </p:scale>
        <p:origin x="187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viewProps" Target="viewProps.xml"/><Relationship Id="rId121" Type="http://schemas.openxmlformats.org/officeDocument/2006/relationships/theme" Target="theme/theme1.xml"/><Relationship Id="rId122"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notesMaster" Target="notesMasters/notesMaster1.xml"/><Relationship Id="rId119" Type="http://schemas.openxmlformats.org/officeDocument/2006/relationships/presProps" Target="presProps.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7DDC52-B9E4-6E4F-AF31-F5981400EFCF}" type="datetimeFigureOut">
              <a:rPr lang="en-US" smtClean="0"/>
              <a:t>10/18/17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57B05D-B208-3642-B966-27D71309581B}" type="slidenum">
              <a:rPr lang="en-US" smtClean="0"/>
              <a:t>‹#›</a:t>
            </a:fld>
            <a:endParaRPr lang="en-US"/>
          </a:p>
        </p:txBody>
      </p:sp>
    </p:spTree>
    <p:extLst>
      <p:ext uri="{BB962C8B-B14F-4D97-AF65-F5344CB8AC3E}">
        <p14:creationId xmlns:p14="http://schemas.microsoft.com/office/powerpoint/2010/main" val="30279919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57B05D-B208-3642-B966-27D71309581B}" type="slidenum">
              <a:rPr lang="en-US" smtClean="0"/>
              <a:t>1</a:t>
            </a:fld>
            <a:endParaRPr lang="en-US"/>
          </a:p>
        </p:txBody>
      </p:sp>
    </p:spTree>
    <p:extLst>
      <p:ext uri="{BB962C8B-B14F-4D97-AF65-F5344CB8AC3E}">
        <p14:creationId xmlns:p14="http://schemas.microsoft.com/office/powerpoint/2010/main" val="982338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7B84B3C-27DF-3E47-81E7-B00AA28F313E}" type="slidenum">
              <a:rPr lang="en-US"/>
              <a:pPr/>
              <a:t>92</a:t>
            </a:fld>
            <a:endParaRPr lang="en-US"/>
          </a:p>
        </p:txBody>
      </p:sp>
      <p:sp>
        <p:nvSpPr>
          <p:cNvPr id="26625" name="Text Box 1"/>
          <p:cNvSpPr txBox="1">
            <a:spLocks noGrp="1" noRot="1" noChangeAspect="1" noChangeArrowheads="1"/>
          </p:cNvSpPr>
          <p:nvPr>
            <p:ph type="sldImg"/>
          </p:nvPr>
        </p:nvSpPr>
        <p:spPr bwMode="auto">
          <a:xfrm>
            <a:off x="1141413" y="685800"/>
            <a:ext cx="4573587"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6626" name="Text Box 2"/>
          <p:cNvSpPr txBox="1">
            <a:spLocks noGrp="1" noChangeArrowheads="1"/>
          </p:cNvSpPr>
          <p:nvPr>
            <p:ph type="body" idx="1"/>
          </p:nvPr>
        </p:nvSpPr>
        <p:spPr bwMode="auto">
          <a:xfrm>
            <a:off x="914295" y="4344134"/>
            <a:ext cx="5027822" cy="4113951"/>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67DF6A-0D00-D442-B94A-4543D3181A8E}" type="datetime1">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157AA-4A4D-2C48-B0F6-C526C028AE97}" type="slidenum">
              <a:rPr lang="en-US" smtClean="0"/>
              <a:t>‹#›</a:t>
            </a:fld>
            <a:endParaRPr lang="en-US"/>
          </a:p>
        </p:txBody>
      </p:sp>
      <p:cxnSp>
        <p:nvCxnSpPr>
          <p:cNvPr id="8" name="Straight Connector 7"/>
          <p:cNvCxnSpPr/>
          <p:nvPr userDrawn="1"/>
        </p:nvCxnSpPr>
        <p:spPr>
          <a:xfrm>
            <a:off x="685800" y="3680640"/>
            <a:ext cx="77724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423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FACE76-C100-D844-8A59-90D690887A31}" type="datetime1">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157AA-4A4D-2C48-B0F6-C526C028AE97}" type="slidenum">
              <a:rPr lang="en-US" smtClean="0"/>
              <a:t>‹#›</a:t>
            </a:fld>
            <a:endParaRPr lang="en-US"/>
          </a:p>
        </p:txBody>
      </p:sp>
      <p:cxnSp>
        <p:nvCxnSpPr>
          <p:cNvPr id="7" name="Straight Connector 6"/>
          <p:cNvCxnSpPr/>
          <p:nvPr userDrawn="1"/>
        </p:nvCxnSpPr>
        <p:spPr>
          <a:xfrm>
            <a:off x="457200" y="1494720"/>
            <a:ext cx="8229600" cy="864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4299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FC5493-846D-E446-9126-B7BCFD5FB412}" type="datetime1">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157AA-4A4D-2C48-B0F6-C526C028AE97}" type="slidenum">
              <a:rPr lang="en-US" smtClean="0"/>
              <a:t>‹#›</a:t>
            </a:fld>
            <a:endParaRPr lang="en-US"/>
          </a:p>
        </p:txBody>
      </p:sp>
    </p:spTree>
    <p:extLst>
      <p:ext uri="{BB962C8B-B14F-4D97-AF65-F5344CB8AC3E}">
        <p14:creationId xmlns:p14="http://schemas.microsoft.com/office/powerpoint/2010/main" val="31072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80C547-1F60-EE48-8898-5FA0046B5EE3}" type="datetime1">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157AA-4A4D-2C48-B0F6-C526C028AE97}" type="slidenum">
              <a:rPr lang="en-US" smtClean="0"/>
              <a:t>‹#›</a:t>
            </a:fld>
            <a:endParaRPr lang="en-US"/>
          </a:p>
        </p:txBody>
      </p:sp>
      <p:cxnSp>
        <p:nvCxnSpPr>
          <p:cNvPr id="8" name="Straight Connector 7"/>
          <p:cNvCxnSpPr/>
          <p:nvPr userDrawn="1"/>
        </p:nvCxnSpPr>
        <p:spPr>
          <a:xfrm>
            <a:off x="457200" y="1494720"/>
            <a:ext cx="8229600" cy="864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743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8F7AB4-BB47-CD4A-9B96-5A819136EFB2}" type="datetime1">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157AA-4A4D-2C48-B0F6-C526C028AE97}" type="slidenum">
              <a:rPr lang="en-US" smtClean="0"/>
              <a:t>‹#›</a:t>
            </a:fld>
            <a:endParaRPr lang="en-US"/>
          </a:p>
        </p:txBody>
      </p:sp>
    </p:spTree>
    <p:extLst>
      <p:ext uri="{BB962C8B-B14F-4D97-AF65-F5344CB8AC3E}">
        <p14:creationId xmlns:p14="http://schemas.microsoft.com/office/powerpoint/2010/main" val="252130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7AFAA9-7576-E74A-A4CE-74C5A1401536}" type="datetime1">
              <a:rPr lang="en-US" smtClean="0"/>
              <a:t>10/18/17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157AA-4A4D-2C48-B0F6-C526C028AE97}" type="slidenum">
              <a:rPr lang="en-US" smtClean="0"/>
              <a:t>‹#›</a:t>
            </a:fld>
            <a:endParaRPr lang="en-US"/>
          </a:p>
        </p:txBody>
      </p:sp>
      <p:cxnSp>
        <p:nvCxnSpPr>
          <p:cNvPr id="8" name="Straight Connector 7"/>
          <p:cNvCxnSpPr/>
          <p:nvPr userDrawn="1"/>
        </p:nvCxnSpPr>
        <p:spPr>
          <a:xfrm>
            <a:off x="457200" y="1494720"/>
            <a:ext cx="8229600" cy="864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2735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357571-EA83-E343-A021-CE071FA65D10}" type="datetime1">
              <a:rPr lang="en-US" smtClean="0"/>
              <a:t>10/18/17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5157AA-4A4D-2C48-B0F6-C526C028AE97}" type="slidenum">
              <a:rPr lang="en-US" smtClean="0"/>
              <a:t>‹#›</a:t>
            </a:fld>
            <a:endParaRPr lang="en-US"/>
          </a:p>
        </p:txBody>
      </p:sp>
      <p:cxnSp>
        <p:nvCxnSpPr>
          <p:cNvPr id="10" name="Straight Connector 9"/>
          <p:cNvCxnSpPr/>
          <p:nvPr userDrawn="1"/>
        </p:nvCxnSpPr>
        <p:spPr>
          <a:xfrm>
            <a:off x="457200" y="1494720"/>
            <a:ext cx="8229600" cy="864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9140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A09858-D67E-034D-B2A0-9351391F0C93}" type="datetime1">
              <a:rPr lang="en-US" smtClean="0"/>
              <a:t>10/18/17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5157AA-4A4D-2C48-B0F6-C526C028AE97}" type="slidenum">
              <a:rPr lang="en-US" smtClean="0"/>
              <a:t>‹#›</a:t>
            </a:fld>
            <a:endParaRPr lang="en-US"/>
          </a:p>
        </p:txBody>
      </p:sp>
      <p:cxnSp>
        <p:nvCxnSpPr>
          <p:cNvPr id="6" name="Straight Connector 5"/>
          <p:cNvCxnSpPr/>
          <p:nvPr userDrawn="1"/>
        </p:nvCxnSpPr>
        <p:spPr>
          <a:xfrm>
            <a:off x="457200" y="1494720"/>
            <a:ext cx="8229600" cy="864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5364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A36C0-FC88-2549-B0B6-E859C05F8718}" type="datetime1">
              <a:rPr lang="en-US" smtClean="0"/>
              <a:t>10/18/17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5157AA-4A4D-2C48-B0F6-C526C028AE97}" type="slidenum">
              <a:rPr lang="en-US" smtClean="0"/>
              <a:t>‹#›</a:t>
            </a:fld>
            <a:endParaRPr lang="en-US"/>
          </a:p>
        </p:txBody>
      </p:sp>
    </p:spTree>
    <p:extLst>
      <p:ext uri="{BB962C8B-B14F-4D97-AF65-F5344CB8AC3E}">
        <p14:creationId xmlns:p14="http://schemas.microsoft.com/office/powerpoint/2010/main" val="1891644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5A907B-FD8A-AC40-947E-56164E2697B5}" type="datetime1">
              <a:rPr lang="en-US" smtClean="0"/>
              <a:t>10/18/17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157AA-4A4D-2C48-B0F6-C526C028AE97}" type="slidenum">
              <a:rPr lang="en-US" smtClean="0"/>
              <a:t>‹#›</a:t>
            </a:fld>
            <a:endParaRPr lang="en-US"/>
          </a:p>
        </p:txBody>
      </p:sp>
    </p:spTree>
    <p:extLst>
      <p:ext uri="{BB962C8B-B14F-4D97-AF65-F5344CB8AC3E}">
        <p14:creationId xmlns:p14="http://schemas.microsoft.com/office/powerpoint/2010/main" val="410983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2A291-40A6-6F45-B20A-EEDF56BF413F}" type="datetime1">
              <a:rPr lang="en-US" smtClean="0"/>
              <a:t>10/18/17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157AA-4A4D-2C48-B0F6-C526C028AE97}" type="slidenum">
              <a:rPr lang="en-US" smtClean="0"/>
              <a:t>‹#›</a:t>
            </a:fld>
            <a:endParaRPr lang="en-US"/>
          </a:p>
        </p:txBody>
      </p:sp>
    </p:spTree>
    <p:extLst>
      <p:ext uri="{BB962C8B-B14F-4D97-AF65-F5344CB8AC3E}">
        <p14:creationId xmlns:p14="http://schemas.microsoft.com/office/powerpoint/2010/main" val="4945231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F072A-3912-C44C-BC8E-8470B090FB5C}" type="datetime1">
              <a:rPr lang="en-US" smtClean="0"/>
              <a:t>10/18/17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157AA-4A4D-2C48-B0F6-C526C028AE97}" type="slidenum">
              <a:rPr lang="en-US" smtClean="0"/>
              <a:t>‹#›</a:t>
            </a:fld>
            <a:endParaRPr lang="en-US"/>
          </a:p>
        </p:txBody>
      </p:sp>
    </p:spTree>
    <p:extLst>
      <p:ext uri="{BB962C8B-B14F-4D97-AF65-F5344CB8AC3E}">
        <p14:creationId xmlns:p14="http://schemas.microsoft.com/office/powerpoint/2010/main" val="1262966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agathon.sista.arizona.edu:8080/odinweb/bio/enterText" TargetMode="External"/><Relationship Id="rId4" Type="http://schemas.openxmlformats.org/officeDocument/2006/relationships/hyperlink" Target="http://www.ark.cs.cmu.edu/parseviz/" TargetMode="External"/><Relationship Id="rId1" Type="http://schemas.openxmlformats.org/officeDocument/2006/relationships/slideLayout" Target="../slideLayouts/slideLayout2.xml"/><Relationship Id="rId2" Type="http://schemas.openxmlformats.org/officeDocument/2006/relationships/hyperlink" Target="http://nlp.stanford.edu:8080/corenl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ltk.org/" TargetMode="External"/><Relationship Id="rId3" Type="http://schemas.openxmlformats.org/officeDocument/2006/relationships/hyperlink" Target="http://nlp.stanford.edu/software/corenlp.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pennlp.apache.org/" TargetMode="External"/><Relationship Id="rId3" Type="http://schemas.openxmlformats.org/officeDocument/2006/relationships/hyperlink" Target="http://www.ark.cs.cmu.edu/TweetNL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sistanlp/processors" TargetMode="External"/><Relationship Id="rId3" Type="http://schemas.openxmlformats.org/officeDocument/2006/relationships/hyperlink" Target="https://spacy.i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flex.de/" TargetMode="External"/><Relationship Id="rId3" Type="http://schemas.openxmlformats.org/officeDocument/2006/relationships/hyperlink" Target="http://antlr.or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eb.mit.edu/6.863/www/PennTreebankTags.html" TargetMode="External"/><Relationship Id="rId3" Type="http://schemas.openxmlformats.org/officeDocument/2006/relationships/hyperlink" Target="http://universaldependencies.org/u/pos/all.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emf"/><Relationship Id="rId3" Type="http://schemas.openxmlformats.org/officeDocument/2006/relationships/image" Target="../media/image8.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eb.mit.edu/6.863/www/PennTreebankTags.html"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8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nlp.stanford.edu/software/dependencies_manual.pdf" TargetMode="External"/><Relationship Id="rId3" Type="http://schemas.openxmlformats.org/officeDocument/2006/relationships/hyperlink" Target="http://universaldependencies.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universaldependencies.org/u/overview/enhanced-syntax.html"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rxiv.org/abs/1509.07513"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97.xml.rels><?xml version="1.0" encoding="UTF-8" standalone="yes"?>
<Relationships xmlns="http://schemas.openxmlformats.org/package/2006/relationships"><Relationship Id="rId3" Type="http://schemas.openxmlformats.org/officeDocument/2006/relationships/hyperlink" Target="http://sourceforge.net/projects/mstparser/" TargetMode="External"/><Relationship Id="rId4" Type="http://schemas.openxmlformats.org/officeDocument/2006/relationships/hyperlink" Target="https://github.com/clulab/processors" TargetMode="External"/><Relationship Id="rId1" Type="http://schemas.openxmlformats.org/officeDocument/2006/relationships/slideLayout" Target="../slideLayouts/slideLayout2.xml"/><Relationship Id="rId2" Type="http://schemas.openxmlformats.org/officeDocument/2006/relationships/hyperlink" Target="http://www.maltparser.org/"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dirty="0"/>
              <a:t>CSC 439/539</a:t>
            </a:r>
            <a:br>
              <a:rPr lang="en-US" sz="3600" dirty="0"/>
            </a:br>
            <a:r>
              <a:rPr lang="en-US" sz="3600" dirty="0"/>
              <a:t> Statistical Natural Language Processing</a:t>
            </a:r>
            <a:br>
              <a:rPr lang="en-US" sz="3600" dirty="0"/>
            </a:br>
            <a:r>
              <a:rPr lang="en-US" sz="3600" dirty="0"/>
              <a:t>Lecture </a:t>
            </a:r>
            <a:r>
              <a:rPr lang="en-US" sz="3600" dirty="0" smtClean="0"/>
              <a:t>4: </a:t>
            </a:r>
            <a:r>
              <a:rPr lang="en-US" sz="3600" dirty="0"/>
              <a:t>Linguistic </a:t>
            </a:r>
            <a:r>
              <a:rPr lang="en-US" sz="3600" dirty="0" smtClean="0"/>
              <a:t>Essentials</a:t>
            </a:r>
            <a:endParaRPr lang="en-US" sz="3600" dirty="0"/>
          </a:p>
        </p:txBody>
      </p:sp>
      <p:sp>
        <p:nvSpPr>
          <p:cNvPr id="3" name="Subtitle 2"/>
          <p:cNvSpPr>
            <a:spLocks noGrp="1"/>
          </p:cNvSpPr>
          <p:nvPr>
            <p:ph type="subTitle" idx="1"/>
          </p:nvPr>
        </p:nvSpPr>
        <p:spPr/>
        <p:txBody>
          <a:bodyPr/>
          <a:lstStyle/>
          <a:p>
            <a:r>
              <a:rPr lang="en-US" dirty="0" smtClean="0"/>
              <a:t>Mihai Surdeanu</a:t>
            </a:r>
          </a:p>
          <a:p>
            <a:r>
              <a:rPr lang="en-US" dirty="0" smtClean="0"/>
              <a:t>Fall 2017</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1</a:t>
            </a:fld>
            <a:endParaRPr lang="en-US"/>
          </a:p>
        </p:txBody>
      </p:sp>
    </p:spTree>
    <p:extLst>
      <p:ext uri="{BB962C8B-B14F-4D97-AF65-F5344CB8AC3E}">
        <p14:creationId xmlns:p14="http://schemas.microsoft.com/office/powerpoint/2010/main" val="1434035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run-through example:</a:t>
            </a:r>
            <a:br>
              <a:rPr lang="en-US" dirty="0" smtClean="0"/>
            </a:br>
            <a:r>
              <a:rPr lang="en-US" sz="2700" dirty="0"/>
              <a:t>After </a:t>
            </a:r>
            <a:r>
              <a:rPr lang="en-US" sz="2700" dirty="0" smtClean="0"/>
              <a:t>NER</a:t>
            </a:r>
            <a:endParaRPr lang="en-US" dirty="0"/>
          </a:p>
        </p:txBody>
      </p:sp>
      <p:sp>
        <p:nvSpPr>
          <p:cNvPr id="4" name="Rectangle 3"/>
          <p:cNvSpPr/>
          <p:nvPr/>
        </p:nvSpPr>
        <p:spPr>
          <a:xfrm>
            <a:off x="1939060" y="1933773"/>
            <a:ext cx="5194301" cy="461665"/>
          </a:xfrm>
          <a:prstGeom prst="rect">
            <a:avLst/>
          </a:prstGeom>
        </p:spPr>
        <p:txBody>
          <a:bodyPr wrap="none">
            <a:spAutoFit/>
          </a:bodyPr>
          <a:lstStyle/>
          <a:p>
            <a:r>
              <a:rPr lang="en-US" sz="2400" dirty="0" smtClean="0"/>
              <a:t>“John </a:t>
            </a:r>
            <a:r>
              <a:rPr lang="en-US" sz="2400" dirty="0"/>
              <a:t>visited China. He enjoyed it a lot</a:t>
            </a:r>
            <a:r>
              <a:rPr lang="en-US" sz="2400" dirty="0" smtClean="0"/>
              <a:t>.”</a:t>
            </a:r>
            <a:endParaRPr lang="en-US" sz="2400" dirty="0"/>
          </a:p>
        </p:txBody>
      </p:sp>
      <p:pic>
        <p:nvPicPr>
          <p:cNvPr id="3" name="Picture 2" descr="Screen Shot 2013-07-30 at 10.13.5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598" y="2732832"/>
            <a:ext cx="7277372" cy="3220163"/>
          </a:xfrm>
          <a:prstGeom prst="rect">
            <a:avLst/>
          </a:prstGeom>
        </p:spPr>
      </p:pic>
      <p:sp>
        <p:nvSpPr>
          <p:cNvPr id="5" name="Slide Number Placeholder 4"/>
          <p:cNvSpPr>
            <a:spLocks noGrp="1"/>
          </p:cNvSpPr>
          <p:nvPr>
            <p:ph type="sldNum" sz="quarter" idx="12"/>
          </p:nvPr>
        </p:nvSpPr>
        <p:spPr/>
        <p:txBody>
          <a:bodyPr/>
          <a:lstStyle/>
          <a:p>
            <a:fld id="{FF5157AA-4A4D-2C48-B0F6-C526C028AE97}" type="slidenum">
              <a:rPr lang="en-US" smtClean="0"/>
              <a:t>10</a:t>
            </a:fld>
            <a:endParaRPr lang="en-US"/>
          </a:p>
        </p:txBody>
      </p:sp>
    </p:spTree>
    <p:extLst>
      <p:ext uri="{BB962C8B-B14F-4D97-AF65-F5344CB8AC3E}">
        <p14:creationId xmlns:p14="http://schemas.microsoft.com/office/powerpoint/2010/main" val="234174413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Shallow syntax example</a:t>
            </a:r>
          </a:p>
        </p:txBody>
      </p:sp>
      <p:pic>
        <p:nvPicPr>
          <p:cNvPr id="4" name="Picture 3" descr="Screen Shot 2013-08-07 at 3.39.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180" y="1600286"/>
            <a:ext cx="3281113" cy="5162213"/>
          </a:xfrm>
          <a:prstGeom prst="rect">
            <a:avLst/>
          </a:prstGeom>
        </p:spPr>
      </p:pic>
      <p:sp>
        <p:nvSpPr>
          <p:cNvPr id="3" name="Slide Number Placeholder 2"/>
          <p:cNvSpPr>
            <a:spLocks noGrp="1"/>
          </p:cNvSpPr>
          <p:nvPr>
            <p:ph type="sldNum" sz="quarter" idx="12"/>
          </p:nvPr>
        </p:nvSpPr>
        <p:spPr/>
        <p:txBody>
          <a:bodyPr/>
          <a:lstStyle/>
          <a:p>
            <a:fld id="{FF5157AA-4A4D-2C48-B0F6-C526C028AE97}" type="slidenum">
              <a:rPr lang="en-US" smtClean="0"/>
              <a:t>100</a:t>
            </a:fld>
            <a:endParaRPr lang="en-US"/>
          </a:p>
        </p:txBody>
      </p:sp>
    </p:spTree>
    <p:extLst>
      <p:ext uri="{BB962C8B-B14F-4D97-AF65-F5344CB8AC3E}">
        <p14:creationId xmlns:p14="http://schemas.microsoft.com/office/powerpoint/2010/main" val="202455559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syntax tools</a:t>
            </a:r>
            <a:endParaRPr lang="en-US" dirty="0"/>
          </a:p>
        </p:txBody>
      </p:sp>
      <p:sp>
        <p:nvSpPr>
          <p:cNvPr id="3" name="Content Placeholder 2"/>
          <p:cNvSpPr>
            <a:spLocks noGrp="1"/>
          </p:cNvSpPr>
          <p:nvPr>
            <p:ph idx="1"/>
          </p:nvPr>
        </p:nvSpPr>
        <p:spPr/>
        <p:txBody>
          <a:bodyPr/>
          <a:lstStyle/>
          <a:p>
            <a:r>
              <a:rPr lang="en-US" dirty="0" smtClean="0"/>
              <a:t>Included in </a:t>
            </a:r>
            <a:r>
              <a:rPr lang="en-US" dirty="0" err="1" smtClean="0"/>
              <a:t>OpenNLP</a:t>
            </a:r>
            <a:r>
              <a:rPr lang="en-US" dirty="0" smtClean="0"/>
              <a:t> and processors</a:t>
            </a:r>
          </a:p>
          <a:p>
            <a:r>
              <a:rPr lang="en-US" dirty="0" smtClean="0"/>
              <a:t>Not included in </a:t>
            </a:r>
            <a:r>
              <a:rPr lang="en-US" dirty="0" err="1" smtClean="0"/>
              <a:t>StanfordNLP</a:t>
            </a:r>
            <a:r>
              <a:rPr lang="en-US" dirty="0" smtClean="0"/>
              <a:t> or NLTK</a:t>
            </a:r>
          </a:p>
          <a:p>
            <a:r>
              <a:rPr lang="en-US" dirty="0" smtClean="0"/>
              <a:t>But can be easily added to both. NLTK even provides nice documentation for this. See chapter 7.2 in the NLTK book.</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101</a:t>
            </a:fld>
            <a:endParaRPr lang="en-US"/>
          </a:p>
        </p:txBody>
      </p:sp>
    </p:spTree>
    <p:extLst>
      <p:ext uri="{BB962C8B-B14F-4D97-AF65-F5344CB8AC3E}">
        <p14:creationId xmlns:p14="http://schemas.microsoft.com/office/powerpoint/2010/main" val="338674688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Typical NLP pipeline</a:t>
            </a:r>
            <a:endParaRPr lang="en-US" dirty="0"/>
          </a:p>
        </p:txBody>
      </p:sp>
      <p:sp>
        <p:nvSpPr>
          <p:cNvPr id="5" name="TextBox 4"/>
          <p:cNvSpPr txBox="1"/>
          <p:nvPr/>
        </p:nvSpPr>
        <p:spPr>
          <a:xfrm>
            <a:off x="3995453" y="1521487"/>
            <a:ext cx="814095" cy="523220"/>
          </a:xfrm>
          <a:prstGeom prst="rect">
            <a:avLst/>
          </a:prstGeom>
          <a:noFill/>
        </p:spPr>
        <p:txBody>
          <a:bodyPr wrap="none" rtlCol="0">
            <a:spAutoFit/>
          </a:bodyPr>
          <a:lstStyle/>
          <a:p>
            <a:r>
              <a:rPr lang="en-US" sz="2800" dirty="0" smtClean="0"/>
              <a:t>Text</a:t>
            </a:r>
            <a:endParaRPr lang="en-US" sz="2800" dirty="0"/>
          </a:p>
        </p:txBody>
      </p:sp>
      <p:sp>
        <p:nvSpPr>
          <p:cNvPr id="6" name="Rounded Rectangle 5"/>
          <p:cNvSpPr/>
          <p:nvPr/>
        </p:nvSpPr>
        <p:spPr>
          <a:xfrm>
            <a:off x="1558150" y="2445506"/>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Tokenization / Sentence segmentation</a:t>
            </a:r>
            <a:endParaRPr lang="en-US" dirty="0"/>
          </a:p>
        </p:txBody>
      </p:sp>
      <p:sp>
        <p:nvSpPr>
          <p:cNvPr id="7" name="Down Arrow 6"/>
          <p:cNvSpPr/>
          <p:nvPr/>
        </p:nvSpPr>
        <p:spPr>
          <a:xfrm>
            <a:off x="4107031" y="2044707"/>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558150" y="3021252"/>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Part of speech (POS) tagging</a:t>
            </a:r>
            <a:endParaRPr lang="en-US" dirty="0"/>
          </a:p>
        </p:txBody>
      </p:sp>
      <p:sp>
        <p:nvSpPr>
          <p:cNvPr id="9" name="Rounded Rectangle 8"/>
          <p:cNvSpPr/>
          <p:nvPr/>
        </p:nvSpPr>
        <p:spPr>
          <a:xfrm>
            <a:off x="1558150" y="3600048"/>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Normalization / Stemming / Lemmatization</a:t>
            </a:r>
            <a:endParaRPr lang="en-US" dirty="0"/>
          </a:p>
        </p:txBody>
      </p:sp>
      <p:sp>
        <p:nvSpPr>
          <p:cNvPr id="10" name="Rounded Rectangle 9"/>
          <p:cNvSpPr/>
          <p:nvPr/>
        </p:nvSpPr>
        <p:spPr>
          <a:xfrm>
            <a:off x="1558150" y="4175794"/>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Named entity recognition (NER)</a:t>
            </a:r>
            <a:endParaRPr lang="en-US" dirty="0"/>
          </a:p>
        </p:txBody>
      </p:sp>
      <p:sp>
        <p:nvSpPr>
          <p:cNvPr id="11" name="Rounded Rectangle 10"/>
          <p:cNvSpPr/>
          <p:nvPr/>
        </p:nvSpPr>
        <p:spPr>
          <a:xfrm>
            <a:off x="1558150" y="4765194"/>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Parsing (constituent, dependency, shallow)</a:t>
            </a:r>
            <a:endParaRPr lang="en-US" dirty="0"/>
          </a:p>
        </p:txBody>
      </p:sp>
      <p:sp>
        <p:nvSpPr>
          <p:cNvPr id="12" name="Rounded Rectangle 11"/>
          <p:cNvSpPr/>
          <p:nvPr/>
        </p:nvSpPr>
        <p:spPr>
          <a:xfrm>
            <a:off x="1558150" y="5340940"/>
            <a:ext cx="5701209" cy="42334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Coreference resolution</a:t>
            </a:r>
            <a:endParaRPr lang="en-US" dirty="0"/>
          </a:p>
        </p:txBody>
      </p:sp>
      <p:sp>
        <p:nvSpPr>
          <p:cNvPr id="13" name="Down Arrow 12"/>
          <p:cNvSpPr/>
          <p:nvPr/>
        </p:nvSpPr>
        <p:spPr>
          <a:xfrm>
            <a:off x="4107031" y="5863114"/>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301941" y="6195093"/>
            <a:ext cx="2319290" cy="523220"/>
          </a:xfrm>
          <a:prstGeom prst="rect">
            <a:avLst/>
          </a:prstGeom>
          <a:noFill/>
        </p:spPr>
        <p:txBody>
          <a:bodyPr wrap="none" rtlCol="0">
            <a:spAutoFit/>
          </a:bodyPr>
          <a:lstStyle/>
          <a:p>
            <a:r>
              <a:rPr lang="en-US" sz="2800" dirty="0" smtClean="0"/>
              <a:t>Processed text</a:t>
            </a:r>
            <a:endParaRPr lang="en-US" sz="2800" dirty="0"/>
          </a:p>
        </p:txBody>
      </p:sp>
      <p:sp>
        <p:nvSpPr>
          <p:cNvPr id="2" name="Slide Number Placeholder 1"/>
          <p:cNvSpPr>
            <a:spLocks noGrp="1"/>
          </p:cNvSpPr>
          <p:nvPr>
            <p:ph type="sldNum" sz="quarter" idx="12"/>
          </p:nvPr>
        </p:nvSpPr>
        <p:spPr/>
        <p:txBody>
          <a:bodyPr/>
          <a:lstStyle/>
          <a:p>
            <a:fld id="{FF5157AA-4A4D-2C48-B0F6-C526C028AE97}" type="slidenum">
              <a:rPr lang="en-US" smtClean="0"/>
              <a:t>102</a:t>
            </a:fld>
            <a:endParaRPr lang="en-US"/>
          </a:p>
        </p:txBody>
      </p:sp>
    </p:spTree>
    <p:extLst>
      <p:ext uri="{BB962C8B-B14F-4D97-AF65-F5344CB8AC3E}">
        <p14:creationId xmlns:p14="http://schemas.microsoft.com/office/powerpoint/2010/main" val="215537674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Coreference resolution</a:t>
            </a:r>
            <a:endParaRPr lang="en-US" dirty="0"/>
          </a:p>
        </p:txBody>
      </p:sp>
      <p:sp>
        <p:nvSpPr>
          <p:cNvPr id="3" name="TextBox 2"/>
          <p:cNvSpPr txBox="1"/>
          <p:nvPr/>
        </p:nvSpPr>
        <p:spPr>
          <a:xfrm>
            <a:off x="929243" y="2116506"/>
            <a:ext cx="7124188" cy="2677656"/>
          </a:xfrm>
          <a:prstGeom prst="rect">
            <a:avLst/>
          </a:prstGeom>
          <a:noFill/>
        </p:spPr>
        <p:txBody>
          <a:bodyPr wrap="square" rtlCol="0">
            <a:spAutoFit/>
          </a:bodyPr>
          <a:lstStyle/>
          <a:p>
            <a:r>
              <a:rPr lang="en-US" sz="2800" dirty="0" smtClean="0"/>
              <a:t>Victoria Chen, Chief Financial Officer of </a:t>
            </a:r>
            <a:r>
              <a:rPr lang="en-US" sz="2800" dirty="0" err="1" smtClean="0"/>
              <a:t>MegaBucks</a:t>
            </a:r>
            <a:r>
              <a:rPr lang="en-US" sz="2800" dirty="0" smtClean="0"/>
              <a:t> Banking Corp. since 2004, saw her pay jump 20%, to $1.3 million, as the 37-year-old became the Denver-based financial services company’s president. It has been years since she came to Megabucks from rival </a:t>
            </a:r>
            <a:r>
              <a:rPr lang="en-US" sz="2800" dirty="0" err="1" smtClean="0"/>
              <a:t>LotsaBucks</a:t>
            </a:r>
            <a:r>
              <a:rPr lang="en-US" sz="2800" dirty="0" smtClean="0"/>
              <a:t>. </a:t>
            </a:r>
            <a:endParaRPr lang="en-US" sz="2800" dirty="0"/>
          </a:p>
        </p:txBody>
      </p:sp>
      <p:sp>
        <p:nvSpPr>
          <p:cNvPr id="4" name="Slide Number Placeholder 3"/>
          <p:cNvSpPr>
            <a:spLocks noGrp="1"/>
          </p:cNvSpPr>
          <p:nvPr>
            <p:ph type="sldNum" sz="quarter" idx="12"/>
          </p:nvPr>
        </p:nvSpPr>
        <p:spPr/>
        <p:txBody>
          <a:bodyPr/>
          <a:lstStyle/>
          <a:p>
            <a:fld id="{FF5157AA-4A4D-2C48-B0F6-C526C028AE97}" type="slidenum">
              <a:rPr lang="en-US" smtClean="0"/>
              <a:t>103</a:t>
            </a:fld>
            <a:endParaRPr lang="en-US"/>
          </a:p>
        </p:txBody>
      </p:sp>
    </p:spTree>
    <p:extLst>
      <p:ext uri="{BB962C8B-B14F-4D97-AF65-F5344CB8AC3E}">
        <p14:creationId xmlns:p14="http://schemas.microsoft.com/office/powerpoint/2010/main" val="316673738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Coreference resolution</a:t>
            </a:r>
            <a:endParaRPr lang="en-US" dirty="0"/>
          </a:p>
        </p:txBody>
      </p:sp>
      <p:sp>
        <p:nvSpPr>
          <p:cNvPr id="3" name="TextBox 2"/>
          <p:cNvSpPr txBox="1"/>
          <p:nvPr/>
        </p:nvSpPr>
        <p:spPr>
          <a:xfrm>
            <a:off x="929243" y="2116506"/>
            <a:ext cx="7124188" cy="2677656"/>
          </a:xfrm>
          <a:prstGeom prst="rect">
            <a:avLst/>
          </a:prstGeom>
          <a:noFill/>
        </p:spPr>
        <p:txBody>
          <a:bodyPr wrap="square" rtlCol="0">
            <a:spAutoFit/>
          </a:bodyPr>
          <a:lstStyle/>
          <a:p>
            <a:r>
              <a:rPr lang="en-US" sz="2800" dirty="0" smtClean="0">
                <a:solidFill>
                  <a:srgbClr val="FF0000"/>
                </a:solidFill>
              </a:rPr>
              <a:t>Victoria Chen</a:t>
            </a:r>
            <a:r>
              <a:rPr lang="en-US" sz="2800" dirty="0" smtClean="0"/>
              <a:t>, </a:t>
            </a:r>
            <a:r>
              <a:rPr lang="en-US" sz="2800" dirty="0" smtClean="0">
                <a:solidFill>
                  <a:srgbClr val="FF0000"/>
                </a:solidFill>
              </a:rPr>
              <a:t>Chief Financial Officer of </a:t>
            </a:r>
            <a:r>
              <a:rPr lang="en-US" sz="2800" dirty="0" err="1" smtClean="0">
                <a:solidFill>
                  <a:srgbClr val="FF0000"/>
                </a:solidFill>
              </a:rPr>
              <a:t>MegaBucks</a:t>
            </a:r>
            <a:r>
              <a:rPr lang="en-US" sz="2800" dirty="0" smtClean="0">
                <a:solidFill>
                  <a:srgbClr val="FF0000"/>
                </a:solidFill>
              </a:rPr>
              <a:t> Banking Corp. since 2004</a:t>
            </a:r>
            <a:r>
              <a:rPr lang="en-US" sz="2800" dirty="0" smtClean="0"/>
              <a:t>, saw </a:t>
            </a:r>
            <a:r>
              <a:rPr lang="en-US" sz="2800" dirty="0" smtClean="0">
                <a:solidFill>
                  <a:srgbClr val="FF0000"/>
                </a:solidFill>
              </a:rPr>
              <a:t>her</a:t>
            </a:r>
            <a:r>
              <a:rPr lang="en-US" sz="2800" dirty="0" smtClean="0"/>
              <a:t> pay jump 20%, to $1.3 million, as </a:t>
            </a:r>
            <a:r>
              <a:rPr lang="en-US" sz="2800" dirty="0" smtClean="0">
                <a:solidFill>
                  <a:srgbClr val="FF0000"/>
                </a:solidFill>
              </a:rPr>
              <a:t>the 37-year-old</a:t>
            </a:r>
            <a:r>
              <a:rPr lang="en-US" sz="2800" dirty="0" smtClean="0"/>
              <a:t> became </a:t>
            </a:r>
            <a:r>
              <a:rPr lang="en-US" sz="2800" dirty="0" smtClean="0">
                <a:solidFill>
                  <a:srgbClr val="FF0000"/>
                </a:solidFill>
              </a:rPr>
              <a:t>the Denver-based financial services company’s president</a:t>
            </a:r>
            <a:r>
              <a:rPr lang="en-US" sz="2800" dirty="0" smtClean="0"/>
              <a:t>. It has been years since </a:t>
            </a:r>
            <a:r>
              <a:rPr lang="en-US" sz="2800" dirty="0" smtClean="0">
                <a:solidFill>
                  <a:srgbClr val="FF0000"/>
                </a:solidFill>
              </a:rPr>
              <a:t>she</a:t>
            </a:r>
            <a:r>
              <a:rPr lang="en-US" sz="2800" dirty="0" smtClean="0"/>
              <a:t> came to Megabucks from rival </a:t>
            </a:r>
            <a:r>
              <a:rPr lang="en-US" sz="2800" dirty="0" err="1" smtClean="0"/>
              <a:t>LotsaBucks</a:t>
            </a:r>
            <a:r>
              <a:rPr lang="en-US" sz="2800" dirty="0" smtClean="0"/>
              <a:t>. </a:t>
            </a:r>
            <a:endParaRPr lang="en-US" sz="2800" dirty="0"/>
          </a:p>
        </p:txBody>
      </p:sp>
      <p:sp>
        <p:nvSpPr>
          <p:cNvPr id="13" name="TextBox 12"/>
          <p:cNvSpPr txBox="1"/>
          <p:nvPr/>
        </p:nvSpPr>
        <p:spPr>
          <a:xfrm>
            <a:off x="1011841" y="5337728"/>
            <a:ext cx="7674959" cy="1200329"/>
          </a:xfrm>
          <a:prstGeom prst="rect">
            <a:avLst/>
          </a:prstGeom>
          <a:noFill/>
        </p:spPr>
        <p:txBody>
          <a:bodyPr wrap="square" rtlCol="0">
            <a:spAutoFit/>
          </a:bodyPr>
          <a:lstStyle/>
          <a:p>
            <a:r>
              <a:rPr lang="en-US" dirty="0" err="1" smtClean="0"/>
              <a:t>Coreferring</a:t>
            </a:r>
            <a:r>
              <a:rPr lang="en-US" dirty="0" smtClean="0"/>
              <a:t> expressions: </a:t>
            </a:r>
            <a:r>
              <a:rPr lang="en-US" i="1" dirty="0" smtClean="0"/>
              <a:t>Victoria Chen</a:t>
            </a:r>
            <a:r>
              <a:rPr lang="en-US" dirty="0" smtClean="0"/>
              <a:t>, </a:t>
            </a:r>
            <a:r>
              <a:rPr lang="en-US" i="1" dirty="0" smtClean="0"/>
              <a:t>Chief Financial Officer of </a:t>
            </a:r>
            <a:r>
              <a:rPr lang="en-US" i="1" dirty="0" err="1" smtClean="0"/>
              <a:t>MegaBucks</a:t>
            </a:r>
            <a:r>
              <a:rPr lang="en-US" i="1" dirty="0" smtClean="0"/>
              <a:t> Banking Corp. since 2004</a:t>
            </a:r>
            <a:r>
              <a:rPr lang="en-US" dirty="0" smtClean="0"/>
              <a:t>, </a:t>
            </a:r>
            <a:r>
              <a:rPr lang="en-US" i="1" dirty="0" smtClean="0"/>
              <a:t>her</a:t>
            </a:r>
            <a:r>
              <a:rPr lang="en-US" dirty="0" smtClean="0"/>
              <a:t>, </a:t>
            </a:r>
            <a:r>
              <a:rPr lang="en-US" i="1" dirty="0" smtClean="0"/>
              <a:t>the 37-year-old</a:t>
            </a:r>
            <a:r>
              <a:rPr lang="en-US" dirty="0" smtClean="0"/>
              <a:t>, </a:t>
            </a:r>
            <a:r>
              <a:rPr lang="en-US" i="1" dirty="0" smtClean="0"/>
              <a:t>the Denver-based financial services company’s president</a:t>
            </a:r>
          </a:p>
          <a:p>
            <a:r>
              <a:rPr lang="en-US" dirty="0" smtClean="0"/>
              <a:t>Referent: </a:t>
            </a:r>
            <a:r>
              <a:rPr lang="en-US" b="1" dirty="0" smtClean="0"/>
              <a:t>Victoria Chen </a:t>
            </a:r>
            <a:endParaRPr lang="en-US" b="1" dirty="0"/>
          </a:p>
        </p:txBody>
      </p:sp>
      <p:sp>
        <p:nvSpPr>
          <p:cNvPr id="4" name="Slide Number Placeholder 3"/>
          <p:cNvSpPr>
            <a:spLocks noGrp="1"/>
          </p:cNvSpPr>
          <p:nvPr>
            <p:ph type="sldNum" sz="quarter" idx="12"/>
          </p:nvPr>
        </p:nvSpPr>
        <p:spPr/>
        <p:txBody>
          <a:bodyPr/>
          <a:lstStyle/>
          <a:p>
            <a:fld id="{FF5157AA-4A4D-2C48-B0F6-C526C028AE97}" type="slidenum">
              <a:rPr lang="en-US" smtClean="0"/>
              <a:t>104</a:t>
            </a:fld>
            <a:endParaRPr lang="en-US"/>
          </a:p>
        </p:txBody>
      </p:sp>
    </p:spTree>
    <p:extLst>
      <p:ext uri="{BB962C8B-B14F-4D97-AF65-F5344CB8AC3E}">
        <p14:creationId xmlns:p14="http://schemas.microsoft.com/office/powerpoint/2010/main" val="227497539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Coreference resolution</a:t>
            </a:r>
            <a:endParaRPr lang="en-US" dirty="0"/>
          </a:p>
        </p:txBody>
      </p:sp>
      <p:sp>
        <p:nvSpPr>
          <p:cNvPr id="3" name="TextBox 2"/>
          <p:cNvSpPr txBox="1"/>
          <p:nvPr/>
        </p:nvSpPr>
        <p:spPr>
          <a:xfrm>
            <a:off x="929243" y="2116506"/>
            <a:ext cx="7124188" cy="2677656"/>
          </a:xfrm>
          <a:prstGeom prst="rect">
            <a:avLst/>
          </a:prstGeom>
          <a:noFill/>
        </p:spPr>
        <p:txBody>
          <a:bodyPr wrap="square" rtlCol="0">
            <a:spAutoFit/>
          </a:bodyPr>
          <a:lstStyle/>
          <a:p>
            <a:r>
              <a:rPr lang="en-US" sz="2800" dirty="0" smtClean="0">
                <a:solidFill>
                  <a:srgbClr val="FF0000"/>
                </a:solidFill>
              </a:rPr>
              <a:t>Victoria Chen</a:t>
            </a:r>
            <a:r>
              <a:rPr lang="en-US" sz="2800" dirty="0" smtClean="0"/>
              <a:t>, </a:t>
            </a:r>
            <a:r>
              <a:rPr lang="en-US" sz="2800" dirty="0" smtClean="0">
                <a:solidFill>
                  <a:srgbClr val="FF0000"/>
                </a:solidFill>
              </a:rPr>
              <a:t>Chief Financial Officer of </a:t>
            </a:r>
            <a:r>
              <a:rPr lang="en-US" sz="2800" dirty="0" err="1" smtClean="0">
                <a:solidFill>
                  <a:srgbClr val="FF0000"/>
                </a:solidFill>
              </a:rPr>
              <a:t>MegaBucks</a:t>
            </a:r>
            <a:r>
              <a:rPr lang="en-US" sz="2800" dirty="0" smtClean="0">
                <a:solidFill>
                  <a:srgbClr val="FF0000"/>
                </a:solidFill>
              </a:rPr>
              <a:t> Banking Corp. since 2004</a:t>
            </a:r>
            <a:r>
              <a:rPr lang="en-US" sz="2800" dirty="0" smtClean="0"/>
              <a:t>, saw </a:t>
            </a:r>
            <a:r>
              <a:rPr lang="en-US" sz="2800" dirty="0" smtClean="0">
                <a:solidFill>
                  <a:srgbClr val="FF0000"/>
                </a:solidFill>
              </a:rPr>
              <a:t>her</a:t>
            </a:r>
            <a:r>
              <a:rPr lang="en-US" sz="2800" dirty="0" smtClean="0"/>
              <a:t> pay jump 20%, to $1.3 million, as </a:t>
            </a:r>
            <a:r>
              <a:rPr lang="en-US" sz="2800" dirty="0" smtClean="0">
                <a:solidFill>
                  <a:srgbClr val="FF0000"/>
                </a:solidFill>
              </a:rPr>
              <a:t>the 37-year-old</a:t>
            </a:r>
            <a:r>
              <a:rPr lang="en-US" sz="2800" dirty="0" smtClean="0"/>
              <a:t> became </a:t>
            </a:r>
            <a:r>
              <a:rPr lang="en-US" sz="2800" dirty="0" smtClean="0">
                <a:solidFill>
                  <a:srgbClr val="FF0000"/>
                </a:solidFill>
              </a:rPr>
              <a:t>the Denver-based financial services company’s president</a:t>
            </a:r>
            <a:r>
              <a:rPr lang="en-US" sz="2800" dirty="0" smtClean="0"/>
              <a:t>. It has been years since </a:t>
            </a:r>
            <a:r>
              <a:rPr lang="en-US" sz="2800" dirty="0" smtClean="0">
                <a:solidFill>
                  <a:srgbClr val="FF0000"/>
                </a:solidFill>
              </a:rPr>
              <a:t>she</a:t>
            </a:r>
            <a:r>
              <a:rPr lang="en-US" sz="2800" dirty="0" smtClean="0"/>
              <a:t> came to Megabucks from rival </a:t>
            </a:r>
            <a:r>
              <a:rPr lang="en-US" sz="2800" dirty="0" err="1" smtClean="0"/>
              <a:t>LotsaBucks</a:t>
            </a:r>
            <a:r>
              <a:rPr lang="en-US" sz="2800" dirty="0" smtClean="0"/>
              <a:t>. </a:t>
            </a:r>
            <a:endParaRPr lang="en-US" sz="2800" dirty="0"/>
          </a:p>
        </p:txBody>
      </p:sp>
      <p:cxnSp>
        <p:nvCxnSpPr>
          <p:cNvPr id="5" name="Straight Connector 4"/>
          <p:cNvCxnSpPr/>
          <p:nvPr/>
        </p:nvCxnSpPr>
        <p:spPr>
          <a:xfrm flipV="1">
            <a:off x="1011841" y="3014731"/>
            <a:ext cx="3727294" cy="20649"/>
          </a:xfrm>
          <a:prstGeom prst="line">
            <a:avLst/>
          </a:prstGeom>
          <a:ln w="38100" cmpd="sng">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2785252" y="3848543"/>
            <a:ext cx="5123630" cy="20650"/>
          </a:xfrm>
          <a:prstGeom prst="line">
            <a:avLst/>
          </a:prstGeom>
          <a:ln w="38100" cmpd="sng">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1011841" y="4310676"/>
            <a:ext cx="1569387" cy="20650"/>
          </a:xfrm>
          <a:prstGeom prst="line">
            <a:avLst/>
          </a:prstGeom>
          <a:ln w="38100" cmpd="sng">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867851" y="4732218"/>
            <a:ext cx="1633811" cy="0"/>
          </a:xfrm>
          <a:prstGeom prst="line">
            <a:avLst/>
          </a:prstGeom>
          <a:ln w="38100" cmpd="sng">
            <a:solidFill>
              <a:srgbClr val="4F81BD"/>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011841" y="5337728"/>
            <a:ext cx="7674959" cy="923330"/>
          </a:xfrm>
          <a:prstGeom prst="rect">
            <a:avLst/>
          </a:prstGeom>
          <a:noFill/>
        </p:spPr>
        <p:txBody>
          <a:bodyPr wrap="square" rtlCol="0">
            <a:spAutoFit/>
          </a:bodyPr>
          <a:lstStyle/>
          <a:p>
            <a:r>
              <a:rPr lang="en-US" dirty="0" err="1" smtClean="0"/>
              <a:t>Coreferring</a:t>
            </a:r>
            <a:r>
              <a:rPr lang="en-US" dirty="0" smtClean="0"/>
              <a:t> expressions: </a:t>
            </a:r>
            <a:r>
              <a:rPr lang="en-US" i="1" dirty="0" err="1" smtClean="0"/>
              <a:t>MegaBucks</a:t>
            </a:r>
            <a:r>
              <a:rPr lang="en-US" i="1" dirty="0" smtClean="0"/>
              <a:t> Banking Corp.</a:t>
            </a:r>
            <a:r>
              <a:rPr lang="en-US" dirty="0" smtClean="0"/>
              <a:t>, </a:t>
            </a:r>
            <a:r>
              <a:rPr lang="en-US" i="1" dirty="0" smtClean="0"/>
              <a:t>the Denver-based financial services company, </a:t>
            </a:r>
            <a:r>
              <a:rPr lang="en-US" i="1" dirty="0" err="1" smtClean="0"/>
              <a:t>MegaBucks</a:t>
            </a:r>
            <a:endParaRPr lang="en-US" i="1" dirty="0" smtClean="0"/>
          </a:p>
          <a:p>
            <a:r>
              <a:rPr lang="en-US" dirty="0" smtClean="0"/>
              <a:t>Referent: </a:t>
            </a:r>
            <a:r>
              <a:rPr lang="en-US" b="1" dirty="0" err="1" smtClean="0"/>
              <a:t>MegaBucks</a:t>
            </a:r>
            <a:r>
              <a:rPr lang="en-US" b="1" dirty="0" smtClean="0"/>
              <a:t> Banking Corp.</a:t>
            </a:r>
            <a:endParaRPr lang="en-US" b="1" dirty="0"/>
          </a:p>
        </p:txBody>
      </p:sp>
      <p:sp>
        <p:nvSpPr>
          <p:cNvPr id="4" name="Slide Number Placeholder 3"/>
          <p:cNvSpPr>
            <a:spLocks noGrp="1"/>
          </p:cNvSpPr>
          <p:nvPr>
            <p:ph type="sldNum" sz="quarter" idx="12"/>
          </p:nvPr>
        </p:nvSpPr>
        <p:spPr/>
        <p:txBody>
          <a:bodyPr/>
          <a:lstStyle/>
          <a:p>
            <a:fld id="{FF5157AA-4A4D-2C48-B0F6-C526C028AE97}" type="slidenum">
              <a:rPr lang="en-US" smtClean="0"/>
              <a:t>105</a:t>
            </a:fld>
            <a:endParaRPr lang="en-US"/>
          </a:p>
        </p:txBody>
      </p:sp>
    </p:spTree>
    <p:extLst>
      <p:ext uri="{BB962C8B-B14F-4D97-AF65-F5344CB8AC3E}">
        <p14:creationId xmlns:p14="http://schemas.microsoft.com/office/powerpoint/2010/main" val="252518968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smtClean="0"/>
              <a:t>Coreference resolution</a:t>
            </a:r>
          </a:p>
          <a:p>
            <a:pPr lvl="1"/>
            <a:r>
              <a:rPr lang="en-US" dirty="0" smtClean="0"/>
              <a:t>Finding expressions that corefer, i.e., referring expressions that refer to the same entity</a:t>
            </a:r>
          </a:p>
          <a:p>
            <a:r>
              <a:rPr lang="en-US" dirty="0" smtClean="0"/>
              <a:t>Subtasks</a:t>
            </a:r>
          </a:p>
          <a:p>
            <a:pPr lvl="1"/>
            <a:r>
              <a:rPr lang="en-US" dirty="0" smtClean="0"/>
              <a:t>Pronominal anaphora resolution: finding the antecedent for a single pronoun</a:t>
            </a:r>
          </a:p>
          <a:p>
            <a:pPr lvl="1"/>
            <a:r>
              <a:rPr lang="en-US" dirty="0" smtClean="0"/>
              <a:t>Event resolution: coreference resolution when the referring expressions point to events rather than entities</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106</a:t>
            </a:fld>
            <a:endParaRPr lang="en-US"/>
          </a:p>
        </p:txBody>
      </p:sp>
    </p:spTree>
    <p:extLst>
      <p:ext uri="{BB962C8B-B14F-4D97-AF65-F5344CB8AC3E}">
        <p14:creationId xmlns:p14="http://schemas.microsoft.com/office/powerpoint/2010/main" val="31059627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referring expressions</a:t>
            </a:r>
            <a:endParaRPr lang="en-US" dirty="0"/>
          </a:p>
        </p:txBody>
      </p:sp>
      <p:sp>
        <p:nvSpPr>
          <p:cNvPr id="3" name="Content Placeholder 2"/>
          <p:cNvSpPr>
            <a:spLocks noGrp="1"/>
          </p:cNvSpPr>
          <p:nvPr>
            <p:ph idx="1"/>
          </p:nvPr>
        </p:nvSpPr>
        <p:spPr/>
        <p:txBody>
          <a:bodyPr/>
          <a:lstStyle/>
          <a:p>
            <a:r>
              <a:rPr lang="en-US" dirty="0" smtClean="0"/>
              <a:t>Indefinite noun phrases</a:t>
            </a:r>
          </a:p>
          <a:p>
            <a:pPr lvl="1"/>
            <a:r>
              <a:rPr lang="en-US" dirty="0" smtClean="0"/>
              <a:t>Mrs. Martin was so very kind as to send Mrs. Goddard </a:t>
            </a:r>
            <a:r>
              <a:rPr lang="en-US" i="1" dirty="0" smtClean="0"/>
              <a:t>a beautiful goose</a:t>
            </a:r>
            <a:r>
              <a:rPr lang="en-US" dirty="0" smtClean="0"/>
              <a:t>.</a:t>
            </a:r>
          </a:p>
          <a:p>
            <a:pPr lvl="1"/>
            <a:r>
              <a:rPr lang="en-US" dirty="0" smtClean="0"/>
              <a:t>He had gone round one day to bring her </a:t>
            </a:r>
            <a:r>
              <a:rPr lang="en-US" i="1" dirty="0" smtClean="0"/>
              <a:t>some walnuts</a:t>
            </a:r>
            <a:r>
              <a:rPr lang="en-US" dirty="0" smtClean="0"/>
              <a:t>.</a:t>
            </a:r>
          </a:p>
          <a:p>
            <a:pPr lvl="1"/>
            <a:r>
              <a:rPr lang="en-US" dirty="0" smtClean="0"/>
              <a:t>I saw </a:t>
            </a:r>
            <a:r>
              <a:rPr lang="en-US" i="1" dirty="0" smtClean="0"/>
              <a:t>this beautiful Ford Falcon </a:t>
            </a:r>
            <a:r>
              <a:rPr lang="en-US" dirty="0" smtClean="0"/>
              <a:t>today.</a:t>
            </a:r>
          </a:p>
        </p:txBody>
      </p:sp>
      <p:sp>
        <p:nvSpPr>
          <p:cNvPr id="4" name="Rounded Rectangular Callout 3"/>
          <p:cNvSpPr/>
          <p:nvPr/>
        </p:nvSpPr>
        <p:spPr>
          <a:xfrm>
            <a:off x="1755233" y="4800858"/>
            <a:ext cx="5317331" cy="908550"/>
          </a:xfrm>
          <a:prstGeom prst="wedgeRoundRectCallout">
            <a:avLst>
              <a:gd name="adj1" fmla="val -24313"/>
              <a:gd name="adj2" fmla="val -7303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Typically evoke a representation for a new entity in the </a:t>
            </a:r>
            <a:r>
              <a:rPr lang="en-US" sz="2800" dirty="0" smtClean="0"/>
              <a:t>discourse</a:t>
            </a:r>
            <a:endParaRPr lang="en-US" sz="2800" dirty="0"/>
          </a:p>
        </p:txBody>
      </p:sp>
      <p:sp>
        <p:nvSpPr>
          <p:cNvPr id="5" name="Slide Number Placeholder 4"/>
          <p:cNvSpPr>
            <a:spLocks noGrp="1"/>
          </p:cNvSpPr>
          <p:nvPr>
            <p:ph type="sldNum" sz="quarter" idx="12"/>
          </p:nvPr>
        </p:nvSpPr>
        <p:spPr/>
        <p:txBody>
          <a:bodyPr/>
          <a:lstStyle/>
          <a:p>
            <a:fld id="{FF5157AA-4A4D-2C48-B0F6-C526C028AE97}" type="slidenum">
              <a:rPr lang="en-US" smtClean="0"/>
              <a:t>107</a:t>
            </a:fld>
            <a:endParaRPr lang="en-US"/>
          </a:p>
        </p:txBody>
      </p:sp>
    </p:spTree>
    <p:extLst>
      <p:ext uri="{BB962C8B-B14F-4D97-AF65-F5344CB8AC3E}">
        <p14:creationId xmlns:p14="http://schemas.microsoft.com/office/powerpoint/2010/main" val="255411335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referring expressions</a:t>
            </a:r>
          </a:p>
        </p:txBody>
      </p:sp>
      <p:sp>
        <p:nvSpPr>
          <p:cNvPr id="3" name="Content Placeholder 2"/>
          <p:cNvSpPr>
            <a:spLocks noGrp="1"/>
          </p:cNvSpPr>
          <p:nvPr>
            <p:ph idx="1"/>
          </p:nvPr>
        </p:nvSpPr>
        <p:spPr/>
        <p:txBody>
          <a:bodyPr/>
          <a:lstStyle/>
          <a:p>
            <a:r>
              <a:rPr lang="en-US" dirty="0" smtClean="0"/>
              <a:t>Definite noun phrases</a:t>
            </a:r>
          </a:p>
          <a:p>
            <a:pPr lvl="1"/>
            <a:r>
              <a:rPr lang="en-US" dirty="0" smtClean="0"/>
              <a:t>It concerns a white stallion which I have sold to an officer. But the pedigree of </a:t>
            </a:r>
            <a:r>
              <a:rPr lang="en-US" i="1" dirty="0" smtClean="0"/>
              <a:t>the white stallion </a:t>
            </a:r>
            <a:r>
              <a:rPr lang="en-US" dirty="0" smtClean="0"/>
              <a:t>was not fully established.</a:t>
            </a:r>
          </a:p>
        </p:txBody>
      </p:sp>
      <p:sp>
        <p:nvSpPr>
          <p:cNvPr id="4" name="Rounded Rectangular Callout 3"/>
          <p:cNvSpPr/>
          <p:nvPr/>
        </p:nvSpPr>
        <p:spPr>
          <a:xfrm>
            <a:off x="1858482" y="3778740"/>
            <a:ext cx="6246574" cy="1558988"/>
          </a:xfrm>
          <a:prstGeom prst="wedgeRoundRectCallout">
            <a:avLst>
              <a:gd name="adj1" fmla="val 21968"/>
              <a:gd name="adj2" fmla="val -86944"/>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a:t>Refer to entities that are identifiable to the hearer. That is, they were previously mentioned in text.</a:t>
            </a:r>
          </a:p>
        </p:txBody>
      </p:sp>
      <p:sp>
        <p:nvSpPr>
          <p:cNvPr id="5" name="Slide Number Placeholder 4"/>
          <p:cNvSpPr>
            <a:spLocks noGrp="1"/>
          </p:cNvSpPr>
          <p:nvPr>
            <p:ph type="sldNum" sz="quarter" idx="12"/>
          </p:nvPr>
        </p:nvSpPr>
        <p:spPr/>
        <p:txBody>
          <a:bodyPr/>
          <a:lstStyle/>
          <a:p>
            <a:fld id="{FF5157AA-4A4D-2C48-B0F6-C526C028AE97}" type="slidenum">
              <a:rPr lang="en-US" smtClean="0"/>
              <a:t>108</a:t>
            </a:fld>
            <a:endParaRPr lang="en-US"/>
          </a:p>
        </p:txBody>
      </p:sp>
    </p:spTree>
    <p:extLst>
      <p:ext uri="{BB962C8B-B14F-4D97-AF65-F5344CB8AC3E}">
        <p14:creationId xmlns:p14="http://schemas.microsoft.com/office/powerpoint/2010/main" val="9616490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referring expressions</a:t>
            </a:r>
          </a:p>
        </p:txBody>
      </p:sp>
      <p:sp>
        <p:nvSpPr>
          <p:cNvPr id="3" name="Content Placeholder 2"/>
          <p:cNvSpPr>
            <a:spLocks noGrp="1"/>
          </p:cNvSpPr>
          <p:nvPr>
            <p:ph idx="1"/>
          </p:nvPr>
        </p:nvSpPr>
        <p:spPr/>
        <p:txBody>
          <a:bodyPr/>
          <a:lstStyle/>
          <a:p>
            <a:r>
              <a:rPr lang="en-US" dirty="0" smtClean="0"/>
              <a:t>Pronouns</a:t>
            </a:r>
          </a:p>
          <a:p>
            <a:pPr lvl="1"/>
            <a:r>
              <a:rPr lang="en-US" dirty="0" smtClean="0"/>
              <a:t>Emma smiled and chatted as cheerfully as </a:t>
            </a:r>
            <a:r>
              <a:rPr lang="en-US" i="1" dirty="0" smtClean="0"/>
              <a:t>she</a:t>
            </a:r>
            <a:r>
              <a:rPr lang="en-US" dirty="0" smtClean="0"/>
              <a:t> could. </a:t>
            </a:r>
            <a:endParaRPr lang="en-US" dirty="0"/>
          </a:p>
        </p:txBody>
      </p:sp>
      <p:sp>
        <p:nvSpPr>
          <p:cNvPr id="4" name="Rounded Rectangular Callout 3"/>
          <p:cNvSpPr/>
          <p:nvPr/>
        </p:nvSpPr>
        <p:spPr>
          <a:xfrm>
            <a:off x="1961731" y="3035381"/>
            <a:ext cx="6246574" cy="3396736"/>
          </a:xfrm>
          <a:prstGeom prst="wedgeRoundRectCallout">
            <a:avLst>
              <a:gd name="adj1" fmla="val 39323"/>
              <a:gd name="adj2" fmla="val -60218"/>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t>Pronoun referents have a high degree of activation or </a:t>
            </a:r>
            <a:r>
              <a:rPr lang="en-US" sz="2400" b="1" dirty="0" smtClean="0"/>
              <a:t>salience</a:t>
            </a:r>
            <a:r>
              <a:rPr lang="en-US" sz="2400" dirty="0" smtClean="0"/>
              <a:t> in the discourse. </a:t>
            </a:r>
          </a:p>
          <a:p>
            <a:endParaRPr lang="en-US" sz="2400" dirty="0" smtClean="0"/>
          </a:p>
          <a:p>
            <a:r>
              <a:rPr lang="en-US" sz="2400" dirty="0" smtClean="0"/>
              <a:t>Pronouns usually refer to entities introduced no further than a few sentences back.</a:t>
            </a:r>
          </a:p>
          <a:p>
            <a:endParaRPr lang="en-US" sz="2400" dirty="0"/>
          </a:p>
          <a:p>
            <a:r>
              <a:rPr lang="en-US" sz="2400" dirty="0" smtClean="0"/>
              <a:t>Pronouns are usually </a:t>
            </a:r>
            <a:r>
              <a:rPr lang="en-US" sz="2400" b="1" dirty="0" smtClean="0"/>
              <a:t>anaphoric</a:t>
            </a:r>
            <a:r>
              <a:rPr lang="en-US" sz="2400" dirty="0" smtClean="0"/>
              <a:t> (they appear after the referent was introduced) but can be </a:t>
            </a:r>
            <a:r>
              <a:rPr lang="en-US" sz="2400" b="1" dirty="0" smtClean="0"/>
              <a:t>cataphoric</a:t>
            </a:r>
            <a:r>
              <a:rPr lang="en-US" sz="2400" dirty="0" smtClean="0"/>
              <a:t> (the opposite).</a:t>
            </a:r>
            <a:endParaRPr lang="en-US" sz="2400" dirty="0"/>
          </a:p>
        </p:txBody>
      </p:sp>
      <p:sp>
        <p:nvSpPr>
          <p:cNvPr id="5" name="Slide Number Placeholder 4"/>
          <p:cNvSpPr>
            <a:spLocks noGrp="1"/>
          </p:cNvSpPr>
          <p:nvPr>
            <p:ph type="sldNum" sz="quarter" idx="12"/>
          </p:nvPr>
        </p:nvSpPr>
        <p:spPr/>
        <p:txBody>
          <a:bodyPr/>
          <a:lstStyle/>
          <a:p>
            <a:fld id="{FF5157AA-4A4D-2C48-B0F6-C526C028AE97}" type="slidenum">
              <a:rPr lang="en-US" smtClean="0"/>
              <a:t>109</a:t>
            </a:fld>
            <a:endParaRPr lang="en-US"/>
          </a:p>
        </p:txBody>
      </p:sp>
    </p:spTree>
    <p:extLst>
      <p:ext uri="{BB962C8B-B14F-4D97-AF65-F5344CB8AC3E}">
        <p14:creationId xmlns:p14="http://schemas.microsoft.com/office/powerpoint/2010/main" val="141938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run-through example:</a:t>
            </a:r>
            <a:br>
              <a:rPr lang="en-US" dirty="0" smtClean="0"/>
            </a:br>
            <a:r>
              <a:rPr lang="en-US" sz="2700" dirty="0"/>
              <a:t>After </a:t>
            </a:r>
            <a:r>
              <a:rPr lang="en-US" sz="2700" dirty="0" smtClean="0"/>
              <a:t>dependency parsing</a:t>
            </a:r>
            <a:endParaRPr lang="en-US" dirty="0"/>
          </a:p>
        </p:txBody>
      </p:sp>
      <p:sp>
        <p:nvSpPr>
          <p:cNvPr id="4" name="Rectangle 3"/>
          <p:cNvSpPr/>
          <p:nvPr/>
        </p:nvSpPr>
        <p:spPr>
          <a:xfrm>
            <a:off x="1939060" y="1933773"/>
            <a:ext cx="5194301" cy="461665"/>
          </a:xfrm>
          <a:prstGeom prst="rect">
            <a:avLst/>
          </a:prstGeom>
        </p:spPr>
        <p:txBody>
          <a:bodyPr wrap="none">
            <a:spAutoFit/>
          </a:bodyPr>
          <a:lstStyle/>
          <a:p>
            <a:r>
              <a:rPr lang="en-US" sz="2400" dirty="0" smtClean="0"/>
              <a:t>“John </a:t>
            </a:r>
            <a:r>
              <a:rPr lang="en-US" sz="2400" dirty="0"/>
              <a:t>visited China. He enjoyed it a lot</a:t>
            </a:r>
            <a:r>
              <a:rPr lang="en-US" sz="2400" dirty="0" smtClean="0"/>
              <a:t>.”</a:t>
            </a:r>
            <a:endParaRPr lang="en-US" sz="2400" dirty="0"/>
          </a:p>
        </p:txBody>
      </p:sp>
      <p:pic>
        <p:nvPicPr>
          <p:cNvPr id="5" name="Picture 4" descr="Screen Shot 2013-07-30 at 10.15.0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651" y="2807490"/>
            <a:ext cx="7212186" cy="3098273"/>
          </a:xfrm>
          <a:prstGeom prst="rect">
            <a:avLst/>
          </a:prstGeom>
        </p:spPr>
      </p:pic>
      <p:sp>
        <p:nvSpPr>
          <p:cNvPr id="3" name="Slide Number Placeholder 2"/>
          <p:cNvSpPr>
            <a:spLocks noGrp="1"/>
          </p:cNvSpPr>
          <p:nvPr>
            <p:ph type="sldNum" sz="quarter" idx="12"/>
          </p:nvPr>
        </p:nvSpPr>
        <p:spPr/>
        <p:txBody>
          <a:bodyPr/>
          <a:lstStyle/>
          <a:p>
            <a:fld id="{FF5157AA-4A4D-2C48-B0F6-C526C028AE97}" type="slidenum">
              <a:rPr lang="en-US" smtClean="0"/>
              <a:t>11</a:t>
            </a:fld>
            <a:endParaRPr lang="en-US"/>
          </a:p>
        </p:txBody>
      </p:sp>
    </p:spTree>
    <p:extLst>
      <p:ext uri="{BB962C8B-B14F-4D97-AF65-F5344CB8AC3E}">
        <p14:creationId xmlns:p14="http://schemas.microsoft.com/office/powerpoint/2010/main" val="362152074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referring expressions</a:t>
            </a:r>
          </a:p>
        </p:txBody>
      </p:sp>
      <p:sp>
        <p:nvSpPr>
          <p:cNvPr id="3" name="Content Placeholder 2"/>
          <p:cNvSpPr>
            <a:spLocks noGrp="1"/>
          </p:cNvSpPr>
          <p:nvPr>
            <p:ph idx="1"/>
          </p:nvPr>
        </p:nvSpPr>
        <p:spPr/>
        <p:txBody>
          <a:bodyPr/>
          <a:lstStyle/>
          <a:p>
            <a:r>
              <a:rPr lang="en-US" dirty="0" smtClean="0"/>
              <a:t>Demonstrative pronouns </a:t>
            </a:r>
          </a:p>
          <a:p>
            <a:pPr lvl="1"/>
            <a:r>
              <a:rPr lang="en-US" dirty="0" smtClean="0"/>
              <a:t>I just bought a copy of Thoreau’s </a:t>
            </a:r>
            <a:r>
              <a:rPr lang="en-US" i="1" dirty="0" smtClean="0"/>
              <a:t>Walden</a:t>
            </a:r>
            <a:r>
              <a:rPr lang="en-US" dirty="0" smtClean="0"/>
              <a:t>. I had bought one five years ago. </a:t>
            </a:r>
            <a:r>
              <a:rPr lang="en-US" i="1" dirty="0" smtClean="0"/>
              <a:t>That one </a:t>
            </a:r>
            <a:r>
              <a:rPr lang="en-US" dirty="0" smtClean="0"/>
              <a:t>had been very tattered; </a:t>
            </a:r>
            <a:r>
              <a:rPr lang="en-US" i="1" dirty="0" smtClean="0"/>
              <a:t>this one </a:t>
            </a:r>
            <a:r>
              <a:rPr lang="en-US" dirty="0" smtClean="0"/>
              <a:t>was in much better condition.</a:t>
            </a:r>
            <a:endParaRPr lang="en-US" dirty="0"/>
          </a:p>
        </p:txBody>
      </p:sp>
      <p:sp>
        <p:nvSpPr>
          <p:cNvPr id="4" name="Rounded Rectangular Callout 3"/>
          <p:cNvSpPr/>
          <p:nvPr/>
        </p:nvSpPr>
        <p:spPr>
          <a:xfrm>
            <a:off x="1084113" y="3912958"/>
            <a:ext cx="6669896" cy="1558988"/>
          </a:xfrm>
          <a:prstGeom prst="wedgeRoundRectCallout">
            <a:avLst>
              <a:gd name="adj1" fmla="val -20756"/>
              <a:gd name="adj2" fmla="val -7303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This = proximal demonstrative</a:t>
            </a:r>
          </a:p>
          <a:p>
            <a:r>
              <a:rPr lang="en-US" sz="2800" dirty="0" smtClean="0"/>
              <a:t>That = distal demonstrative (further away)</a:t>
            </a:r>
            <a:endParaRPr lang="en-US" sz="2800" dirty="0"/>
          </a:p>
        </p:txBody>
      </p:sp>
      <p:sp>
        <p:nvSpPr>
          <p:cNvPr id="5" name="Slide Number Placeholder 4"/>
          <p:cNvSpPr>
            <a:spLocks noGrp="1"/>
          </p:cNvSpPr>
          <p:nvPr>
            <p:ph type="sldNum" sz="quarter" idx="12"/>
          </p:nvPr>
        </p:nvSpPr>
        <p:spPr/>
        <p:txBody>
          <a:bodyPr/>
          <a:lstStyle/>
          <a:p>
            <a:fld id="{FF5157AA-4A4D-2C48-B0F6-C526C028AE97}" type="slidenum">
              <a:rPr lang="en-US" smtClean="0"/>
              <a:t>110</a:t>
            </a:fld>
            <a:endParaRPr lang="en-US"/>
          </a:p>
        </p:txBody>
      </p:sp>
    </p:spTree>
    <p:extLst>
      <p:ext uri="{BB962C8B-B14F-4D97-AF65-F5344CB8AC3E}">
        <p14:creationId xmlns:p14="http://schemas.microsoft.com/office/powerpoint/2010/main" val="348075968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referring expressions</a:t>
            </a:r>
          </a:p>
        </p:txBody>
      </p:sp>
      <p:sp>
        <p:nvSpPr>
          <p:cNvPr id="3" name="Content Placeholder 2"/>
          <p:cNvSpPr>
            <a:spLocks noGrp="1"/>
          </p:cNvSpPr>
          <p:nvPr>
            <p:ph idx="1"/>
          </p:nvPr>
        </p:nvSpPr>
        <p:spPr/>
        <p:txBody>
          <a:bodyPr/>
          <a:lstStyle/>
          <a:p>
            <a:r>
              <a:rPr lang="en-US" dirty="0" smtClean="0"/>
              <a:t>Names</a:t>
            </a:r>
          </a:p>
          <a:p>
            <a:pPr lvl="1"/>
            <a:r>
              <a:rPr lang="en-US" i="1" dirty="0" smtClean="0"/>
              <a:t>Miss Woodhouse </a:t>
            </a:r>
            <a:r>
              <a:rPr lang="en-US" dirty="0" smtClean="0"/>
              <a:t>certainly had not done him justice.</a:t>
            </a:r>
          </a:p>
          <a:p>
            <a:pPr lvl="1"/>
            <a:r>
              <a:rPr lang="en-US" i="1" dirty="0" smtClean="0"/>
              <a:t>International Business Machines </a:t>
            </a:r>
            <a:r>
              <a:rPr lang="en-US" dirty="0" smtClean="0"/>
              <a:t>sought patent compensation from Amazon; </a:t>
            </a:r>
            <a:r>
              <a:rPr lang="en-US" i="1" dirty="0" smtClean="0"/>
              <a:t>IBM</a:t>
            </a:r>
            <a:r>
              <a:rPr lang="en-US" dirty="0" smtClean="0"/>
              <a:t> had previously sued other companies.</a:t>
            </a:r>
            <a:endParaRPr lang="en-US" dirty="0"/>
          </a:p>
        </p:txBody>
      </p:sp>
      <p:sp>
        <p:nvSpPr>
          <p:cNvPr id="4" name="Rounded Rectangular Callout 3"/>
          <p:cNvSpPr/>
          <p:nvPr/>
        </p:nvSpPr>
        <p:spPr>
          <a:xfrm>
            <a:off x="1084113" y="4790534"/>
            <a:ext cx="6669896" cy="1053091"/>
          </a:xfrm>
          <a:prstGeom prst="wedgeRoundRectCallout">
            <a:avLst>
              <a:gd name="adj1" fmla="val -20756"/>
              <a:gd name="adj2" fmla="val -7303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Names can refer to both new and old entities in the discourse.</a:t>
            </a:r>
            <a:endParaRPr lang="en-US" sz="2800" dirty="0"/>
          </a:p>
        </p:txBody>
      </p:sp>
      <p:sp>
        <p:nvSpPr>
          <p:cNvPr id="5" name="Slide Number Placeholder 4"/>
          <p:cNvSpPr>
            <a:spLocks noGrp="1"/>
          </p:cNvSpPr>
          <p:nvPr>
            <p:ph type="sldNum" sz="quarter" idx="12"/>
          </p:nvPr>
        </p:nvSpPr>
        <p:spPr/>
        <p:txBody>
          <a:bodyPr/>
          <a:lstStyle/>
          <a:p>
            <a:fld id="{FF5157AA-4A4D-2C48-B0F6-C526C028AE97}" type="slidenum">
              <a:rPr lang="en-US" smtClean="0"/>
              <a:t>111</a:t>
            </a:fld>
            <a:endParaRPr lang="en-US"/>
          </a:p>
        </p:txBody>
      </p:sp>
    </p:spTree>
    <p:extLst>
      <p:ext uri="{BB962C8B-B14F-4D97-AF65-F5344CB8AC3E}">
        <p14:creationId xmlns:p14="http://schemas.microsoft.com/office/powerpoint/2010/main" val="3185989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for coreference resolution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String match</a:t>
            </a:r>
          </a:p>
          <a:p>
            <a:r>
              <a:rPr lang="en-US" dirty="0" smtClean="0"/>
              <a:t>Agreement</a:t>
            </a:r>
          </a:p>
          <a:p>
            <a:pPr lvl="1"/>
            <a:r>
              <a:rPr lang="en-US" dirty="0"/>
              <a:t>P</a:t>
            </a:r>
            <a:r>
              <a:rPr lang="en-US" dirty="0" smtClean="0"/>
              <a:t>erson, number, gender, </a:t>
            </a:r>
            <a:r>
              <a:rPr lang="en-US" dirty="0" err="1" smtClean="0"/>
              <a:t>animacy</a:t>
            </a:r>
            <a:r>
              <a:rPr lang="en-US" dirty="0" smtClean="0"/>
              <a:t>, NE class</a:t>
            </a:r>
          </a:p>
          <a:p>
            <a:r>
              <a:rPr lang="en-US" dirty="0" smtClean="0"/>
              <a:t>Syntactic constructs</a:t>
            </a:r>
          </a:p>
          <a:p>
            <a:pPr lvl="1"/>
            <a:r>
              <a:rPr lang="en-US" dirty="0" smtClean="0"/>
              <a:t>Appositives, predicate nominatives, etc.</a:t>
            </a:r>
          </a:p>
          <a:p>
            <a:r>
              <a:rPr lang="en-US" dirty="0" smtClean="0"/>
              <a:t>Grammatical role</a:t>
            </a:r>
          </a:p>
          <a:p>
            <a:pPr lvl="1"/>
            <a:r>
              <a:rPr lang="en-US" dirty="0"/>
              <a:t>S</a:t>
            </a:r>
            <a:r>
              <a:rPr lang="en-US" dirty="0" smtClean="0"/>
              <a:t>ubject more salient than object</a:t>
            </a:r>
          </a:p>
          <a:p>
            <a:r>
              <a:rPr lang="en-US" dirty="0" smtClean="0"/>
              <a:t>Repeated mention</a:t>
            </a:r>
          </a:p>
          <a:p>
            <a:pPr lvl="1"/>
            <a:r>
              <a:rPr lang="en-US" dirty="0" smtClean="0"/>
              <a:t>Billy Bones had been thinking about a glass of rum ever since the pirate ship dicked. </a:t>
            </a:r>
            <a:r>
              <a:rPr lang="en-US" i="1" dirty="0" smtClean="0"/>
              <a:t>He</a:t>
            </a:r>
            <a:r>
              <a:rPr lang="en-US" dirty="0" smtClean="0"/>
              <a:t> hobbled over to the Old Parrot bar. Jim went with him. </a:t>
            </a:r>
            <a:r>
              <a:rPr lang="en-US" i="1" dirty="0" smtClean="0"/>
              <a:t>He</a:t>
            </a:r>
            <a:r>
              <a:rPr lang="en-US" dirty="0" smtClean="0"/>
              <a:t> called for a glass of rum.</a:t>
            </a:r>
          </a:p>
          <a:p>
            <a:r>
              <a:rPr lang="en-US" dirty="0" smtClean="0"/>
              <a:t>Parallelism of syntax</a:t>
            </a:r>
          </a:p>
          <a:p>
            <a:r>
              <a:rPr lang="en-US" dirty="0" err="1" smtClean="0"/>
              <a:t>Selectional</a:t>
            </a:r>
            <a:r>
              <a:rPr lang="en-US" dirty="0" smtClean="0"/>
              <a:t> restrictions</a:t>
            </a:r>
          </a:p>
          <a:p>
            <a:pPr lvl="1"/>
            <a:r>
              <a:rPr lang="en-US" dirty="0" smtClean="0"/>
              <a:t>John parked his car in the garage after driving </a:t>
            </a:r>
            <a:r>
              <a:rPr lang="en-US" i="1" dirty="0" smtClean="0"/>
              <a:t>it</a:t>
            </a:r>
            <a:r>
              <a:rPr lang="en-US" dirty="0" smtClean="0"/>
              <a:t> for hours.</a:t>
            </a:r>
          </a:p>
          <a:p>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112</a:t>
            </a:fld>
            <a:endParaRPr lang="en-US"/>
          </a:p>
        </p:txBody>
      </p:sp>
    </p:spTree>
    <p:extLst>
      <p:ext uri="{BB962C8B-B14F-4D97-AF65-F5344CB8AC3E}">
        <p14:creationId xmlns:p14="http://schemas.microsoft.com/office/powerpoint/2010/main" val="122458290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Coreference resolution tools</a:t>
            </a:r>
            <a:endParaRPr lang="en-US" dirty="0"/>
          </a:p>
        </p:txBody>
      </p:sp>
      <p:sp>
        <p:nvSpPr>
          <p:cNvPr id="3" name="Content Placeholder 2"/>
          <p:cNvSpPr>
            <a:spLocks noGrp="1"/>
          </p:cNvSpPr>
          <p:nvPr>
            <p:ph idx="1"/>
          </p:nvPr>
        </p:nvSpPr>
        <p:spPr/>
        <p:txBody>
          <a:bodyPr/>
          <a:lstStyle/>
          <a:p>
            <a:r>
              <a:rPr lang="en-US" dirty="0" smtClean="0"/>
              <a:t>Included in </a:t>
            </a:r>
            <a:r>
              <a:rPr lang="en-US" dirty="0" err="1" smtClean="0"/>
              <a:t>CoreNLP</a:t>
            </a:r>
            <a:r>
              <a:rPr lang="en-US" dirty="0" smtClean="0"/>
              <a:t>, processors, and </a:t>
            </a:r>
            <a:r>
              <a:rPr lang="en-US" dirty="0" err="1" smtClean="0"/>
              <a:t>OpenNLP</a:t>
            </a:r>
            <a:endParaRPr lang="en-US" dirty="0" smtClean="0"/>
          </a:p>
          <a:p>
            <a:r>
              <a:rPr lang="en-US" dirty="0" smtClean="0"/>
              <a:t>Not included in NLTK</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113</a:t>
            </a:fld>
            <a:endParaRPr lang="en-US"/>
          </a:p>
        </p:txBody>
      </p:sp>
    </p:spTree>
    <p:extLst>
      <p:ext uri="{BB962C8B-B14F-4D97-AF65-F5344CB8AC3E}">
        <p14:creationId xmlns:p14="http://schemas.microsoft.com/office/powerpoint/2010/main" val="353298925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Why is coreference resolution important?</a:t>
            </a:r>
            <a:endParaRPr lang="en-US" sz="3600" dirty="0"/>
          </a:p>
        </p:txBody>
      </p:sp>
      <p:pic>
        <p:nvPicPr>
          <p:cNvPr id="4" name="Picture 3" descr="Screen Shot 2013-08-09 at 12.17.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096" y="2493365"/>
            <a:ext cx="8686800" cy="2304898"/>
          </a:xfrm>
          <a:prstGeom prst="rect">
            <a:avLst/>
          </a:prstGeom>
        </p:spPr>
      </p:pic>
      <p:sp>
        <p:nvSpPr>
          <p:cNvPr id="5" name="TextBox 4"/>
          <p:cNvSpPr txBox="1"/>
          <p:nvPr/>
        </p:nvSpPr>
        <p:spPr>
          <a:xfrm>
            <a:off x="622399" y="6328873"/>
            <a:ext cx="8253995" cy="369332"/>
          </a:xfrm>
          <a:prstGeom prst="rect">
            <a:avLst/>
          </a:prstGeom>
          <a:noFill/>
        </p:spPr>
        <p:txBody>
          <a:bodyPr wrap="none" rtlCol="0">
            <a:spAutoFit/>
          </a:bodyPr>
          <a:lstStyle/>
          <a:p>
            <a:r>
              <a:rPr lang="en-US" dirty="0" smtClean="0">
                <a:solidFill>
                  <a:schemeClr val="bg1">
                    <a:lumMod val="75000"/>
                  </a:schemeClr>
                </a:solidFill>
              </a:rPr>
              <a:t>From </a:t>
            </a:r>
            <a:r>
              <a:rPr lang="en-US" i="1" dirty="0" smtClean="0">
                <a:solidFill>
                  <a:schemeClr val="bg1">
                    <a:lumMod val="75000"/>
                  </a:schemeClr>
                </a:solidFill>
              </a:rPr>
              <a:t>Coreference for Learning to Extract Relations: Yes, Virginia, Coreference Matters </a:t>
            </a:r>
            <a:endParaRPr lang="en-US" i="1" dirty="0">
              <a:solidFill>
                <a:schemeClr val="bg1">
                  <a:lumMod val="75000"/>
                </a:schemeClr>
              </a:solidFill>
            </a:endParaRPr>
          </a:p>
        </p:txBody>
      </p:sp>
      <p:sp>
        <p:nvSpPr>
          <p:cNvPr id="3" name="Slide Number Placeholder 2"/>
          <p:cNvSpPr>
            <a:spLocks noGrp="1"/>
          </p:cNvSpPr>
          <p:nvPr>
            <p:ph type="sldNum" sz="quarter" idx="12"/>
          </p:nvPr>
        </p:nvSpPr>
        <p:spPr/>
        <p:txBody>
          <a:bodyPr/>
          <a:lstStyle/>
          <a:p>
            <a:fld id="{FF5157AA-4A4D-2C48-B0F6-C526C028AE97}" type="slidenum">
              <a:rPr lang="en-US" smtClean="0"/>
              <a:t>114</a:t>
            </a:fld>
            <a:endParaRPr lang="en-US"/>
          </a:p>
        </p:txBody>
      </p:sp>
    </p:spTree>
    <p:extLst>
      <p:ext uri="{BB962C8B-B14F-4D97-AF65-F5344CB8AC3E}">
        <p14:creationId xmlns:p14="http://schemas.microsoft.com/office/powerpoint/2010/main" val="389591099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Why is coreference resolution important?</a:t>
            </a:r>
            <a:endParaRPr lang="en-US" sz="3600" dirty="0"/>
          </a:p>
        </p:txBody>
      </p:sp>
      <p:sp>
        <p:nvSpPr>
          <p:cNvPr id="5" name="TextBox 4"/>
          <p:cNvSpPr txBox="1"/>
          <p:nvPr/>
        </p:nvSpPr>
        <p:spPr>
          <a:xfrm>
            <a:off x="622399" y="6328873"/>
            <a:ext cx="8253995" cy="369332"/>
          </a:xfrm>
          <a:prstGeom prst="rect">
            <a:avLst/>
          </a:prstGeom>
          <a:noFill/>
        </p:spPr>
        <p:txBody>
          <a:bodyPr wrap="none" rtlCol="0">
            <a:spAutoFit/>
          </a:bodyPr>
          <a:lstStyle/>
          <a:p>
            <a:r>
              <a:rPr lang="en-US" dirty="0" smtClean="0">
                <a:solidFill>
                  <a:schemeClr val="bg1">
                    <a:lumMod val="75000"/>
                  </a:schemeClr>
                </a:solidFill>
              </a:rPr>
              <a:t>From </a:t>
            </a:r>
            <a:r>
              <a:rPr lang="en-US" i="1" dirty="0" smtClean="0">
                <a:solidFill>
                  <a:schemeClr val="bg1">
                    <a:lumMod val="75000"/>
                  </a:schemeClr>
                </a:solidFill>
              </a:rPr>
              <a:t>Coreference for Learning to Extract Relations: Yes, Virginia, Coreference Matters </a:t>
            </a:r>
            <a:endParaRPr lang="en-US" i="1" dirty="0">
              <a:solidFill>
                <a:schemeClr val="bg1">
                  <a:lumMod val="75000"/>
                </a:schemeClr>
              </a:solidFill>
            </a:endParaRPr>
          </a:p>
        </p:txBody>
      </p:sp>
      <p:pic>
        <p:nvPicPr>
          <p:cNvPr id="3" name="Picture 2" descr="Screen Shot 2013-08-09 at 12.20.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918" y="1809538"/>
            <a:ext cx="7113864" cy="4397353"/>
          </a:xfrm>
          <a:prstGeom prst="rect">
            <a:avLst/>
          </a:prstGeom>
        </p:spPr>
      </p:pic>
      <p:sp>
        <p:nvSpPr>
          <p:cNvPr id="4" name="Slide Number Placeholder 3"/>
          <p:cNvSpPr>
            <a:spLocks noGrp="1"/>
          </p:cNvSpPr>
          <p:nvPr>
            <p:ph type="sldNum" sz="quarter" idx="12"/>
          </p:nvPr>
        </p:nvSpPr>
        <p:spPr/>
        <p:txBody>
          <a:bodyPr/>
          <a:lstStyle/>
          <a:p>
            <a:fld id="{FF5157AA-4A4D-2C48-B0F6-C526C028AE97}" type="slidenum">
              <a:rPr lang="en-US" smtClean="0"/>
              <a:t>115</a:t>
            </a:fld>
            <a:endParaRPr lang="en-US"/>
          </a:p>
        </p:txBody>
      </p:sp>
    </p:spTree>
    <p:extLst>
      <p:ext uri="{BB962C8B-B14F-4D97-AF65-F5344CB8AC3E}">
        <p14:creationId xmlns:p14="http://schemas.microsoft.com/office/powerpoint/2010/main" val="284678692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a:t>
            </a:r>
            <a:endParaRPr lang="en-US" dirty="0"/>
          </a:p>
        </p:txBody>
      </p:sp>
      <p:sp>
        <p:nvSpPr>
          <p:cNvPr id="3" name="Content Placeholder 2"/>
          <p:cNvSpPr>
            <a:spLocks noGrp="1"/>
          </p:cNvSpPr>
          <p:nvPr>
            <p:ph idx="1"/>
          </p:nvPr>
        </p:nvSpPr>
        <p:spPr/>
        <p:txBody>
          <a:bodyPr/>
          <a:lstStyle/>
          <a:p>
            <a:r>
              <a:rPr lang="en-US" dirty="0" smtClean="0"/>
              <a:t>We reviewed the most typical NLP tools: from tokenization to </a:t>
            </a:r>
            <a:r>
              <a:rPr lang="en-US" dirty="0" err="1" smtClean="0"/>
              <a:t>coreference</a:t>
            </a:r>
            <a:r>
              <a:rPr lang="en-US" dirty="0" smtClean="0"/>
              <a:t> resolution </a:t>
            </a:r>
          </a:p>
          <a:p>
            <a:r>
              <a:rPr lang="en-US" dirty="0" smtClean="0"/>
              <a:t>How to use them (with NLTK)</a:t>
            </a:r>
          </a:p>
          <a:p>
            <a:r>
              <a:rPr lang="en-US" dirty="0" smtClean="0"/>
              <a:t>We will cover implementation details in the remaining of this course</a:t>
            </a:r>
          </a:p>
        </p:txBody>
      </p:sp>
      <p:sp>
        <p:nvSpPr>
          <p:cNvPr id="4" name="Slide Number Placeholder 3"/>
          <p:cNvSpPr>
            <a:spLocks noGrp="1"/>
          </p:cNvSpPr>
          <p:nvPr>
            <p:ph type="sldNum" sz="quarter" idx="12"/>
          </p:nvPr>
        </p:nvSpPr>
        <p:spPr/>
        <p:txBody>
          <a:bodyPr/>
          <a:lstStyle/>
          <a:p>
            <a:fld id="{FF5157AA-4A4D-2C48-B0F6-C526C028AE97}" type="slidenum">
              <a:rPr lang="en-US" smtClean="0"/>
              <a:t>116</a:t>
            </a:fld>
            <a:endParaRPr lang="en-US"/>
          </a:p>
        </p:txBody>
      </p:sp>
    </p:spTree>
    <p:extLst>
      <p:ext uri="{BB962C8B-B14F-4D97-AF65-F5344CB8AC3E}">
        <p14:creationId xmlns:p14="http://schemas.microsoft.com/office/powerpoint/2010/main" val="1826534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run-through example:</a:t>
            </a:r>
            <a:br>
              <a:rPr lang="en-US" dirty="0" smtClean="0"/>
            </a:br>
            <a:r>
              <a:rPr lang="en-US" sz="2700" dirty="0"/>
              <a:t>After </a:t>
            </a:r>
            <a:r>
              <a:rPr lang="en-US" sz="2700" dirty="0" smtClean="0"/>
              <a:t>coreference resolution</a:t>
            </a:r>
            <a:endParaRPr lang="en-US" dirty="0"/>
          </a:p>
        </p:txBody>
      </p:sp>
      <p:sp>
        <p:nvSpPr>
          <p:cNvPr id="4" name="Rectangle 3"/>
          <p:cNvSpPr/>
          <p:nvPr/>
        </p:nvSpPr>
        <p:spPr>
          <a:xfrm>
            <a:off x="1939060" y="1933773"/>
            <a:ext cx="5194301" cy="461665"/>
          </a:xfrm>
          <a:prstGeom prst="rect">
            <a:avLst/>
          </a:prstGeom>
        </p:spPr>
        <p:txBody>
          <a:bodyPr wrap="none">
            <a:spAutoFit/>
          </a:bodyPr>
          <a:lstStyle/>
          <a:p>
            <a:r>
              <a:rPr lang="en-US" sz="2400" dirty="0" smtClean="0"/>
              <a:t>“John </a:t>
            </a:r>
            <a:r>
              <a:rPr lang="en-US" sz="2400" dirty="0"/>
              <a:t>visited China. He enjoyed it a lot</a:t>
            </a:r>
            <a:r>
              <a:rPr lang="en-US" sz="2400" dirty="0" smtClean="0"/>
              <a:t>.”</a:t>
            </a:r>
            <a:endParaRPr lang="en-US" sz="2400" dirty="0"/>
          </a:p>
        </p:txBody>
      </p:sp>
      <p:pic>
        <p:nvPicPr>
          <p:cNvPr id="3" name="Picture 2" descr="Screen Shot 2013-07-30 at 10.16.4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070" y="2457963"/>
            <a:ext cx="5890348" cy="4082538"/>
          </a:xfrm>
          <a:prstGeom prst="rect">
            <a:avLst/>
          </a:prstGeom>
        </p:spPr>
      </p:pic>
      <p:sp>
        <p:nvSpPr>
          <p:cNvPr id="5" name="Slide Number Placeholder 4"/>
          <p:cNvSpPr>
            <a:spLocks noGrp="1"/>
          </p:cNvSpPr>
          <p:nvPr>
            <p:ph type="sldNum" sz="quarter" idx="12"/>
          </p:nvPr>
        </p:nvSpPr>
        <p:spPr/>
        <p:txBody>
          <a:bodyPr/>
          <a:lstStyle/>
          <a:p>
            <a:fld id="{FF5157AA-4A4D-2C48-B0F6-C526C028AE97}" type="slidenum">
              <a:rPr lang="en-US" smtClean="0"/>
              <a:t>12</a:t>
            </a:fld>
            <a:endParaRPr lang="en-US"/>
          </a:p>
        </p:txBody>
      </p:sp>
    </p:spTree>
    <p:extLst>
      <p:ext uri="{BB962C8B-B14F-4D97-AF65-F5344CB8AC3E}">
        <p14:creationId xmlns:p14="http://schemas.microsoft.com/office/powerpoint/2010/main" val="2740458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your own visualizations</a:t>
            </a:r>
            <a:endParaRPr lang="en-US" dirty="0"/>
          </a:p>
        </p:txBody>
      </p:sp>
      <p:sp>
        <p:nvSpPr>
          <p:cNvPr id="3" name="Content Placeholder 2"/>
          <p:cNvSpPr>
            <a:spLocks noGrp="1"/>
          </p:cNvSpPr>
          <p:nvPr>
            <p:ph idx="1"/>
          </p:nvPr>
        </p:nvSpPr>
        <p:spPr/>
        <p:txBody>
          <a:bodyPr/>
          <a:lstStyle/>
          <a:p>
            <a:r>
              <a:rPr lang="en-US" dirty="0" smtClean="0"/>
              <a:t>The previous example was built using Stanford’s </a:t>
            </a:r>
            <a:r>
              <a:rPr lang="en-US" dirty="0" err="1" smtClean="0"/>
              <a:t>CoreNLP</a:t>
            </a:r>
            <a:endParaRPr lang="en-US" dirty="0" smtClean="0"/>
          </a:p>
          <a:p>
            <a:pPr lvl="1"/>
            <a:r>
              <a:rPr lang="en-US" dirty="0" smtClean="0">
                <a:hlinkClick r:id="rId2"/>
              </a:rPr>
              <a:t>http</a:t>
            </a:r>
            <a:r>
              <a:rPr lang="en-US" dirty="0">
                <a:hlinkClick r:id="rId2"/>
              </a:rPr>
              <a:t>://nlp.stanford.edu:8080/corenlp</a:t>
            </a:r>
            <a:r>
              <a:rPr lang="en-US" dirty="0" smtClean="0">
                <a:hlinkClick r:id="rId2"/>
              </a:rPr>
              <a:t>/</a:t>
            </a:r>
            <a:r>
              <a:rPr lang="en-US" dirty="0" smtClean="0"/>
              <a:t> </a:t>
            </a:r>
          </a:p>
          <a:p>
            <a:r>
              <a:rPr lang="en-US" dirty="0" smtClean="0"/>
              <a:t>Our group’s visualizer</a:t>
            </a:r>
          </a:p>
          <a:p>
            <a:pPr lvl="1"/>
            <a:r>
              <a:rPr lang="en-US" dirty="0">
                <a:hlinkClick r:id="rId3"/>
              </a:rPr>
              <a:t>http://</a:t>
            </a:r>
            <a:r>
              <a:rPr lang="en-US" dirty="0" smtClean="0">
                <a:hlinkClick r:id="rId3"/>
              </a:rPr>
              <a:t>agathon.sista.arizona.edu:8080/odinweb/bio/enterText</a:t>
            </a:r>
            <a:r>
              <a:rPr lang="en-US" dirty="0" smtClean="0"/>
              <a:t> </a:t>
            </a:r>
          </a:p>
          <a:p>
            <a:r>
              <a:rPr lang="en-US" dirty="0" smtClean="0"/>
              <a:t>Visualize constituent trees</a:t>
            </a:r>
          </a:p>
          <a:p>
            <a:pPr lvl="1"/>
            <a:r>
              <a:rPr lang="en-US" dirty="0">
                <a:hlinkClick r:id="rId4"/>
              </a:rPr>
              <a:t>http://www.ark.cs.cmu.edu/parseviz</a:t>
            </a:r>
            <a:r>
              <a:rPr lang="en-US" dirty="0" smtClean="0">
                <a:hlinkClick r:id="rId4"/>
              </a:rPr>
              <a:t>/</a:t>
            </a:r>
            <a:endParaRPr lang="en-US" dirty="0" smtClean="0"/>
          </a:p>
        </p:txBody>
      </p:sp>
      <p:sp>
        <p:nvSpPr>
          <p:cNvPr id="4" name="Slide Number Placeholder 3"/>
          <p:cNvSpPr>
            <a:spLocks noGrp="1"/>
          </p:cNvSpPr>
          <p:nvPr>
            <p:ph type="sldNum" sz="quarter" idx="12"/>
          </p:nvPr>
        </p:nvSpPr>
        <p:spPr/>
        <p:txBody>
          <a:bodyPr/>
          <a:lstStyle/>
          <a:p>
            <a:fld id="{FF5157AA-4A4D-2C48-B0F6-C526C028AE97}" type="slidenum">
              <a:rPr lang="en-US" smtClean="0"/>
              <a:t>13</a:t>
            </a:fld>
            <a:endParaRPr lang="en-US"/>
          </a:p>
        </p:txBody>
      </p:sp>
    </p:spTree>
    <p:extLst>
      <p:ext uri="{BB962C8B-B14F-4D97-AF65-F5344CB8AC3E}">
        <p14:creationId xmlns:p14="http://schemas.microsoft.com/office/powerpoint/2010/main" val="42049463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favorite NLP packages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NLTK (python)</a:t>
            </a:r>
          </a:p>
          <a:p>
            <a:pPr lvl="1"/>
            <a:r>
              <a:rPr lang="en-US" dirty="0">
                <a:hlinkClick r:id="rId2"/>
              </a:rPr>
              <a:t>http://nltk.org</a:t>
            </a:r>
            <a:r>
              <a:rPr lang="en-US" dirty="0" smtClean="0">
                <a:hlinkClick r:id="rId2"/>
              </a:rPr>
              <a:t>/</a:t>
            </a:r>
            <a:endParaRPr lang="en-US" dirty="0" smtClean="0"/>
          </a:p>
          <a:p>
            <a:pPr lvl="1"/>
            <a:r>
              <a:rPr lang="en-US" dirty="0" smtClean="0"/>
              <a:t>Has everything except coreference resolution</a:t>
            </a:r>
          </a:p>
          <a:p>
            <a:pPr lvl="1"/>
            <a:r>
              <a:rPr lang="en-US" dirty="0" smtClean="0"/>
              <a:t>May not have state-of-the-art implementations</a:t>
            </a:r>
            <a:endParaRPr lang="en-US" dirty="0"/>
          </a:p>
          <a:p>
            <a:r>
              <a:rPr lang="en-US" dirty="0" smtClean="0"/>
              <a:t>Stanford’s </a:t>
            </a:r>
            <a:r>
              <a:rPr lang="en-US" dirty="0" err="1" smtClean="0"/>
              <a:t>CoreNLP</a:t>
            </a:r>
            <a:r>
              <a:rPr lang="en-US" dirty="0" smtClean="0"/>
              <a:t> (java)</a:t>
            </a:r>
          </a:p>
          <a:p>
            <a:pPr lvl="1"/>
            <a:r>
              <a:rPr lang="en-US" dirty="0">
                <a:hlinkClick r:id="rId3"/>
              </a:rPr>
              <a:t>http://nlp.stanford.edu/software/</a:t>
            </a:r>
            <a:r>
              <a:rPr lang="en-US" dirty="0" smtClean="0">
                <a:hlinkClick r:id="rId3"/>
              </a:rPr>
              <a:t>corenlp.shtml</a:t>
            </a:r>
            <a:endParaRPr lang="en-US" dirty="0" smtClean="0"/>
          </a:p>
          <a:p>
            <a:pPr lvl="1"/>
            <a:r>
              <a:rPr lang="en-US" dirty="0" smtClean="0"/>
              <a:t>Includes everything</a:t>
            </a:r>
          </a:p>
          <a:p>
            <a:pPr lvl="1"/>
            <a:r>
              <a:rPr lang="en-US" dirty="0" smtClean="0"/>
              <a:t>State-of-the-art implementations</a:t>
            </a:r>
          </a:p>
          <a:p>
            <a:pPr lvl="1"/>
            <a:r>
              <a:rPr lang="en-US" dirty="0" smtClean="0"/>
              <a:t>Has Python wrappers</a:t>
            </a:r>
          </a:p>
          <a:p>
            <a:pPr lvl="1"/>
            <a:r>
              <a:rPr lang="en-US" dirty="0" smtClean="0"/>
              <a:t>Some components may not be the fastest or most memory efficient</a:t>
            </a:r>
          </a:p>
        </p:txBody>
      </p:sp>
      <p:sp>
        <p:nvSpPr>
          <p:cNvPr id="4" name="Slide Number Placeholder 3"/>
          <p:cNvSpPr>
            <a:spLocks noGrp="1"/>
          </p:cNvSpPr>
          <p:nvPr>
            <p:ph type="sldNum" sz="quarter" idx="12"/>
          </p:nvPr>
        </p:nvSpPr>
        <p:spPr/>
        <p:txBody>
          <a:bodyPr/>
          <a:lstStyle/>
          <a:p>
            <a:fld id="{FF5157AA-4A4D-2C48-B0F6-C526C028AE97}" type="slidenum">
              <a:rPr lang="en-US" smtClean="0"/>
              <a:t>14</a:t>
            </a:fld>
            <a:endParaRPr lang="en-US"/>
          </a:p>
        </p:txBody>
      </p:sp>
    </p:spTree>
    <p:extLst>
      <p:ext uri="{BB962C8B-B14F-4D97-AF65-F5344CB8AC3E}">
        <p14:creationId xmlns:p14="http://schemas.microsoft.com/office/powerpoint/2010/main" val="1395808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favorite NLP packages</a:t>
            </a:r>
            <a:endParaRPr lang="en-US" dirty="0"/>
          </a:p>
        </p:txBody>
      </p:sp>
      <p:sp>
        <p:nvSpPr>
          <p:cNvPr id="3" name="Content Placeholder 2"/>
          <p:cNvSpPr>
            <a:spLocks noGrp="1"/>
          </p:cNvSpPr>
          <p:nvPr>
            <p:ph idx="1"/>
          </p:nvPr>
        </p:nvSpPr>
        <p:spPr/>
        <p:txBody>
          <a:bodyPr>
            <a:normAutofit/>
          </a:bodyPr>
          <a:lstStyle/>
          <a:p>
            <a:r>
              <a:rPr lang="en-US" dirty="0" err="1" smtClean="0"/>
              <a:t>OpenNLP</a:t>
            </a:r>
            <a:r>
              <a:rPr lang="en-US" dirty="0" smtClean="0"/>
              <a:t> (java)</a:t>
            </a:r>
          </a:p>
          <a:p>
            <a:pPr lvl="1"/>
            <a:r>
              <a:rPr lang="en-US" dirty="0">
                <a:hlinkClick r:id="rId2"/>
              </a:rPr>
              <a:t>http://opennlp.apache.org</a:t>
            </a:r>
            <a:r>
              <a:rPr lang="en-US" dirty="0" smtClean="0">
                <a:hlinkClick r:id="rId2"/>
              </a:rPr>
              <a:t>/</a:t>
            </a:r>
            <a:endParaRPr lang="en-US" dirty="0" smtClean="0"/>
          </a:p>
          <a:p>
            <a:pPr lvl="1"/>
            <a:r>
              <a:rPr lang="en-US" dirty="0" smtClean="0"/>
              <a:t>Includes everything</a:t>
            </a:r>
          </a:p>
          <a:p>
            <a:pPr lvl="1"/>
            <a:r>
              <a:rPr lang="en-US" dirty="0" smtClean="0"/>
              <a:t>Very stable, but older algorithms…</a:t>
            </a:r>
          </a:p>
          <a:p>
            <a:r>
              <a:rPr lang="en-US" dirty="0" err="1" smtClean="0"/>
              <a:t>TweetNLP</a:t>
            </a:r>
            <a:r>
              <a:rPr lang="en-US" dirty="0" smtClean="0"/>
              <a:t> (java)</a:t>
            </a:r>
          </a:p>
          <a:p>
            <a:pPr lvl="1"/>
            <a:r>
              <a:rPr lang="en-US" dirty="0">
                <a:hlinkClick r:id="rId3"/>
              </a:rPr>
              <a:t>http://www.ark.cs.cmu.edu/TweetNLP</a:t>
            </a:r>
            <a:r>
              <a:rPr lang="en-US" dirty="0" smtClean="0">
                <a:hlinkClick r:id="rId3"/>
              </a:rPr>
              <a:t>/</a:t>
            </a:r>
            <a:endParaRPr lang="en-US" dirty="0" smtClean="0"/>
          </a:p>
          <a:p>
            <a:pPr lvl="1"/>
            <a:r>
              <a:rPr lang="en-US" dirty="0" smtClean="0"/>
              <a:t>Best tools for working with tweets</a:t>
            </a:r>
          </a:p>
          <a:p>
            <a:pPr lvl="1"/>
            <a:r>
              <a:rPr lang="en-US" dirty="0" smtClean="0"/>
              <a:t>Only tokenization and POS tagging</a:t>
            </a:r>
          </a:p>
        </p:txBody>
      </p:sp>
      <p:sp>
        <p:nvSpPr>
          <p:cNvPr id="4" name="Slide Number Placeholder 3"/>
          <p:cNvSpPr>
            <a:spLocks noGrp="1"/>
          </p:cNvSpPr>
          <p:nvPr>
            <p:ph type="sldNum" sz="quarter" idx="12"/>
          </p:nvPr>
        </p:nvSpPr>
        <p:spPr/>
        <p:txBody>
          <a:bodyPr/>
          <a:lstStyle/>
          <a:p>
            <a:fld id="{FF5157AA-4A4D-2C48-B0F6-C526C028AE97}" type="slidenum">
              <a:rPr lang="en-US" smtClean="0"/>
              <a:t>15</a:t>
            </a:fld>
            <a:endParaRPr lang="en-US"/>
          </a:p>
        </p:txBody>
      </p:sp>
    </p:spTree>
    <p:extLst>
      <p:ext uri="{BB962C8B-B14F-4D97-AF65-F5344CB8AC3E}">
        <p14:creationId xmlns:p14="http://schemas.microsoft.com/office/powerpoint/2010/main" val="2600247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favorite NLP packages</a:t>
            </a:r>
          </a:p>
        </p:txBody>
      </p:sp>
      <p:sp>
        <p:nvSpPr>
          <p:cNvPr id="3" name="Content Placeholder 2"/>
          <p:cNvSpPr>
            <a:spLocks noGrp="1"/>
          </p:cNvSpPr>
          <p:nvPr>
            <p:ph idx="1"/>
          </p:nvPr>
        </p:nvSpPr>
        <p:spPr/>
        <p:txBody>
          <a:bodyPr>
            <a:normAutofit fontScale="77500" lnSpcReduction="20000"/>
          </a:bodyPr>
          <a:lstStyle/>
          <a:p>
            <a:r>
              <a:rPr lang="en-US" dirty="0" smtClean="0"/>
              <a:t>My group’s ‘processors’:</a:t>
            </a:r>
          </a:p>
          <a:p>
            <a:pPr lvl="1"/>
            <a:r>
              <a:rPr lang="en-US" dirty="0">
                <a:hlinkClick r:id="rId2"/>
              </a:rPr>
              <a:t>https://</a:t>
            </a:r>
            <a:r>
              <a:rPr lang="en-US" dirty="0" smtClean="0">
                <a:hlinkClick r:id="rId2"/>
              </a:rPr>
              <a:t>github.com/clulab/processors</a:t>
            </a:r>
            <a:endParaRPr lang="en-US" dirty="0" smtClean="0"/>
          </a:p>
          <a:p>
            <a:pPr lvl="1"/>
            <a:r>
              <a:rPr lang="en-US" dirty="0" smtClean="0"/>
              <a:t>Started as a new API for </a:t>
            </a:r>
            <a:r>
              <a:rPr lang="en-US" dirty="0" err="1" smtClean="0"/>
              <a:t>CoreNLP</a:t>
            </a:r>
            <a:endParaRPr lang="en-US" dirty="0" smtClean="0"/>
          </a:p>
          <a:p>
            <a:pPr lvl="1"/>
            <a:r>
              <a:rPr lang="en-US" dirty="0" smtClean="0"/>
              <a:t>Now it is bigger: includes all </a:t>
            </a:r>
            <a:r>
              <a:rPr lang="en-US" dirty="0" err="1" smtClean="0"/>
              <a:t>CoreNLP</a:t>
            </a:r>
            <a:r>
              <a:rPr lang="en-US" dirty="0" smtClean="0"/>
              <a:t> and more</a:t>
            </a:r>
          </a:p>
          <a:p>
            <a:pPr lvl="2"/>
            <a:r>
              <a:rPr lang="en-US" dirty="0" smtClean="0"/>
              <a:t>Our own POS tagger and dependency parser</a:t>
            </a:r>
          </a:p>
          <a:p>
            <a:pPr lvl="2"/>
            <a:r>
              <a:rPr lang="en-US" dirty="0" smtClean="0"/>
              <a:t>Discourse parser</a:t>
            </a:r>
          </a:p>
          <a:p>
            <a:pPr lvl="2"/>
            <a:r>
              <a:rPr lang="en-US" dirty="0" smtClean="0"/>
              <a:t>Framework for IE development</a:t>
            </a:r>
          </a:p>
          <a:p>
            <a:pPr lvl="1"/>
            <a:r>
              <a:rPr lang="en-US" dirty="0" smtClean="0"/>
              <a:t>In Scala, but easy to use from Java</a:t>
            </a:r>
          </a:p>
          <a:p>
            <a:r>
              <a:rPr lang="en-US" dirty="0" err="1" smtClean="0"/>
              <a:t>spaCy.io</a:t>
            </a:r>
            <a:r>
              <a:rPr lang="en-US" dirty="0" smtClean="0"/>
              <a:t>:</a:t>
            </a:r>
          </a:p>
          <a:p>
            <a:pPr lvl="1"/>
            <a:r>
              <a:rPr lang="en-US" dirty="0">
                <a:hlinkClick r:id="rId3"/>
              </a:rPr>
              <a:t>https://</a:t>
            </a:r>
            <a:r>
              <a:rPr lang="en-US" dirty="0" smtClean="0">
                <a:hlinkClick r:id="rId3"/>
              </a:rPr>
              <a:t>spacy.io</a:t>
            </a:r>
            <a:r>
              <a:rPr lang="en-US" dirty="0" smtClean="0"/>
              <a:t> </a:t>
            </a:r>
          </a:p>
          <a:p>
            <a:pPr lvl="1"/>
            <a:r>
              <a:rPr lang="en-US" dirty="0" smtClean="0"/>
              <a:t>Python</a:t>
            </a:r>
          </a:p>
          <a:p>
            <a:pPr lvl="1"/>
            <a:r>
              <a:rPr lang="en-US" dirty="0" smtClean="0"/>
              <a:t>“Fastest in the world”</a:t>
            </a:r>
          </a:p>
          <a:p>
            <a:pPr lvl="1"/>
            <a:r>
              <a:rPr lang="en-US" dirty="0" smtClean="0"/>
              <a:t>State of the art models</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16</a:t>
            </a:fld>
            <a:endParaRPr lang="en-US"/>
          </a:p>
        </p:txBody>
      </p:sp>
    </p:spTree>
    <p:extLst>
      <p:ext uri="{BB962C8B-B14F-4D97-AF65-F5344CB8AC3E}">
        <p14:creationId xmlns:p14="http://schemas.microsoft.com/office/powerpoint/2010/main" val="2392210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Typical NLP pipeline</a:t>
            </a:r>
            <a:endParaRPr lang="en-US" dirty="0"/>
          </a:p>
        </p:txBody>
      </p:sp>
      <p:sp>
        <p:nvSpPr>
          <p:cNvPr id="5" name="TextBox 4"/>
          <p:cNvSpPr txBox="1"/>
          <p:nvPr/>
        </p:nvSpPr>
        <p:spPr>
          <a:xfrm>
            <a:off x="3995453" y="1521487"/>
            <a:ext cx="814095" cy="523220"/>
          </a:xfrm>
          <a:prstGeom prst="rect">
            <a:avLst/>
          </a:prstGeom>
          <a:noFill/>
        </p:spPr>
        <p:txBody>
          <a:bodyPr wrap="none" rtlCol="0">
            <a:spAutoFit/>
          </a:bodyPr>
          <a:lstStyle/>
          <a:p>
            <a:r>
              <a:rPr lang="en-US" sz="2800" dirty="0" smtClean="0"/>
              <a:t>Text</a:t>
            </a:r>
            <a:endParaRPr lang="en-US" sz="2800" dirty="0"/>
          </a:p>
        </p:txBody>
      </p:sp>
      <p:sp>
        <p:nvSpPr>
          <p:cNvPr id="6" name="Rounded Rectangle 5"/>
          <p:cNvSpPr/>
          <p:nvPr/>
        </p:nvSpPr>
        <p:spPr>
          <a:xfrm>
            <a:off x="1558150" y="2445506"/>
            <a:ext cx="5701209" cy="42334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Tokenization / Sentence segmentation</a:t>
            </a:r>
            <a:endParaRPr lang="en-US" dirty="0"/>
          </a:p>
        </p:txBody>
      </p:sp>
      <p:sp>
        <p:nvSpPr>
          <p:cNvPr id="7" name="Down Arrow 6"/>
          <p:cNvSpPr/>
          <p:nvPr/>
        </p:nvSpPr>
        <p:spPr>
          <a:xfrm>
            <a:off x="4107031" y="2044707"/>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558150" y="3021252"/>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Part of speech (POS) tagging</a:t>
            </a:r>
            <a:endParaRPr lang="en-US" dirty="0"/>
          </a:p>
        </p:txBody>
      </p:sp>
      <p:sp>
        <p:nvSpPr>
          <p:cNvPr id="9" name="Rounded Rectangle 8"/>
          <p:cNvSpPr/>
          <p:nvPr/>
        </p:nvSpPr>
        <p:spPr>
          <a:xfrm>
            <a:off x="1558150" y="3600048"/>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Normalization / Stemming / Lemmatization</a:t>
            </a:r>
            <a:endParaRPr lang="en-US" dirty="0"/>
          </a:p>
        </p:txBody>
      </p:sp>
      <p:sp>
        <p:nvSpPr>
          <p:cNvPr id="10" name="Rounded Rectangle 9"/>
          <p:cNvSpPr/>
          <p:nvPr/>
        </p:nvSpPr>
        <p:spPr>
          <a:xfrm>
            <a:off x="1558150" y="4175794"/>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Named entity recognition (NER)</a:t>
            </a:r>
            <a:endParaRPr lang="en-US" dirty="0"/>
          </a:p>
        </p:txBody>
      </p:sp>
      <p:sp>
        <p:nvSpPr>
          <p:cNvPr id="11" name="Rounded Rectangle 10"/>
          <p:cNvSpPr/>
          <p:nvPr/>
        </p:nvSpPr>
        <p:spPr>
          <a:xfrm>
            <a:off x="1558150" y="4765194"/>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Parsing (constituent, dependency, shallow)</a:t>
            </a:r>
            <a:endParaRPr lang="en-US" dirty="0"/>
          </a:p>
        </p:txBody>
      </p:sp>
      <p:sp>
        <p:nvSpPr>
          <p:cNvPr id="12" name="Rounded Rectangle 11"/>
          <p:cNvSpPr/>
          <p:nvPr/>
        </p:nvSpPr>
        <p:spPr>
          <a:xfrm>
            <a:off x="1558150" y="5340940"/>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Coreference resolution</a:t>
            </a:r>
            <a:endParaRPr lang="en-US" dirty="0"/>
          </a:p>
        </p:txBody>
      </p:sp>
      <p:sp>
        <p:nvSpPr>
          <p:cNvPr id="13" name="Down Arrow 12"/>
          <p:cNvSpPr/>
          <p:nvPr/>
        </p:nvSpPr>
        <p:spPr>
          <a:xfrm>
            <a:off x="4107031" y="5863114"/>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301941" y="6195093"/>
            <a:ext cx="2319290" cy="523220"/>
          </a:xfrm>
          <a:prstGeom prst="rect">
            <a:avLst/>
          </a:prstGeom>
          <a:noFill/>
        </p:spPr>
        <p:txBody>
          <a:bodyPr wrap="none" rtlCol="0">
            <a:spAutoFit/>
          </a:bodyPr>
          <a:lstStyle/>
          <a:p>
            <a:r>
              <a:rPr lang="en-US" sz="2800" dirty="0" smtClean="0"/>
              <a:t>Processed text</a:t>
            </a:r>
            <a:endParaRPr lang="en-US" sz="2800" dirty="0"/>
          </a:p>
        </p:txBody>
      </p:sp>
      <p:sp>
        <p:nvSpPr>
          <p:cNvPr id="2" name="Slide Number Placeholder 1"/>
          <p:cNvSpPr>
            <a:spLocks noGrp="1"/>
          </p:cNvSpPr>
          <p:nvPr>
            <p:ph type="sldNum" sz="quarter" idx="12"/>
          </p:nvPr>
        </p:nvSpPr>
        <p:spPr/>
        <p:txBody>
          <a:bodyPr/>
          <a:lstStyle/>
          <a:p>
            <a:fld id="{FF5157AA-4A4D-2C48-B0F6-C526C028AE97}" type="slidenum">
              <a:rPr lang="en-US" smtClean="0"/>
              <a:t>17</a:t>
            </a:fld>
            <a:endParaRPr lang="en-US"/>
          </a:p>
        </p:txBody>
      </p:sp>
    </p:spTree>
    <p:extLst>
      <p:ext uri="{BB962C8B-B14F-4D97-AF65-F5344CB8AC3E}">
        <p14:creationId xmlns:p14="http://schemas.microsoft.com/office/powerpoint/2010/main" val="3387297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ded Corner 4"/>
          <p:cNvSpPr/>
          <p:nvPr/>
        </p:nvSpPr>
        <p:spPr>
          <a:xfrm>
            <a:off x="693512" y="3427297"/>
            <a:ext cx="7799758" cy="1013345"/>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Tokenization</a:t>
            </a:r>
            <a:endParaRPr lang="en-US" dirty="0"/>
          </a:p>
        </p:txBody>
      </p:sp>
      <p:sp>
        <p:nvSpPr>
          <p:cNvPr id="3" name="Content Placeholder 2"/>
          <p:cNvSpPr>
            <a:spLocks noGrp="1"/>
          </p:cNvSpPr>
          <p:nvPr>
            <p:ph idx="1"/>
          </p:nvPr>
        </p:nvSpPr>
        <p:spPr>
          <a:xfrm>
            <a:off x="457200" y="1600201"/>
            <a:ext cx="8229600" cy="1642460"/>
          </a:xfrm>
        </p:spPr>
        <p:txBody>
          <a:bodyPr>
            <a:noAutofit/>
          </a:bodyPr>
          <a:lstStyle/>
          <a:p>
            <a:r>
              <a:rPr lang="en-US" sz="2800" dirty="0" smtClean="0"/>
              <a:t>Segmenting running text into words and sentences. </a:t>
            </a:r>
          </a:p>
          <a:p>
            <a:r>
              <a:rPr lang="en-US" sz="2800" dirty="0" smtClean="0"/>
              <a:t>First impulse: “Just segment around space characters.” </a:t>
            </a:r>
            <a:r>
              <a:rPr lang="en-US" sz="2800" b="1" dirty="0" smtClean="0"/>
              <a:t>Not so easy!</a:t>
            </a:r>
          </a:p>
          <a:p>
            <a:endParaRPr lang="en-US" sz="2800" b="1" dirty="0"/>
          </a:p>
          <a:p>
            <a:endParaRPr lang="en-US" sz="2800" b="1" dirty="0" smtClean="0"/>
          </a:p>
          <a:p>
            <a:endParaRPr lang="en-US" sz="2800" b="1" dirty="0"/>
          </a:p>
          <a:p>
            <a:r>
              <a:rPr lang="en-US" sz="2800" dirty="0" smtClean="0"/>
              <a:t>Segmenting on white spaces produces tokens such as: “cents.”, “said,”, “positive.””</a:t>
            </a:r>
            <a:endParaRPr lang="en-US" sz="2800" dirty="0"/>
          </a:p>
        </p:txBody>
      </p:sp>
      <p:sp>
        <p:nvSpPr>
          <p:cNvPr id="4" name="TextBox 3"/>
          <p:cNvSpPr txBox="1"/>
          <p:nvPr/>
        </p:nvSpPr>
        <p:spPr>
          <a:xfrm>
            <a:off x="783578" y="3463325"/>
            <a:ext cx="7803601" cy="923330"/>
          </a:xfrm>
          <a:prstGeom prst="rect">
            <a:avLst/>
          </a:prstGeom>
          <a:noFill/>
        </p:spPr>
        <p:txBody>
          <a:bodyPr wrap="none" rtlCol="0">
            <a:spAutoFit/>
          </a:bodyPr>
          <a:lstStyle/>
          <a:p>
            <a:r>
              <a:rPr lang="en-US" dirty="0" smtClean="0">
                <a:solidFill>
                  <a:schemeClr val="bg1"/>
                </a:solidFill>
              </a:rPr>
              <a:t>Mr. Sherwood said reaction to Sea Container’s proposal has been “very positive.”</a:t>
            </a:r>
          </a:p>
          <a:p>
            <a:r>
              <a:rPr lang="en-US" dirty="0" smtClean="0">
                <a:solidFill>
                  <a:schemeClr val="bg1"/>
                </a:solidFill>
              </a:rPr>
              <a:t>In New York Stock Exchange composite trading yesterday, Sea Containers closed </a:t>
            </a:r>
          </a:p>
          <a:p>
            <a:r>
              <a:rPr lang="en-US" dirty="0" smtClean="0">
                <a:solidFill>
                  <a:schemeClr val="bg1"/>
                </a:solidFill>
              </a:rPr>
              <a:t>At $62.625, up 62.5 cents. </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FF5157AA-4A4D-2C48-B0F6-C526C028AE97}" type="slidenum">
              <a:rPr lang="en-US" smtClean="0"/>
              <a:t>18</a:t>
            </a:fld>
            <a:endParaRPr lang="en-US"/>
          </a:p>
        </p:txBody>
      </p:sp>
    </p:spTree>
    <p:extLst>
      <p:ext uri="{BB962C8B-B14F-4D97-AF65-F5344CB8AC3E}">
        <p14:creationId xmlns:p14="http://schemas.microsoft.com/office/powerpoint/2010/main" val="35429392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Tokenization issues</a:t>
            </a:r>
            <a:endParaRPr lang="en-US" dirty="0"/>
          </a:p>
        </p:txBody>
      </p:sp>
      <p:sp>
        <p:nvSpPr>
          <p:cNvPr id="3" name="Content Placeholder 2"/>
          <p:cNvSpPr>
            <a:spLocks noGrp="1"/>
          </p:cNvSpPr>
          <p:nvPr>
            <p:ph idx="1"/>
          </p:nvPr>
        </p:nvSpPr>
        <p:spPr/>
        <p:txBody>
          <a:bodyPr/>
          <a:lstStyle/>
          <a:p>
            <a:r>
              <a:rPr lang="en-US" dirty="0" smtClean="0"/>
              <a:t>Many weird words</a:t>
            </a:r>
          </a:p>
          <a:p>
            <a:pPr lvl="1"/>
            <a:r>
              <a:rPr lang="en-US" dirty="0" smtClean="0"/>
              <a:t>C++, </a:t>
            </a:r>
            <a:r>
              <a:rPr lang="en-US" dirty="0"/>
              <a:t>C#, M*A*S*H</a:t>
            </a:r>
          </a:p>
          <a:p>
            <a:pPr lvl="1"/>
            <a:r>
              <a:rPr lang="en-US" dirty="0" smtClean="0"/>
              <a:t>Emoticons: :) ;-)</a:t>
            </a:r>
          </a:p>
          <a:p>
            <a:r>
              <a:rPr lang="en-US" dirty="0" smtClean="0"/>
              <a:t>Contractions</a:t>
            </a:r>
          </a:p>
          <a:p>
            <a:pPr lvl="1"/>
            <a:r>
              <a:rPr lang="en-US" dirty="0" smtClean="0"/>
              <a:t>I’ll, isn’t, dog’s, etc.</a:t>
            </a:r>
          </a:p>
          <a:p>
            <a:pPr lvl="1"/>
            <a:r>
              <a:rPr lang="en-US" dirty="0" smtClean="0"/>
              <a:t>You want to split these in separate words because they impact grammar.</a:t>
            </a:r>
          </a:p>
          <a:p>
            <a:pPr lvl="2"/>
            <a:r>
              <a:rPr lang="en-US" dirty="0" smtClean="0"/>
              <a:t>If not split, where</a:t>
            </a:r>
            <a:r>
              <a:rPr lang="fr-FR" dirty="0" smtClean="0"/>
              <a:t>’</a:t>
            </a:r>
            <a:r>
              <a:rPr lang="en-US" dirty="0" smtClean="0"/>
              <a:t>s the verb in “I’m right.”?</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19</a:t>
            </a:fld>
            <a:endParaRPr lang="en-US"/>
          </a:p>
        </p:txBody>
      </p:sp>
    </p:spTree>
    <p:extLst>
      <p:ext uri="{BB962C8B-B14F-4D97-AF65-F5344CB8AC3E}">
        <p14:creationId xmlns:p14="http://schemas.microsoft.com/office/powerpoint/2010/main" val="804019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we are</a:t>
            </a:r>
            <a:endParaRPr lang="en-US" dirty="0"/>
          </a:p>
        </p:txBody>
      </p:sp>
      <p:sp>
        <p:nvSpPr>
          <p:cNvPr id="3" name="Content Placeholder 2"/>
          <p:cNvSpPr>
            <a:spLocks noGrp="1"/>
          </p:cNvSpPr>
          <p:nvPr>
            <p:ph idx="1"/>
          </p:nvPr>
        </p:nvSpPr>
        <p:spPr/>
        <p:txBody>
          <a:bodyPr/>
          <a:lstStyle/>
          <a:p>
            <a:r>
              <a:rPr lang="en-US" dirty="0" smtClean="0"/>
              <a:t>So far we looked at text categorization, where the data points to be classified are independent of each other</a:t>
            </a:r>
          </a:p>
          <a:p>
            <a:r>
              <a:rPr lang="en-US" dirty="0" smtClean="0"/>
              <a:t>This is important, but it is only a very small slice of NLP</a:t>
            </a:r>
          </a:p>
          <a:p>
            <a:r>
              <a:rPr lang="en-US" dirty="0" smtClean="0"/>
              <a:t>The rest of this course we will focus on structured learning, i.e., where the data points to be classified depend on each other</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2</a:t>
            </a:fld>
            <a:endParaRPr lang="en-US"/>
          </a:p>
        </p:txBody>
      </p:sp>
    </p:spTree>
    <p:extLst>
      <p:ext uri="{BB962C8B-B14F-4D97-AF65-F5344CB8AC3E}">
        <p14:creationId xmlns:p14="http://schemas.microsoft.com/office/powerpoint/2010/main" val="911256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Tokenization issues</a:t>
            </a:r>
            <a:br>
              <a:rPr lang="en-US" dirty="0" smtClean="0"/>
            </a:br>
            <a:r>
              <a:rPr lang="en-US" sz="4000" dirty="0"/>
              <a:t>H</a:t>
            </a:r>
            <a:r>
              <a:rPr lang="en-US" sz="4000" dirty="0" smtClean="0"/>
              <a:t>yphenation</a:t>
            </a:r>
            <a:endParaRPr lang="en-US" dirty="0"/>
          </a:p>
        </p:txBody>
      </p:sp>
      <p:sp>
        <p:nvSpPr>
          <p:cNvPr id="3" name="Content Placeholder 2"/>
          <p:cNvSpPr>
            <a:spLocks noGrp="1"/>
          </p:cNvSpPr>
          <p:nvPr>
            <p:ph idx="1"/>
          </p:nvPr>
        </p:nvSpPr>
        <p:spPr/>
        <p:txBody>
          <a:bodyPr>
            <a:normAutofit lnSpcReduction="10000"/>
          </a:bodyPr>
          <a:lstStyle/>
          <a:p>
            <a:r>
              <a:rPr lang="en-US" dirty="0" smtClean="0"/>
              <a:t>Some are clearly single words</a:t>
            </a:r>
          </a:p>
          <a:p>
            <a:pPr lvl="1"/>
            <a:r>
              <a:rPr lang="en-US" dirty="0"/>
              <a:t>e</a:t>
            </a:r>
            <a:r>
              <a:rPr lang="en-US" dirty="0" smtClean="0"/>
              <a:t>-mail, co-operate, A-1-plus</a:t>
            </a:r>
          </a:p>
          <a:p>
            <a:r>
              <a:rPr lang="en-US" dirty="0" smtClean="0"/>
              <a:t>Arguable cases, usually single words</a:t>
            </a:r>
          </a:p>
          <a:p>
            <a:pPr lvl="1"/>
            <a:r>
              <a:rPr lang="en-US" dirty="0"/>
              <a:t>n</a:t>
            </a:r>
            <a:r>
              <a:rPr lang="en-US" dirty="0" smtClean="0"/>
              <a:t>on-lawyer, pro-Arab, so-called</a:t>
            </a:r>
          </a:p>
          <a:p>
            <a:r>
              <a:rPr lang="en-US" dirty="0" smtClean="0"/>
              <a:t>Hyphenation often used to indicate the correct grouping of words</a:t>
            </a:r>
          </a:p>
          <a:p>
            <a:pPr lvl="1"/>
            <a:r>
              <a:rPr lang="en-US" dirty="0"/>
              <a:t>t</a:t>
            </a:r>
            <a:r>
              <a:rPr lang="en-US" dirty="0" smtClean="0"/>
              <a:t>he once-quiet study of superconductivity</a:t>
            </a:r>
          </a:p>
          <a:p>
            <a:pPr lvl="1"/>
            <a:r>
              <a:rPr lang="en-US" dirty="0" smtClean="0"/>
              <a:t>a final “take-it-or-leave-it” offer</a:t>
            </a:r>
          </a:p>
          <a:p>
            <a:pPr lvl="1"/>
            <a:r>
              <a:rPr lang="en-US" dirty="0"/>
              <a:t>t</a:t>
            </a:r>
            <a:r>
              <a:rPr lang="en-US" dirty="0" smtClean="0"/>
              <a:t>he 26-year-old</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20</a:t>
            </a:fld>
            <a:endParaRPr lang="en-US"/>
          </a:p>
        </p:txBody>
      </p:sp>
    </p:spTree>
    <p:extLst>
      <p:ext uri="{BB962C8B-B14F-4D97-AF65-F5344CB8AC3E}">
        <p14:creationId xmlns:p14="http://schemas.microsoft.com/office/powerpoint/2010/main" val="4115942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Tokenization issues</a:t>
            </a:r>
            <a:br>
              <a:rPr lang="en-US" dirty="0" smtClean="0"/>
            </a:br>
            <a:r>
              <a:rPr lang="en-US" sz="3600" dirty="0" smtClean="0"/>
              <a:t>Whitespace not indicating a word break</a:t>
            </a:r>
            <a:endParaRPr lang="en-US" dirty="0"/>
          </a:p>
        </p:txBody>
      </p:sp>
      <p:sp>
        <p:nvSpPr>
          <p:cNvPr id="3" name="Content Placeholder 2"/>
          <p:cNvSpPr>
            <a:spLocks noGrp="1"/>
          </p:cNvSpPr>
          <p:nvPr>
            <p:ph idx="1"/>
          </p:nvPr>
        </p:nvSpPr>
        <p:spPr/>
        <p:txBody>
          <a:bodyPr/>
          <a:lstStyle/>
          <a:p>
            <a:r>
              <a:rPr lang="en-US" dirty="0" smtClean="0"/>
              <a:t>Multi-part names</a:t>
            </a:r>
            <a:endParaRPr lang="en-US" dirty="0"/>
          </a:p>
          <a:p>
            <a:pPr lvl="1"/>
            <a:r>
              <a:rPr lang="en-US" dirty="0"/>
              <a:t>“New York” is different from “York”</a:t>
            </a:r>
          </a:p>
          <a:p>
            <a:r>
              <a:rPr lang="en-US" dirty="0" smtClean="0"/>
              <a:t>Phrasal verbs</a:t>
            </a:r>
          </a:p>
          <a:p>
            <a:pPr lvl="1"/>
            <a:r>
              <a:rPr lang="en-US" dirty="0" smtClean="0"/>
              <a:t>Make up, work out</a:t>
            </a:r>
          </a:p>
          <a:p>
            <a:r>
              <a:rPr lang="en-US" dirty="0" smtClean="0"/>
              <a:t>Phone numbers</a:t>
            </a:r>
          </a:p>
          <a:p>
            <a:pPr lvl="1"/>
            <a:r>
              <a:rPr lang="en-US" dirty="0" smtClean="0"/>
              <a:t>USA: (202) 555-2230</a:t>
            </a:r>
          </a:p>
          <a:p>
            <a:pPr lvl="1"/>
            <a:r>
              <a:rPr lang="en-US" dirty="0" smtClean="0"/>
              <a:t>France: 33 1 34 43 32 26</a:t>
            </a:r>
          </a:p>
          <a:p>
            <a:pPr lvl="1"/>
            <a:r>
              <a:rPr lang="en-US" dirty="0" smtClean="0"/>
              <a:t>Sri Lanka: (94-1) 866854</a:t>
            </a:r>
          </a:p>
          <a:p>
            <a:pPr lvl="1"/>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21</a:t>
            </a:fld>
            <a:endParaRPr lang="en-US"/>
          </a:p>
        </p:txBody>
      </p:sp>
    </p:spTree>
    <p:extLst>
      <p:ext uri="{BB962C8B-B14F-4D97-AF65-F5344CB8AC3E}">
        <p14:creationId xmlns:p14="http://schemas.microsoft.com/office/powerpoint/2010/main" val="18664360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sentence?</a:t>
            </a:r>
            <a:endParaRPr lang="en-US" dirty="0"/>
          </a:p>
        </p:txBody>
      </p:sp>
      <p:sp>
        <p:nvSpPr>
          <p:cNvPr id="3" name="Content Placeholder 2"/>
          <p:cNvSpPr>
            <a:spLocks noGrp="1"/>
          </p:cNvSpPr>
          <p:nvPr>
            <p:ph idx="1"/>
          </p:nvPr>
        </p:nvSpPr>
        <p:spPr/>
        <p:txBody>
          <a:bodyPr/>
          <a:lstStyle/>
          <a:p>
            <a:r>
              <a:rPr lang="en-US" dirty="0" smtClean="0"/>
              <a:t>First impulse: “something ending with a ‘.’, ‘?’, or ‘!’”</a:t>
            </a:r>
          </a:p>
          <a:p>
            <a:r>
              <a:rPr lang="en-US" dirty="0" smtClean="0"/>
              <a:t>But some periods are used in abbreviations, or to indicate both abbreviations and end of sentence.</a:t>
            </a:r>
          </a:p>
          <a:p>
            <a:pPr lvl="1"/>
            <a:r>
              <a:rPr lang="en-US" dirty="0" smtClean="0"/>
              <a:t>“Mr</a:t>
            </a:r>
            <a:r>
              <a:rPr lang="en-US" sz="3600" b="1" dirty="0" smtClean="0"/>
              <a:t>.</a:t>
            </a:r>
            <a:r>
              <a:rPr lang="en-US" dirty="0" smtClean="0"/>
              <a:t> Smith lives in the U</a:t>
            </a:r>
            <a:r>
              <a:rPr lang="en-US" sz="3600" b="1" dirty="0" smtClean="0"/>
              <a:t>.</a:t>
            </a:r>
            <a:r>
              <a:rPr lang="en-US" dirty="0" smtClean="0"/>
              <a:t>S</a:t>
            </a:r>
            <a:r>
              <a:rPr lang="en-US" sz="3600" b="1" dirty="0" smtClean="0"/>
              <a:t>.</a:t>
            </a:r>
            <a:r>
              <a:rPr lang="en-US" dirty="0" smtClean="0"/>
              <a:t>A</a:t>
            </a:r>
            <a:r>
              <a:rPr lang="en-US" sz="3600" b="1" dirty="0" smtClean="0"/>
              <a:t>.</a:t>
            </a:r>
            <a:r>
              <a:rPr lang="en-US" dirty="0" smtClean="0"/>
              <a:t> He is an American citizen</a:t>
            </a:r>
            <a:r>
              <a:rPr lang="en-US" sz="3600" b="1" dirty="0" smtClean="0"/>
              <a:t>.</a:t>
            </a:r>
            <a:r>
              <a:rPr lang="en-US" dirty="0" smtClean="0"/>
              <a:t>”</a:t>
            </a:r>
          </a:p>
          <a:p>
            <a:endParaRPr lang="en-US" dirty="0" smtClean="0"/>
          </a:p>
          <a:p>
            <a:pPr lvl="1"/>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22</a:t>
            </a:fld>
            <a:endParaRPr lang="en-US"/>
          </a:p>
        </p:txBody>
      </p:sp>
    </p:spTree>
    <p:extLst>
      <p:ext uri="{BB962C8B-B14F-4D97-AF65-F5344CB8AC3E}">
        <p14:creationId xmlns:p14="http://schemas.microsoft.com/office/powerpoint/2010/main" val="694523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sentence?</a:t>
            </a:r>
            <a:endParaRPr lang="en-US" dirty="0"/>
          </a:p>
        </p:txBody>
      </p:sp>
      <p:sp>
        <p:nvSpPr>
          <p:cNvPr id="3" name="Content Placeholder 2"/>
          <p:cNvSpPr>
            <a:spLocks noGrp="1"/>
          </p:cNvSpPr>
          <p:nvPr>
            <p:ph idx="1"/>
          </p:nvPr>
        </p:nvSpPr>
        <p:spPr/>
        <p:txBody>
          <a:bodyPr/>
          <a:lstStyle/>
          <a:p>
            <a:r>
              <a:rPr lang="en-US" dirty="0" smtClean="0"/>
              <a:t>When does a period indicate end of sentence, and when is it part of an abbreviation?</a:t>
            </a:r>
          </a:p>
          <a:p>
            <a:r>
              <a:rPr lang="en-US" dirty="0" smtClean="0"/>
              <a:t>Two solutions:</a:t>
            </a:r>
          </a:p>
          <a:p>
            <a:pPr lvl="1"/>
            <a:r>
              <a:rPr lang="en-US" dirty="0" smtClean="0"/>
              <a:t>Heuristics</a:t>
            </a:r>
          </a:p>
          <a:p>
            <a:pPr lvl="1"/>
            <a:r>
              <a:rPr lang="en-US" dirty="0" smtClean="0"/>
              <a:t>Machine learning model</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23</a:t>
            </a:fld>
            <a:endParaRPr lang="en-US"/>
          </a:p>
        </p:txBody>
      </p:sp>
    </p:spTree>
    <p:extLst>
      <p:ext uri="{BB962C8B-B14F-4D97-AF65-F5344CB8AC3E}">
        <p14:creationId xmlns:p14="http://schemas.microsoft.com/office/powerpoint/2010/main" val="23128700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Sentence segmentation</a:t>
            </a:r>
            <a:br>
              <a:rPr lang="en-US" dirty="0" smtClean="0"/>
            </a:br>
            <a:r>
              <a:rPr lang="en-US" sz="4000" dirty="0" smtClean="0"/>
              <a:t>A simple algorithm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Place putative sentence boundaries after all occurrences of . ? !</a:t>
            </a:r>
          </a:p>
          <a:p>
            <a:r>
              <a:rPr lang="en-US" dirty="0" smtClean="0"/>
              <a:t>Move the boundary after quotation marks, if any.</a:t>
            </a:r>
          </a:p>
          <a:p>
            <a:r>
              <a:rPr lang="en-US" dirty="0" smtClean="0"/>
              <a:t>Disqualify a period boundary if:</a:t>
            </a:r>
          </a:p>
          <a:p>
            <a:pPr lvl="1"/>
            <a:r>
              <a:rPr lang="en-US" dirty="0" smtClean="0"/>
              <a:t>It is preceded by a known abbreviation that does not typically occur at end of sentences, and is commonly followed by a proper name (e.g., </a:t>
            </a:r>
            <a:r>
              <a:rPr lang="en-US" i="1" dirty="0" smtClean="0"/>
              <a:t>Mr.</a:t>
            </a:r>
            <a:r>
              <a:rPr lang="en-US" dirty="0" smtClean="0"/>
              <a:t>)</a:t>
            </a:r>
          </a:p>
          <a:p>
            <a:pPr lvl="1"/>
            <a:r>
              <a:rPr lang="en-US" dirty="0" smtClean="0"/>
              <a:t>It is preceded by a known abbreviation and not followed by an uppercase word.</a:t>
            </a:r>
          </a:p>
          <a:p>
            <a:r>
              <a:rPr lang="en-US" dirty="0" smtClean="0"/>
              <a:t>Disqualify a boundary with ? or ! If:</a:t>
            </a:r>
          </a:p>
          <a:p>
            <a:pPr lvl="1"/>
            <a:r>
              <a:rPr lang="en-US" dirty="0" smtClean="0"/>
              <a:t>It is followed by a lowercase letter (or part of known name).</a:t>
            </a:r>
          </a:p>
          <a:p>
            <a:r>
              <a:rPr lang="en-US" dirty="0" smtClean="0"/>
              <a:t>Accept all other candidates as sentence boundaries.</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24</a:t>
            </a:fld>
            <a:endParaRPr lang="en-US"/>
          </a:p>
        </p:txBody>
      </p:sp>
    </p:spTree>
    <p:extLst>
      <p:ext uri="{BB962C8B-B14F-4D97-AF65-F5344CB8AC3E}">
        <p14:creationId xmlns:p14="http://schemas.microsoft.com/office/powerpoint/2010/main" val="9589181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Sentence segmentation</a:t>
            </a:r>
            <a:br>
              <a:rPr lang="en-US" dirty="0" smtClean="0"/>
            </a:br>
            <a:r>
              <a:rPr lang="en-US" sz="4000" dirty="0" smtClean="0"/>
              <a:t>A better 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Treat it as a binary classification problem: punctuation is/is not sentence final</a:t>
            </a:r>
          </a:p>
          <a:p>
            <a:r>
              <a:rPr lang="en-US" dirty="0" smtClean="0"/>
              <a:t>A variety of features can be used</a:t>
            </a:r>
          </a:p>
          <a:p>
            <a:pPr lvl="1"/>
            <a:r>
              <a:rPr lang="en-US" dirty="0" smtClean="0"/>
              <a:t>Case of preceding/following words</a:t>
            </a:r>
          </a:p>
          <a:p>
            <a:pPr lvl="1"/>
            <a:r>
              <a:rPr lang="en-US" dirty="0" smtClean="0"/>
              <a:t>Length of preceding/following words</a:t>
            </a:r>
          </a:p>
          <a:p>
            <a:pPr lvl="1"/>
            <a:r>
              <a:rPr lang="en-US" dirty="0" smtClean="0"/>
              <a:t>Actual words preceding/following punctuation</a:t>
            </a:r>
          </a:p>
          <a:p>
            <a:r>
              <a:rPr lang="en-US" dirty="0" smtClean="0"/>
              <a:t>Performance</a:t>
            </a:r>
          </a:p>
          <a:p>
            <a:pPr lvl="1"/>
            <a:r>
              <a:rPr lang="en-US" dirty="0" smtClean="0"/>
              <a:t>About 90% of periods are sentence boundaries</a:t>
            </a:r>
          </a:p>
          <a:p>
            <a:pPr lvl="1"/>
            <a:r>
              <a:rPr lang="en-US" dirty="0" smtClean="0"/>
              <a:t>Classifiers achieve an accuracy over 99%</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25</a:t>
            </a:fld>
            <a:endParaRPr lang="en-US"/>
          </a:p>
        </p:txBody>
      </p:sp>
    </p:spTree>
    <p:extLst>
      <p:ext uri="{BB962C8B-B14F-4D97-AF65-F5344CB8AC3E}">
        <p14:creationId xmlns:p14="http://schemas.microsoft.com/office/powerpoint/2010/main" val="992577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Tokenization issues in other </a:t>
            </a:r>
            <a:r>
              <a:rPr lang="en-US" dirty="0"/>
              <a:t>l</a:t>
            </a:r>
            <a:r>
              <a:rPr lang="en-US" dirty="0" smtClean="0"/>
              <a:t>anguages</a:t>
            </a:r>
            <a:endParaRPr lang="en-US" dirty="0"/>
          </a:p>
        </p:txBody>
      </p:sp>
      <p:sp>
        <p:nvSpPr>
          <p:cNvPr id="3" name="Content Placeholder 2"/>
          <p:cNvSpPr>
            <a:spLocks noGrp="1"/>
          </p:cNvSpPr>
          <p:nvPr>
            <p:ph idx="1"/>
          </p:nvPr>
        </p:nvSpPr>
        <p:spPr/>
        <p:txBody>
          <a:bodyPr>
            <a:noAutofit/>
          </a:bodyPr>
          <a:lstStyle/>
          <a:p>
            <a:r>
              <a:rPr lang="en-US" sz="2400" dirty="0" smtClean="0"/>
              <a:t>Word segmentation in Chinese</a:t>
            </a:r>
          </a:p>
          <a:p>
            <a:endParaRPr lang="en-US" sz="2400" dirty="0"/>
          </a:p>
          <a:p>
            <a:endParaRPr lang="en-US" sz="2400" dirty="0" smtClean="0"/>
          </a:p>
          <a:p>
            <a:endParaRPr lang="en-US" sz="2400" dirty="0"/>
          </a:p>
          <a:p>
            <a:pPr lvl="1"/>
            <a:r>
              <a:rPr lang="en-US" sz="2000" dirty="0" smtClean="0"/>
              <a:t>No white spaces used</a:t>
            </a:r>
          </a:p>
          <a:p>
            <a:pPr lvl="1"/>
            <a:r>
              <a:rPr lang="en-US" sz="2000" dirty="0" smtClean="0"/>
              <a:t>How would you tokenize “</a:t>
            </a:r>
            <a:r>
              <a:rPr lang="en-US" sz="2000" dirty="0" err="1" smtClean="0"/>
              <a:t>thetabledownthere</a:t>
            </a:r>
            <a:r>
              <a:rPr lang="en-US" sz="2000" dirty="0" smtClean="0"/>
              <a:t>”? The longest match heuristic fails on the first word.</a:t>
            </a:r>
            <a:endParaRPr lang="en-US" sz="2000" dirty="0"/>
          </a:p>
          <a:p>
            <a:r>
              <a:rPr lang="en-US" sz="2400" dirty="0" smtClean="0"/>
              <a:t>Compound nouns in German</a:t>
            </a:r>
          </a:p>
          <a:p>
            <a:pPr lvl="1"/>
            <a:r>
              <a:rPr lang="en-US" sz="2000" dirty="0" err="1" smtClean="0"/>
              <a:t>Lebensversicherungsgesellschaftsangestellter</a:t>
            </a:r>
            <a:r>
              <a:rPr lang="en-US" sz="2000" dirty="0" smtClean="0"/>
              <a:t> – life insurance company employee</a:t>
            </a:r>
          </a:p>
          <a:p>
            <a:pPr lvl="1"/>
            <a:r>
              <a:rPr lang="en-US" sz="2000" dirty="0" smtClean="0"/>
              <a:t>It appears in English as well: “hard disk” vs. “</a:t>
            </a:r>
            <a:r>
              <a:rPr lang="en-US" sz="2000" dirty="0" err="1" smtClean="0"/>
              <a:t>harddisk</a:t>
            </a:r>
            <a:r>
              <a:rPr lang="en-US" sz="2000" dirty="0" smtClean="0"/>
              <a:t>”</a:t>
            </a:r>
          </a:p>
        </p:txBody>
      </p:sp>
      <p:pic>
        <p:nvPicPr>
          <p:cNvPr id="4" name="Picture 3" descr="Screen Shot 2012-05-12 at 2.08.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073" y="2305730"/>
            <a:ext cx="8270838" cy="895481"/>
          </a:xfrm>
          <a:prstGeom prst="rect">
            <a:avLst/>
          </a:prstGeom>
        </p:spPr>
      </p:pic>
      <p:sp>
        <p:nvSpPr>
          <p:cNvPr id="5" name="Slide Number Placeholder 4"/>
          <p:cNvSpPr>
            <a:spLocks noGrp="1"/>
          </p:cNvSpPr>
          <p:nvPr>
            <p:ph type="sldNum" sz="quarter" idx="12"/>
          </p:nvPr>
        </p:nvSpPr>
        <p:spPr/>
        <p:txBody>
          <a:bodyPr/>
          <a:lstStyle/>
          <a:p>
            <a:fld id="{FF5157AA-4A4D-2C48-B0F6-C526C028AE97}" type="slidenum">
              <a:rPr lang="en-US" smtClean="0"/>
              <a:t>26</a:t>
            </a:fld>
            <a:endParaRPr lang="en-US"/>
          </a:p>
        </p:txBody>
      </p:sp>
    </p:spTree>
    <p:extLst>
      <p:ext uri="{BB962C8B-B14F-4D97-AF65-F5344CB8AC3E}">
        <p14:creationId xmlns:p14="http://schemas.microsoft.com/office/powerpoint/2010/main" val="27757481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Implementations</a:t>
            </a:r>
            <a:endParaRPr lang="en-US" dirty="0"/>
          </a:p>
        </p:txBody>
      </p:sp>
      <p:sp>
        <p:nvSpPr>
          <p:cNvPr id="3" name="Content Placeholder 2"/>
          <p:cNvSpPr>
            <a:spLocks noGrp="1"/>
          </p:cNvSpPr>
          <p:nvPr>
            <p:ph idx="1"/>
          </p:nvPr>
        </p:nvSpPr>
        <p:spPr/>
        <p:txBody>
          <a:bodyPr>
            <a:normAutofit lnSpcReduction="10000"/>
          </a:bodyPr>
          <a:lstStyle/>
          <a:p>
            <a:r>
              <a:rPr lang="en-US" dirty="0" smtClean="0"/>
              <a:t>Tokenization is typically implemented with </a:t>
            </a:r>
            <a:r>
              <a:rPr lang="en-US" dirty="0"/>
              <a:t>language-specific grammars or regular expressions compiled to finite state automata</a:t>
            </a:r>
          </a:p>
          <a:p>
            <a:pPr lvl="1"/>
            <a:r>
              <a:rPr lang="en-US" sz="2000" dirty="0"/>
              <a:t> </a:t>
            </a:r>
            <a:r>
              <a:rPr lang="en-US" dirty="0" err="1"/>
              <a:t>JFlex</a:t>
            </a:r>
            <a:r>
              <a:rPr lang="en-US" dirty="0"/>
              <a:t>: </a:t>
            </a:r>
            <a:r>
              <a:rPr lang="en-US" dirty="0">
                <a:hlinkClick r:id="rId2"/>
              </a:rPr>
              <a:t>http://jflex.de/</a:t>
            </a:r>
            <a:endParaRPr lang="en-US" dirty="0"/>
          </a:p>
          <a:p>
            <a:pPr lvl="1"/>
            <a:r>
              <a:rPr lang="en-US" dirty="0" err="1"/>
              <a:t>Antlr</a:t>
            </a:r>
            <a:r>
              <a:rPr lang="en-US" dirty="0"/>
              <a:t>: </a:t>
            </a:r>
            <a:r>
              <a:rPr lang="en-US" dirty="0">
                <a:hlinkClick r:id="rId3"/>
              </a:rPr>
              <a:t>http://antlr.org/</a:t>
            </a:r>
            <a:r>
              <a:rPr lang="en-US" dirty="0"/>
              <a:t> </a:t>
            </a:r>
            <a:endParaRPr lang="en-US" dirty="0" smtClean="0"/>
          </a:p>
          <a:p>
            <a:r>
              <a:rPr lang="en-US" dirty="0" smtClean="0"/>
              <a:t>Sentence segmentation</a:t>
            </a:r>
          </a:p>
          <a:p>
            <a:pPr lvl="1"/>
            <a:r>
              <a:rPr lang="en-US" dirty="0" smtClean="0"/>
              <a:t>Heuristics following tokenization (</a:t>
            </a:r>
            <a:r>
              <a:rPr lang="en-US" dirty="0" err="1" smtClean="0"/>
              <a:t>CoreNLP</a:t>
            </a:r>
            <a:r>
              <a:rPr lang="en-US" dirty="0" smtClean="0"/>
              <a:t>, processors)</a:t>
            </a:r>
          </a:p>
          <a:p>
            <a:pPr lvl="1"/>
            <a:r>
              <a:rPr lang="en-US" dirty="0" smtClean="0"/>
              <a:t>Classifier preceding tokenization (</a:t>
            </a:r>
            <a:r>
              <a:rPr lang="en-US" dirty="0" err="1" smtClean="0"/>
              <a:t>OpenNLP</a:t>
            </a:r>
            <a:r>
              <a:rPr lang="en-US" dirty="0" smtClean="0"/>
              <a:t>, NLTK)</a:t>
            </a:r>
            <a:endParaRPr lang="en-US" dirty="0"/>
          </a:p>
          <a:p>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27</a:t>
            </a:fld>
            <a:endParaRPr lang="en-US"/>
          </a:p>
        </p:txBody>
      </p:sp>
    </p:spTree>
    <p:extLst>
      <p:ext uri="{BB962C8B-B14F-4D97-AF65-F5344CB8AC3E}">
        <p14:creationId xmlns:p14="http://schemas.microsoft.com/office/powerpoint/2010/main" val="10626934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NLTK example</a:t>
            </a:r>
            <a:endParaRPr lang="en-US" dirty="0"/>
          </a:p>
        </p:txBody>
      </p:sp>
      <p:sp>
        <p:nvSpPr>
          <p:cNvPr id="3" name="Content Placeholder 2"/>
          <p:cNvSpPr>
            <a:spLocks noGrp="1"/>
          </p:cNvSpPr>
          <p:nvPr>
            <p:ph idx="1"/>
          </p:nvPr>
        </p:nvSpPr>
        <p:spPr/>
        <p:txBody>
          <a:bodyPr>
            <a:noAutofit/>
          </a:bodyPr>
          <a:lstStyle/>
          <a:p>
            <a:pPr marL="0" indent="0">
              <a:buNone/>
            </a:pPr>
            <a:r>
              <a:rPr lang="en-US" sz="1800" dirty="0"/>
              <a:t>&gt;&gt;&gt; from </a:t>
            </a:r>
            <a:r>
              <a:rPr lang="en-US" sz="1800" dirty="0" err="1"/>
              <a:t>nltk.tokenize</a:t>
            </a:r>
            <a:r>
              <a:rPr lang="en-US" sz="1800" dirty="0"/>
              <a:t> import </a:t>
            </a:r>
            <a:r>
              <a:rPr lang="en-US" sz="1800" dirty="0" err="1"/>
              <a:t>word_tokenize</a:t>
            </a:r>
            <a:r>
              <a:rPr lang="en-US" sz="1800" dirty="0" smtClean="0"/>
              <a:t>, </a:t>
            </a:r>
            <a:r>
              <a:rPr lang="en-US" sz="1800" dirty="0" err="1" smtClean="0"/>
              <a:t>sent_tokenize</a:t>
            </a:r>
            <a:endParaRPr lang="en-US" sz="1800" dirty="0"/>
          </a:p>
          <a:p>
            <a:pPr marL="0" indent="0">
              <a:buNone/>
            </a:pPr>
            <a:r>
              <a:rPr lang="en-US" sz="1800" dirty="0"/>
              <a:t>&gt;&gt;&gt; s = '''Good muffins cost $3.88\</a:t>
            </a:r>
            <a:r>
              <a:rPr lang="en-US" sz="1800" dirty="0" err="1"/>
              <a:t>nin</a:t>
            </a:r>
            <a:r>
              <a:rPr lang="en-US" sz="1800" dirty="0"/>
              <a:t> New York.  Please buy me two of them.\n\</a:t>
            </a:r>
            <a:r>
              <a:rPr lang="en-US" sz="1800" dirty="0" err="1"/>
              <a:t>nThanks</a:t>
            </a:r>
            <a:r>
              <a:rPr lang="en-US" sz="1800" dirty="0"/>
              <a:t>.'''</a:t>
            </a:r>
          </a:p>
          <a:p>
            <a:pPr marL="0" indent="0">
              <a:buNone/>
            </a:pPr>
            <a:r>
              <a:rPr lang="en-US" sz="1800" dirty="0"/>
              <a:t>&gt;&gt;&gt; </a:t>
            </a:r>
            <a:r>
              <a:rPr lang="en-US" sz="1800" dirty="0" err="1"/>
              <a:t>sent_tokenize</a:t>
            </a:r>
            <a:r>
              <a:rPr lang="en-US" sz="1800" dirty="0"/>
              <a:t>(s)</a:t>
            </a:r>
          </a:p>
          <a:p>
            <a:pPr marL="0" indent="0">
              <a:buNone/>
            </a:pPr>
            <a:r>
              <a:rPr lang="en-US" sz="1800" dirty="0"/>
              <a:t>['Good muffins cost $3.88\</a:t>
            </a:r>
            <a:r>
              <a:rPr lang="en-US" sz="1800" dirty="0" err="1"/>
              <a:t>nin</a:t>
            </a:r>
            <a:r>
              <a:rPr lang="en-US" sz="1800" dirty="0"/>
              <a:t> New York.', 'Please buy me two of them.', 'Thanks.']</a:t>
            </a:r>
          </a:p>
          <a:p>
            <a:pPr marL="0" indent="0">
              <a:buNone/>
            </a:pPr>
            <a:r>
              <a:rPr lang="en-US" sz="1800" dirty="0"/>
              <a:t>&gt;&gt;&gt; [</a:t>
            </a:r>
            <a:r>
              <a:rPr lang="en-US" sz="1800" dirty="0" err="1"/>
              <a:t>word_tokenize</a:t>
            </a:r>
            <a:r>
              <a:rPr lang="en-US" sz="1800" dirty="0"/>
              <a:t>(t) for t in </a:t>
            </a:r>
            <a:r>
              <a:rPr lang="en-US" sz="1800" dirty="0" err="1"/>
              <a:t>sent_tokenize</a:t>
            </a:r>
            <a:r>
              <a:rPr lang="en-US" sz="1800" dirty="0"/>
              <a:t>(s)]</a:t>
            </a:r>
          </a:p>
          <a:p>
            <a:pPr marL="0" indent="0">
              <a:buNone/>
            </a:pPr>
            <a:r>
              <a:rPr lang="en-US" sz="1800" dirty="0"/>
              <a:t>[['Good', 'muffins', 'cost', '$', '3.88', 'in', 'New', 'York', '.'], ['Please', 'buy', 'me', 'two', 'of', 'them', '.'], ['Thanks', '.']</a:t>
            </a:r>
            <a:r>
              <a:rPr lang="en-US" sz="1800" dirty="0" smtClean="0"/>
              <a:t>]</a:t>
            </a:r>
            <a:endParaRPr lang="en-US" sz="1800" dirty="0"/>
          </a:p>
        </p:txBody>
      </p:sp>
      <p:sp>
        <p:nvSpPr>
          <p:cNvPr id="4" name="Slide Number Placeholder 3"/>
          <p:cNvSpPr>
            <a:spLocks noGrp="1"/>
          </p:cNvSpPr>
          <p:nvPr>
            <p:ph type="sldNum" sz="quarter" idx="12"/>
          </p:nvPr>
        </p:nvSpPr>
        <p:spPr/>
        <p:txBody>
          <a:bodyPr/>
          <a:lstStyle/>
          <a:p>
            <a:fld id="{FF5157AA-4A4D-2C48-B0F6-C526C028AE97}" type="slidenum">
              <a:rPr lang="en-US" smtClean="0"/>
              <a:t>28</a:t>
            </a:fld>
            <a:endParaRPr lang="en-US"/>
          </a:p>
        </p:txBody>
      </p:sp>
    </p:spTree>
    <p:extLst>
      <p:ext uri="{BB962C8B-B14F-4D97-AF65-F5344CB8AC3E}">
        <p14:creationId xmlns:p14="http://schemas.microsoft.com/office/powerpoint/2010/main" val="27697126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Typical NLP pipeline</a:t>
            </a:r>
            <a:endParaRPr lang="en-US" dirty="0"/>
          </a:p>
        </p:txBody>
      </p:sp>
      <p:sp>
        <p:nvSpPr>
          <p:cNvPr id="5" name="TextBox 4"/>
          <p:cNvSpPr txBox="1"/>
          <p:nvPr/>
        </p:nvSpPr>
        <p:spPr>
          <a:xfrm>
            <a:off x="3995453" y="1521487"/>
            <a:ext cx="814095" cy="523220"/>
          </a:xfrm>
          <a:prstGeom prst="rect">
            <a:avLst/>
          </a:prstGeom>
          <a:noFill/>
        </p:spPr>
        <p:txBody>
          <a:bodyPr wrap="none" rtlCol="0">
            <a:spAutoFit/>
          </a:bodyPr>
          <a:lstStyle/>
          <a:p>
            <a:r>
              <a:rPr lang="en-US" sz="2800" dirty="0" smtClean="0"/>
              <a:t>Text</a:t>
            </a:r>
            <a:endParaRPr lang="en-US" sz="2800" dirty="0"/>
          </a:p>
        </p:txBody>
      </p:sp>
      <p:sp>
        <p:nvSpPr>
          <p:cNvPr id="6" name="Rounded Rectangle 5"/>
          <p:cNvSpPr/>
          <p:nvPr/>
        </p:nvSpPr>
        <p:spPr>
          <a:xfrm>
            <a:off x="1558150" y="2445506"/>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Tokenization / Sentence segmentation</a:t>
            </a:r>
            <a:endParaRPr lang="en-US" dirty="0"/>
          </a:p>
        </p:txBody>
      </p:sp>
      <p:sp>
        <p:nvSpPr>
          <p:cNvPr id="7" name="Down Arrow 6"/>
          <p:cNvSpPr/>
          <p:nvPr/>
        </p:nvSpPr>
        <p:spPr>
          <a:xfrm>
            <a:off x="4107031" y="2044707"/>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558150" y="3021252"/>
            <a:ext cx="5701209" cy="42334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Part of speech (POS) tagging</a:t>
            </a:r>
            <a:endParaRPr lang="en-US" dirty="0"/>
          </a:p>
        </p:txBody>
      </p:sp>
      <p:sp>
        <p:nvSpPr>
          <p:cNvPr id="9" name="Rounded Rectangle 8"/>
          <p:cNvSpPr/>
          <p:nvPr/>
        </p:nvSpPr>
        <p:spPr>
          <a:xfrm>
            <a:off x="1558150" y="3600048"/>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Normalization / Stemming / Lemmatization</a:t>
            </a:r>
            <a:endParaRPr lang="en-US" dirty="0"/>
          </a:p>
        </p:txBody>
      </p:sp>
      <p:sp>
        <p:nvSpPr>
          <p:cNvPr id="10" name="Rounded Rectangle 9"/>
          <p:cNvSpPr/>
          <p:nvPr/>
        </p:nvSpPr>
        <p:spPr>
          <a:xfrm>
            <a:off x="1558150" y="4175794"/>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Named entity recognition (NER)</a:t>
            </a:r>
            <a:endParaRPr lang="en-US" dirty="0"/>
          </a:p>
        </p:txBody>
      </p:sp>
      <p:sp>
        <p:nvSpPr>
          <p:cNvPr id="11" name="Rounded Rectangle 10"/>
          <p:cNvSpPr/>
          <p:nvPr/>
        </p:nvSpPr>
        <p:spPr>
          <a:xfrm>
            <a:off x="1558150" y="4765194"/>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Parsing (constituent, dependency, shallow)</a:t>
            </a:r>
            <a:endParaRPr lang="en-US" dirty="0"/>
          </a:p>
        </p:txBody>
      </p:sp>
      <p:sp>
        <p:nvSpPr>
          <p:cNvPr id="12" name="Rounded Rectangle 11"/>
          <p:cNvSpPr/>
          <p:nvPr/>
        </p:nvSpPr>
        <p:spPr>
          <a:xfrm>
            <a:off x="1558150" y="5340940"/>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Coreference resolution</a:t>
            </a:r>
            <a:endParaRPr lang="en-US" dirty="0"/>
          </a:p>
        </p:txBody>
      </p:sp>
      <p:sp>
        <p:nvSpPr>
          <p:cNvPr id="13" name="Down Arrow 12"/>
          <p:cNvSpPr/>
          <p:nvPr/>
        </p:nvSpPr>
        <p:spPr>
          <a:xfrm>
            <a:off x="4107031" y="5863114"/>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301941" y="6195093"/>
            <a:ext cx="2319290" cy="523220"/>
          </a:xfrm>
          <a:prstGeom prst="rect">
            <a:avLst/>
          </a:prstGeom>
          <a:noFill/>
        </p:spPr>
        <p:txBody>
          <a:bodyPr wrap="none" rtlCol="0">
            <a:spAutoFit/>
          </a:bodyPr>
          <a:lstStyle/>
          <a:p>
            <a:r>
              <a:rPr lang="en-US" sz="2800" dirty="0" smtClean="0"/>
              <a:t>Processed text</a:t>
            </a:r>
            <a:endParaRPr lang="en-US" sz="2800" dirty="0"/>
          </a:p>
        </p:txBody>
      </p:sp>
      <p:sp>
        <p:nvSpPr>
          <p:cNvPr id="2" name="Slide Number Placeholder 1"/>
          <p:cNvSpPr>
            <a:spLocks noGrp="1"/>
          </p:cNvSpPr>
          <p:nvPr>
            <p:ph type="sldNum" sz="quarter" idx="12"/>
          </p:nvPr>
        </p:nvSpPr>
        <p:spPr/>
        <p:txBody>
          <a:bodyPr/>
          <a:lstStyle/>
          <a:p>
            <a:fld id="{FF5157AA-4A4D-2C48-B0F6-C526C028AE97}" type="slidenum">
              <a:rPr lang="en-US" smtClean="0"/>
              <a:t>29</a:t>
            </a:fld>
            <a:endParaRPr lang="en-US"/>
          </a:p>
        </p:txBody>
      </p:sp>
    </p:spTree>
    <p:extLst>
      <p:ext uri="{BB962C8B-B14F-4D97-AF65-F5344CB8AC3E}">
        <p14:creationId xmlns:p14="http://schemas.microsoft.com/office/powerpoint/2010/main" val="258692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a:t>
            </a:r>
            <a:endParaRPr lang="en-US" dirty="0"/>
          </a:p>
        </p:txBody>
      </p:sp>
      <p:sp>
        <p:nvSpPr>
          <p:cNvPr id="3" name="Content Placeholder 2"/>
          <p:cNvSpPr>
            <a:spLocks noGrp="1"/>
          </p:cNvSpPr>
          <p:nvPr>
            <p:ph idx="1"/>
          </p:nvPr>
        </p:nvSpPr>
        <p:spPr/>
        <p:txBody>
          <a:bodyPr/>
          <a:lstStyle/>
          <a:p>
            <a:r>
              <a:rPr lang="en-US" dirty="0" smtClean="0"/>
              <a:t>We will review the most typical NLP tools: from tokenization to </a:t>
            </a:r>
            <a:r>
              <a:rPr lang="en-US" dirty="0" err="1" smtClean="0"/>
              <a:t>coreference</a:t>
            </a:r>
            <a:r>
              <a:rPr lang="en-US" dirty="0" smtClean="0"/>
              <a:t> resolution </a:t>
            </a:r>
          </a:p>
          <a:p>
            <a:r>
              <a:rPr lang="en-US" dirty="0" smtClean="0"/>
              <a:t>How to use them (with NLTK)</a:t>
            </a:r>
          </a:p>
          <a:p>
            <a:r>
              <a:rPr lang="en-US" dirty="0" smtClean="0"/>
              <a:t>We will cover implementation details in the remaining of this course</a:t>
            </a:r>
          </a:p>
        </p:txBody>
      </p:sp>
      <p:sp>
        <p:nvSpPr>
          <p:cNvPr id="4" name="Slide Number Placeholder 3"/>
          <p:cNvSpPr>
            <a:spLocks noGrp="1"/>
          </p:cNvSpPr>
          <p:nvPr>
            <p:ph type="sldNum" sz="quarter" idx="12"/>
          </p:nvPr>
        </p:nvSpPr>
        <p:spPr/>
        <p:txBody>
          <a:bodyPr/>
          <a:lstStyle/>
          <a:p>
            <a:fld id="{FF5157AA-4A4D-2C48-B0F6-C526C028AE97}" type="slidenum">
              <a:rPr lang="en-US" smtClean="0"/>
              <a:t>3</a:t>
            </a:fld>
            <a:endParaRPr lang="en-US"/>
          </a:p>
        </p:txBody>
      </p:sp>
    </p:spTree>
    <p:extLst>
      <p:ext uri="{BB962C8B-B14F-4D97-AF65-F5344CB8AC3E}">
        <p14:creationId xmlns:p14="http://schemas.microsoft.com/office/powerpoint/2010/main" val="3390481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 Tagging</a:t>
            </a:r>
            <a:endParaRPr lang="en-US" dirty="0"/>
          </a:p>
        </p:txBody>
      </p:sp>
      <p:sp>
        <p:nvSpPr>
          <p:cNvPr id="3" name="Content Placeholder 2"/>
          <p:cNvSpPr>
            <a:spLocks noGrp="1"/>
          </p:cNvSpPr>
          <p:nvPr>
            <p:ph idx="1"/>
          </p:nvPr>
        </p:nvSpPr>
        <p:spPr/>
        <p:txBody>
          <a:bodyPr/>
          <a:lstStyle/>
          <a:p>
            <a:r>
              <a:rPr lang="en-US" dirty="0" smtClean="0"/>
              <a:t>Process of performing automatic grammatical tagging for word categories</a:t>
            </a:r>
          </a:p>
          <a:p>
            <a:r>
              <a:rPr lang="en-US" i="1" dirty="0" smtClean="0"/>
              <a:t>Part-of-speech tags </a:t>
            </a:r>
            <a:r>
              <a:rPr lang="en-US" dirty="0" smtClean="0"/>
              <a:t>aka </a:t>
            </a:r>
            <a:r>
              <a:rPr lang="en-US" i="1" dirty="0" smtClean="0"/>
              <a:t>word classes</a:t>
            </a:r>
            <a:r>
              <a:rPr lang="en-US" dirty="0" smtClean="0"/>
              <a:t>, </a:t>
            </a:r>
            <a:r>
              <a:rPr lang="en-US" i="1" dirty="0" smtClean="0"/>
              <a:t>morphological classes</a:t>
            </a:r>
            <a:r>
              <a:rPr lang="en-US" dirty="0" smtClean="0"/>
              <a:t>, or </a:t>
            </a:r>
            <a:r>
              <a:rPr lang="en-US" i="1" dirty="0" smtClean="0"/>
              <a:t>lexical tags</a:t>
            </a:r>
          </a:p>
          <a:p>
            <a:r>
              <a:rPr lang="en-US" dirty="0" smtClean="0"/>
              <a:t>Implementation = sequence models</a:t>
            </a:r>
          </a:p>
          <a:p>
            <a:pPr lvl="1"/>
            <a:r>
              <a:rPr lang="en-US" dirty="0"/>
              <a:t>W</a:t>
            </a:r>
            <a:r>
              <a:rPr lang="en-US" dirty="0" smtClean="0"/>
              <a:t>e will discuss these later in the course</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30</a:t>
            </a:fld>
            <a:endParaRPr lang="en-US"/>
          </a:p>
        </p:txBody>
      </p:sp>
    </p:spTree>
    <p:extLst>
      <p:ext uri="{BB962C8B-B14F-4D97-AF65-F5344CB8AC3E}">
        <p14:creationId xmlns:p14="http://schemas.microsoft.com/office/powerpoint/2010/main" val="27141407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(Mostly) English word classes</a:t>
            </a:r>
            <a:endParaRPr lang="en-US" dirty="0"/>
          </a:p>
        </p:txBody>
      </p:sp>
      <p:sp>
        <p:nvSpPr>
          <p:cNvPr id="3" name="Content Placeholder 2"/>
          <p:cNvSpPr>
            <a:spLocks noGrp="1"/>
          </p:cNvSpPr>
          <p:nvPr>
            <p:ph idx="1"/>
          </p:nvPr>
        </p:nvSpPr>
        <p:spPr/>
        <p:txBody>
          <a:bodyPr/>
          <a:lstStyle/>
          <a:p>
            <a:r>
              <a:rPr lang="en-US" dirty="0" smtClean="0"/>
              <a:t>Two class types</a:t>
            </a:r>
          </a:p>
          <a:p>
            <a:pPr lvl="1"/>
            <a:r>
              <a:rPr lang="en-US" dirty="0" smtClean="0"/>
              <a:t>Closed: relatively fixed membership</a:t>
            </a:r>
          </a:p>
          <a:p>
            <a:pPr lvl="1"/>
            <a:r>
              <a:rPr lang="en-US" dirty="0" smtClean="0"/>
              <a:t>Open</a:t>
            </a:r>
          </a:p>
          <a:p>
            <a:r>
              <a:rPr lang="en-US" dirty="0" smtClean="0"/>
              <a:t>Open classes</a:t>
            </a:r>
          </a:p>
          <a:p>
            <a:pPr lvl="1"/>
            <a:r>
              <a:rPr lang="en-US" dirty="0" smtClean="0"/>
              <a:t>Nouns</a:t>
            </a:r>
          </a:p>
          <a:p>
            <a:pPr lvl="1"/>
            <a:r>
              <a:rPr lang="en-US" dirty="0" smtClean="0"/>
              <a:t>Verbs</a:t>
            </a:r>
          </a:p>
          <a:p>
            <a:pPr lvl="1"/>
            <a:r>
              <a:rPr lang="en-US" dirty="0" smtClean="0"/>
              <a:t>Adjectives</a:t>
            </a:r>
          </a:p>
          <a:p>
            <a:pPr lvl="1"/>
            <a:r>
              <a:rPr lang="en-US" dirty="0" smtClean="0"/>
              <a:t>Adverbs</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31</a:t>
            </a:fld>
            <a:endParaRPr lang="en-US"/>
          </a:p>
        </p:txBody>
      </p:sp>
    </p:spTree>
    <p:extLst>
      <p:ext uri="{BB962C8B-B14F-4D97-AF65-F5344CB8AC3E}">
        <p14:creationId xmlns:p14="http://schemas.microsoft.com/office/powerpoint/2010/main" val="30089873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Open classes</a:t>
            </a:r>
            <a:br>
              <a:rPr lang="en-US" dirty="0" smtClean="0"/>
            </a:br>
            <a:r>
              <a:rPr lang="en-US" sz="4000" dirty="0" smtClean="0"/>
              <a:t>Nouns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Theoretically: people, places, things, etc.</a:t>
            </a:r>
          </a:p>
          <a:p>
            <a:r>
              <a:rPr lang="en-US" dirty="0" smtClean="0"/>
              <a:t>But nouns are defined syntactically and morphologically</a:t>
            </a:r>
          </a:p>
          <a:p>
            <a:pPr lvl="1"/>
            <a:r>
              <a:rPr lang="en-US" dirty="0" smtClean="0"/>
              <a:t>Ability to occur with determiners (</a:t>
            </a:r>
            <a:r>
              <a:rPr lang="en-US" i="1" dirty="0" smtClean="0"/>
              <a:t>a goat</a:t>
            </a:r>
            <a:r>
              <a:rPr lang="en-US" dirty="0" smtClean="0"/>
              <a:t>), to take possessives (</a:t>
            </a:r>
            <a:r>
              <a:rPr lang="en-US" i="1" dirty="0" smtClean="0"/>
              <a:t>IBM’s revenue</a:t>
            </a:r>
            <a:r>
              <a:rPr lang="en-US" dirty="0" smtClean="0"/>
              <a:t>), to have a plural (</a:t>
            </a:r>
            <a:r>
              <a:rPr lang="en-US" i="1" dirty="0" smtClean="0"/>
              <a:t>goats</a:t>
            </a:r>
            <a:r>
              <a:rPr lang="en-US" dirty="0" smtClean="0"/>
              <a:t>)</a:t>
            </a:r>
          </a:p>
          <a:p>
            <a:pPr lvl="1"/>
            <a:r>
              <a:rPr lang="en-US" dirty="0" smtClean="0"/>
              <a:t>This allows other things to be labeled as nouns, e.g., verb nominalizations</a:t>
            </a:r>
          </a:p>
          <a:p>
            <a:r>
              <a:rPr lang="en-US" dirty="0" smtClean="0"/>
              <a:t>Grouped into proper nouns and common nouns</a:t>
            </a:r>
          </a:p>
          <a:p>
            <a:r>
              <a:rPr lang="en-US" dirty="0" smtClean="0"/>
              <a:t>Common nouns divided into</a:t>
            </a:r>
          </a:p>
          <a:p>
            <a:pPr lvl="1"/>
            <a:r>
              <a:rPr lang="en-US" dirty="0" smtClean="0"/>
              <a:t>Count nouns: </a:t>
            </a:r>
            <a:r>
              <a:rPr lang="en-US" i="1" dirty="0" smtClean="0"/>
              <a:t>one goat, two goats</a:t>
            </a:r>
          </a:p>
          <a:p>
            <a:pPr lvl="1"/>
            <a:r>
              <a:rPr lang="en-US" dirty="0" smtClean="0"/>
              <a:t>Mass nouns: </a:t>
            </a:r>
            <a:r>
              <a:rPr lang="en-US" i="1" dirty="0" smtClean="0"/>
              <a:t>snow, communism </a:t>
            </a:r>
            <a:endParaRPr lang="en-US" i="1" dirty="0"/>
          </a:p>
        </p:txBody>
      </p:sp>
      <p:sp>
        <p:nvSpPr>
          <p:cNvPr id="4" name="Slide Number Placeholder 3"/>
          <p:cNvSpPr>
            <a:spLocks noGrp="1"/>
          </p:cNvSpPr>
          <p:nvPr>
            <p:ph type="sldNum" sz="quarter" idx="12"/>
          </p:nvPr>
        </p:nvSpPr>
        <p:spPr/>
        <p:txBody>
          <a:bodyPr/>
          <a:lstStyle/>
          <a:p>
            <a:fld id="{FF5157AA-4A4D-2C48-B0F6-C526C028AE97}" type="slidenum">
              <a:rPr lang="en-US" smtClean="0"/>
              <a:t>32</a:t>
            </a:fld>
            <a:endParaRPr lang="en-US"/>
          </a:p>
        </p:txBody>
      </p:sp>
    </p:spTree>
    <p:extLst>
      <p:ext uri="{BB962C8B-B14F-4D97-AF65-F5344CB8AC3E}">
        <p14:creationId xmlns:p14="http://schemas.microsoft.com/office/powerpoint/2010/main" val="15036488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Open classes</a:t>
            </a:r>
            <a:br>
              <a:rPr lang="en-US" dirty="0" smtClean="0"/>
            </a:br>
            <a:r>
              <a:rPr lang="en-US" sz="3600" dirty="0" smtClean="0"/>
              <a:t>Verbs, adjectives, adverbs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Verbs</a:t>
            </a:r>
          </a:p>
          <a:p>
            <a:pPr lvl="1"/>
            <a:r>
              <a:rPr lang="en-US" dirty="0" smtClean="0"/>
              <a:t>Actions, processed</a:t>
            </a:r>
          </a:p>
          <a:p>
            <a:pPr lvl="1"/>
            <a:r>
              <a:rPr lang="en-US" dirty="0" smtClean="0"/>
              <a:t>Some languages don’t have the distinction between verbs and nouns: Tongan, Riau Indonesian</a:t>
            </a:r>
          </a:p>
          <a:p>
            <a:r>
              <a:rPr lang="en-US" dirty="0" smtClean="0"/>
              <a:t>Adjectives</a:t>
            </a:r>
          </a:p>
          <a:p>
            <a:pPr lvl="1"/>
            <a:r>
              <a:rPr lang="en-US" dirty="0" smtClean="0"/>
              <a:t>Properties, qualities (e.g., color, age, value)</a:t>
            </a:r>
          </a:p>
          <a:p>
            <a:pPr lvl="1"/>
            <a:r>
              <a:rPr lang="en-US" dirty="0" smtClean="0"/>
              <a:t>Some languages do not have adjectives: in Korean adjectives act as a subclass of verbs</a:t>
            </a:r>
          </a:p>
          <a:p>
            <a:r>
              <a:rPr lang="en-US" dirty="0" smtClean="0"/>
              <a:t>Adverbs</a:t>
            </a:r>
          </a:p>
          <a:p>
            <a:pPr lvl="1"/>
            <a:r>
              <a:rPr lang="en-US" dirty="0" smtClean="0"/>
              <a:t>“Semantic </a:t>
            </a:r>
            <a:r>
              <a:rPr lang="en-US" dirty="0" err="1" smtClean="0"/>
              <a:t>hodge</a:t>
            </a:r>
            <a:r>
              <a:rPr lang="en-US" dirty="0" smtClean="0"/>
              <a:t> </a:t>
            </a:r>
            <a:r>
              <a:rPr lang="en-US" dirty="0" err="1" smtClean="0"/>
              <a:t>podge</a:t>
            </a:r>
            <a:r>
              <a:rPr lang="en-US" dirty="0" smtClean="0"/>
              <a:t>” (Jurafsky and Martin, 2008)</a:t>
            </a:r>
          </a:p>
          <a:p>
            <a:pPr lvl="1"/>
            <a:r>
              <a:rPr lang="en-US" dirty="0" smtClean="0"/>
              <a:t>Modifiers of verbs, other adverbs and entire verb phrases</a:t>
            </a:r>
          </a:p>
          <a:p>
            <a:pPr lvl="1"/>
            <a:r>
              <a:rPr lang="en-US" dirty="0" smtClean="0"/>
              <a:t>Directional or locative (</a:t>
            </a:r>
            <a:r>
              <a:rPr lang="en-US" i="1" dirty="0" smtClean="0"/>
              <a:t>home, here, downhill</a:t>
            </a:r>
            <a:r>
              <a:rPr lang="en-US" dirty="0" smtClean="0"/>
              <a:t>), degree (</a:t>
            </a:r>
            <a:r>
              <a:rPr lang="en-US" i="1" dirty="0" smtClean="0"/>
              <a:t>extremely, very, somewhat</a:t>
            </a:r>
            <a:r>
              <a:rPr lang="en-US" dirty="0" smtClean="0"/>
              <a:t>), manner (</a:t>
            </a:r>
            <a:r>
              <a:rPr lang="en-US" i="1" dirty="0" smtClean="0"/>
              <a:t>slowly, delicately</a:t>
            </a:r>
            <a:r>
              <a:rPr lang="en-US" dirty="0" smtClean="0"/>
              <a:t>), temporal (</a:t>
            </a:r>
            <a:r>
              <a:rPr lang="en-US" i="1" dirty="0" smtClean="0"/>
              <a:t>yesterday, Monday</a:t>
            </a:r>
            <a:r>
              <a:rPr lang="en-US" dirty="0" smtClean="0"/>
              <a:t>)</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33</a:t>
            </a:fld>
            <a:endParaRPr lang="en-US"/>
          </a:p>
        </p:txBody>
      </p:sp>
    </p:spTree>
    <p:extLst>
      <p:ext uri="{BB962C8B-B14F-4D97-AF65-F5344CB8AC3E}">
        <p14:creationId xmlns:p14="http://schemas.microsoft.com/office/powerpoint/2010/main" val="42480425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classes</a:t>
            </a:r>
            <a:endParaRPr lang="en-US" dirty="0"/>
          </a:p>
        </p:txBody>
      </p:sp>
      <p:sp>
        <p:nvSpPr>
          <p:cNvPr id="3" name="Content Placeholder 2"/>
          <p:cNvSpPr>
            <a:spLocks noGrp="1"/>
          </p:cNvSpPr>
          <p:nvPr>
            <p:ph idx="1"/>
          </p:nvPr>
        </p:nvSpPr>
        <p:spPr/>
        <p:txBody>
          <a:bodyPr/>
          <a:lstStyle/>
          <a:p>
            <a:r>
              <a:rPr lang="en-US" dirty="0" smtClean="0"/>
              <a:t>Prepositions</a:t>
            </a:r>
          </a:p>
          <a:p>
            <a:r>
              <a:rPr lang="en-US" dirty="0" smtClean="0"/>
              <a:t>Determiners</a:t>
            </a:r>
          </a:p>
          <a:p>
            <a:r>
              <a:rPr lang="en-US" dirty="0" smtClean="0"/>
              <a:t>Pronouns</a:t>
            </a:r>
          </a:p>
          <a:p>
            <a:r>
              <a:rPr lang="en-US" dirty="0" smtClean="0"/>
              <a:t>Conjunctions</a:t>
            </a:r>
          </a:p>
          <a:p>
            <a:r>
              <a:rPr lang="en-US" dirty="0" smtClean="0"/>
              <a:t>Auxiliary verbs</a:t>
            </a:r>
          </a:p>
          <a:p>
            <a:r>
              <a:rPr lang="en-US" dirty="0" smtClean="0"/>
              <a:t>Particles</a:t>
            </a:r>
          </a:p>
          <a:p>
            <a:r>
              <a:rPr lang="en-US" dirty="0" smtClean="0"/>
              <a:t>Numerals</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34</a:t>
            </a:fld>
            <a:endParaRPr lang="en-US"/>
          </a:p>
        </p:txBody>
      </p:sp>
    </p:spTree>
    <p:extLst>
      <p:ext uri="{BB962C8B-B14F-4D97-AF65-F5344CB8AC3E}">
        <p14:creationId xmlns:p14="http://schemas.microsoft.com/office/powerpoint/2010/main" val="24993657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Closed classes</a:t>
            </a:r>
            <a:br>
              <a:rPr lang="en-US" dirty="0" smtClean="0"/>
            </a:br>
            <a:r>
              <a:rPr lang="en-US" sz="3600" dirty="0" smtClean="0"/>
              <a:t>Prepositions and particles</a:t>
            </a:r>
            <a:endParaRPr lang="en-US" dirty="0"/>
          </a:p>
        </p:txBody>
      </p:sp>
      <p:sp>
        <p:nvSpPr>
          <p:cNvPr id="3" name="Content Placeholder 2"/>
          <p:cNvSpPr>
            <a:spLocks noGrp="1"/>
          </p:cNvSpPr>
          <p:nvPr>
            <p:ph idx="1"/>
          </p:nvPr>
        </p:nvSpPr>
        <p:spPr/>
        <p:txBody>
          <a:bodyPr>
            <a:normAutofit lnSpcReduction="10000"/>
          </a:bodyPr>
          <a:lstStyle/>
          <a:p>
            <a:r>
              <a:rPr lang="en-US" dirty="0" smtClean="0"/>
              <a:t>Prepositions</a:t>
            </a:r>
          </a:p>
          <a:p>
            <a:pPr lvl="1"/>
            <a:r>
              <a:rPr lang="en-US" dirty="0" smtClean="0"/>
              <a:t>Occur before noun phrases</a:t>
            </a:r>
          </a:p>
          <a:p>
            <a:pPr lvl="1"/>
            <a:r>
              <a:rPr lang="en-US" dirty="0" smtClean="0"/>
              <a:t>Semantically: spatial/temporal relations (</a:t>
            </a:r>
            <a:r>
              <a:rPr lang="en-US" i="1" dirty="0" smtClean="0"/>
              <a:t>on it, before then, on time, beside herself</a:t>
            </a:r>
            <a:r>
              <a:rPr lang="en-US" dirty="0" smtClean="0"/>
              <a:t>), other relations (</a:t>
            </a:r>
            <a:r>
              <a:rPr lang="en-US" i="1" dirty="0" smtClean="0"/>
              <a:t>written by Shakespeare</a:t>
            </a:r>
            <a:r>
              <a:rPr lang="en-US" dirty="0" smtClean="0"/>
              <a:t>)</a:t>
            </a:r>
          </a:p>
          <a:p>
            <a:pPr lvl="1"/>
            <a:r>
              <a:rPr lang="en-US" dirty="0" smtClean="0"/>
              <a:t>English has fewer than 100 prepositions</a:t>
            </a:r>
          </a:p>
          <a:p>
            <a:r>
              <a:rPr lang="en-US" dirty="0" smtClean="0"/>
              <a:t>Particles</a:t>
            </a:r>
          </a:p>
          <a:p>
            <a:pPr lvl="1"/>
            <a:r>
              <a:rPr lang="en-US" dirty="0" smtClean="0"/>
              <a:t>Resembles a preposition but is used in combination with a verb </a:t>
            </a:r>
            <a:r>
              <a:rPr lang="en-US" dirty="0" smtClean="0">
                <a:latin typeface="Wingdings"/>
                <a:ea typeface="Wingdings"/>
                <a:cs typeface="Wingdings"/>
                <a:sym typeface="Wingdings"/>
              </a:rPr>
              <a:t></a:t>
            </a:r>
            <a:r>
              <a:rPr lang="en-US" dirty="0" smtClean="0">
                <a:sym typeface="Wingdings"/>
              </a:rPr>
              <a:t> phrasal verb (</a:t>
            </a:r>
            <a:r>
              <a:rPr lang="en-US" i="1" dirty="0" smtClean="0">
                <a:sym typeface="Wingdings"/>
              </a:rPr>
              <a:t>rule out, turn down</a:t>
            </a:r>
            <a:r>
              <a:rPr lang="en-US" dirty="0" smtClean="0">
                <a:sym typeface="Wingdings"/>
              </a:rPr>
              <a:t>)</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35</a:t>
            </a:fld>
            <a:endParaRPr lang="en-US"/>
          </a:p>
        </p:txBody>
      </p:sp>
    </p:spTree>
    <p:extLst>
      <p:ext uri="{BB962C8B-B14F-4D97-AF65-F5344CB8AC3E}">
        <p14:creationId xmlns:p14="http://schemas.microsoft.com/office/powerpoint/2010/main" val="26051832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Closed classes</a:t>
            </a:r>
            <a:br>
              <a:rPr lang="en-US" dirty="0" smtClean="0"/>
            </a:br>
            <a:r>
              <a:rPr lang="en-US" sz="3600" dirty="0" smtClean="0"/>
              <a:t>Determiners and conjunctions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Determiners</a:t>
            </a:r>
          </a:p>
          <a:p>
            <a:pPr lvl="1"/>
            <a:r>
              <a:rPr lang="en-US" dirty="0" smtClean="0"/>
              <a:t>Articles: </a:t>
            </a:r>
            <a:r>
              <a:rPr lang="en-US" i="1" dirty="0" smtClean="0"/>
              <a:t>a, an, the</a:t>
            </a:r>
          </a:p>
          <a:p>
            <a:pPr lvl="1"/>
            <a:r>
              <a:rPr lang="en-US" i="1" dirty="0" smtClean="0"/>
              <a:t>This, that</a:t>
            </a:r>
          </a:p>
          <a:p>
            <a:r>
              <a:rPr lang="en-US" dirty="0" smtClean="0"/>
              <a:t>Conjunctions</a:t>
            </a:r>
          </a:p>
          <a:p>
            <a:pPr lvl="1"/>
            <a:r>
              <a:rPr lang="en-US" dirty="0" smtClean="0"/>
              <a:t>Join two phrases, clauses, or sentences</a:t>
            </a:r>
          </a:p>
          <a:p>
            <a:pPr lvl="1"/>
            <a:r>
              <a:rPr lang="en-US" dirty="0" smtClean="0"/>
              <a:t>Coordinating conjunctions</a:t>
            </a:r>
          </a:p>
          <a:p>
            <a:pPr lvl="2"/>
            <a:r>
              <a:rPr lang="en-US" dirty="0" smtClean="0"/>
              <a:t>Join two elements of equal status</a:t>
            </a:r>
          </a:p>
          <a:p>
            <a:pPr lvl="2"/>
            <a:r>
              <a:rPr lang="en-US" i="1" dirty="0" smtClean="0"/>
              <a:t>And, or, but</a:t>
            </a:r>
          </a:p>
          <a:p>
            <a:pPr lvl="1"/>
            <a:r>
              <a:rPr lang="en-US" dirty="0" smtClean="0"/>
              <a:t>Subordinating conjunctions</a:t>
            </a:r>
          </a:p>
          <a:p>
            <a:pPr lvl="2"/>
            <a:r>
              <a:rPr lang="en-US" dirty="0" smtClean="0"/>
              <a:t>Some sort of embedded status</a:t>
            </a:r>
          </a:p>
          <a:p>
            <a:pPr lvl="2"/>
            <a:r>
              <a:rPr lang="en-US" i="1" dirty="0" smtClean="0"/>
              <a:t>That</a:t>
            </a:r>
            <a:r>
              <a:rPr lang="en-US" dirty="0" smtClean="0"/>
              <a:t> in </a:t>
            </a:r>
            <a:r>
              <a:rPr lang="en-US" i="1" dirty="0" smtClean="0"/>
              <a:t>“I thought that you might like some milk”</a:t>
            </a:r>
            <a:endParaRPr lang="en-US" i="1" dirty="0"/>
          </a:p>
        </p:txBody>
      </p:sp>
      <p:sp>
        <p:nvSpPr>
          <p:cNvPr id="4" name="Slide Number Placeholder 3"/>
          <p:cNvSpPr>
            <a:spLocks noGrp="1"/>
          </p:cNvSpPr>
          <p:nvPr>
            <p:ph type="sldNum" sz="quarter" idx="12"/>
          </p:nvPr>
        </p:nvSpPr>
        <p:spPr/>
        <p:txBody>
          <a:bodyPr/>
          <a:lstStyle/>
          <a:p>
            <a:fld id="{FF5157AA-4A4D-2C48-B0F6-C526C028AE97}" type="slidenum">
              <a:rPr lang="en-US" smtClean="0"/>
              <a:t>36</a:t>
            </a:fld>
            <a:endParaRPr lang="en-US"/>
          </a:p>
        </p:txBody>
      </p:sp>
    </p:spTree>
    <p:extLst>
      <p:ext uri="{BB962C8B-B14F-4D97-AF65-F5344CB8AC3E}">
        <p14:creationId xmlns:p14="http://schemas.microsoft.com/office/powerpoint/2010/main" val="12864832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Closed classes</a:t>
            </a:r>
            <a:br>
              <a:rPr lang="en-US" dirty="0" smtClean="0"/>
            </a:br>
            <a:r>
              <a:rPr lang="en-US" sz="3600" dirty="0" smtClean="0"/>
              <a:t>Pronouns, auxiliary verbs</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t>Pronouns</a:t>
            </a:r>
          </a:p>
          <a:p>
            <a:pPr lvl="1"/>
            <a:r>
              <a:rPr lang="en-US" dirty="0" smtClean="0"/>
              <a:t>Shorthand for referring to noun phrases, entities or events</a:t>
            </a:r>
          </a:p>
          <a:p>
            <a:pPr lvl="1"/>
            <a:r>
              <a:rPr lang="en-US" dirty="0" smtClean="0"/>
              <a:t>Personal pronouns: </a:t>
            </a:r>
            <a:r>
              <a:rPr lang="en-US" i="1" dirty="0" smtClean="0"/>
              <a:t>you, she, me, </a:t>
            </a:r>
            <a:r>
              <a:rPr lang="en-US" dirty="0" smtClean="0"/>
              <a:t>etc.</a:t>
            </a:r>
          </a:p>
          <a:p>
            <a:pPr lvl="1"/>
            <a:r>
              <a:rPr lang="en-US" dirty="0" smtClean="0"/>
              <a:t>Possessive pronouns: </a:t>
            </a:r>
            <a:r>
              <a:rPr lang="en-US" i="1" dirty="0" smtClean="0"/>
              <a:t>my, your, his, her, </a:t>
            </a:r>
            <a:r>
              <a:rPr lang="en-US" dirty="0" smtClean="0"/>
              <a:t>etc.</a:t>
            </a:r>
          </a:p>
          <a:p>
            <a:pPr lvl="1"/>
            <a:r>
              <a:rPr lang="en-US" dirty="0" err="1" smtClean="0"/>
              <a:t>Wh</a:t>
            </a:r>
            <a:r>
              <a:rPr lang="en-US" dirty="0" smtClean="0"/>
              <a:t>-pronouns: </a:t>
            </a:r>
            <a:r>
              <a:rPr lang="en-US" i="1" dirty="0" smtClean="0"/>
              <a:t>what, who, whom, whoever</a:t>
            </a:r>
          </a:p>
          <a:p>
            <a:r>
              <a:rPr lang="en-US" dirty="0" smtClean="0"/>
              <a:t>Auxiliary verbs</a:t>
            </a:r>
          </a:p>
          <a:p>
            <a:pPr lvl="1"/>
            <a:r>
              <a:rPr lang="en-US" dirty="0" smtClean="0"/>
              <a:t>Copula (</a:t>
            </a:r>
            <a:r>
              <a:rPr lang="en-US" i="1" dirty="0" smtClean="0"/>
              <a:t>be</a:t>
            </a:r>
            <a:r>
              <a:rPr lang="en-US" dirty="0" smtClean="0"/>
              <a:t>): connects subject with adjective or predicate </a:t>
            </a:r>
            <a:r>
              <a:rPr lang="en-US" dirty="0" err="1" smtClean="0"/>
              <a:t>nominals</a:t>
            </a:r>
            <a:r>
              <a:rPr lang="en-US" dirty="0" smtClean="0"/>
              <a:t> (</a:t>
            </a:r>
            <a:r>
              <a:rPr lang="en-US" i="1" dirty="0" smtClean="0"/>
              <a:t>he is a duck</a:t>
            </a:r>
            <a:r>
              <a:rPr lang="en-US" dirty="0" smtClean="0"/>
              <a:t>)</a:t>
            </a:r>
          </a:p>
          <a:p>
            <a:pPr lvl="1"/>
            <a:r>
              <a:rPr lang="en-US" i="1" dirty="0" smtClean="0"/>
              <a:t>Do, have</a:t>
            </a:r>
            <a:r>
              <a:rPr lang="en-US" dirty="0" smtClean="0"/>
              <a:t>: for verb conjugations</a:t>
            </a:r>
          </a:p>
          <a:p>
            <a:pPr lvl="1"/>
            <a:r>
              <a:rPr lang="en-US" dirty="0" smtClean="0"/>
              <a:t>Modals (</a:t>
            </a:r>
            <a:r>
              <a:rPr lang="en-US" i="1" dirty="0" smtClean="0"/>
              <a:t>can, may, must</a:t>
            </a:r>
            <a:r>
              <a:rPr lang="en-US" dirty="0" smtClean="0"/>
              <a:t>): indicator of mood</a:t>
            </a:r>
          </a:p>
          <a:p>
            <a:pPr lvl="1"/>
            <a:endParaRPr lang="en-US" dirty="0" smtClean="0"/>
          </a:p>
        </p:txBody>
      </p:sp>
      <p:sp>
        <p:nvSpPr>
          <p:cNvPr id="4" name="Slide Number Placeholder 3"/>
          <p:cNvSpPr>
            <a:spLocks noGrp="1"/>
          </p:cNvSpPr>
          <p:nvPr>
            <p:ph type="sldNum" sz="quarter" idx="12"/>
          </p:nvPr>
        </p:nvSpPr>
        <p:spPr/>
        <p:txBody>
          <a:bodyPr/>
          <a:lstStyle/>
          <a:p>
            <a:fld id="{FF5157AA-4A4D-2C48-B0F6-C526C028AE97}" type="slidenum">
              <a:rPr lang="en-US" smtClean="0"/>
              <a:t>37</a:t>
            </a:fld>
            <a:endParaRPr lang="en-US"/>
          </a:p>
        </p:txBody>
      </p:sp>
    </p:spTree>
    <p:extLst>
      <p:ext uri="{BB962C8B-B14F-4D97-AF65-F5344CB8AC3E}">
        <p14:creationId xmlns:p14="http://schemas.microsoft.com/office/powerpoint/2010/main" val="47604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Closed classes</a:t>
            </a:r>
            <a:br>
              <a:rPr lang="en-US" dirty="0" smtClean="0"/>
            </a:br>
            <a:r>
              <a:rPr lang="en-US" sz="3600" dirty="0" smtClean="0"/>
              <a:t>Others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Interjections</a:t>
            </a:r>
          </a:p>
          <a:p>
            <a:pPr lvl="1"/>
            <a:r>
              <a:rPr lang="en-US" i="1" dirty="0" smtClean="0"/>
              <a:t>Oh, ah, hey, alas, uh, um</a:t>
            </a:r>
          </a:p>
          <a:p>
            <a:r>
              <a:rPr lang="en-US" dirty="0" smtClean="0"/>
              <a:t>Negatives</a:t>
            </a:r>
          </a:p>
          <a:p>
            <a:pPr lvl="1"/>
            <a:r>
              <a:rPr lang="en-US" i="1" dirty="0" smtClean="0"/>
              <a:t>No, not</a:t>
            </a:r>
          </a:p>
          <a:p>
            <a:r>
              <a:rPr lang="en-US" dirty="0" smtClean="0"/>
              <a:t>Politeness markers</a:t>
            </a:r>
          </a:p>
          <a:p>
            <a:pPr lvl="1"/>
            <a:r>
              <a:rPr lang="en-US" i="1" dirty="0" smtClean="0"/>
              <a:t>Please, thank you</a:t>
            </a:r>
          </a:p>
          <a:p>
            <a:r>
              <a:rPr lang="en-US" dirty="0" smtClean="0"/>
              <a:t>Greetings</a:t>
            </a:r>
          </a:p>
          <a:p>
            <a:pPr lvl="1"/>
            <a:r>
              <a:rPr lang="en-US" i="1" dirty="0" smtClean="0"/>
              <a:t>Hello, goodbye</a:t>
            </a:r>
          </a:p>
          <a:p>
            <a:r>
              <a:rPr lang="en-US" dirty="0" smtClean="0"/>
              <a:t>Existential there</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38</a:t>
            </a:fld>
            <a:endParaRPr lang="en-US"/>
          </a:p>
        </p:txBody>
      </p:sp>
    </p:spTree>
    <p:extLst>
      <p:ext uri="{BB962C8B-B14F-4D97-AF65-F5344CB8AC3E}">
        <p14:creationId xmlns:p14="http://schemas.microsoft.com/office/powerpoint/2010/main" val="33196055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Tagsets</a:t>
            </a:r>
            <a:r>
              <a:rPr lang="en-US" dirty="0" smtClean="0"/>
              <a:t> for English</a:t>
            </a:r>
            <a:endParaRPr lang="en-US" dirty="0"/>
          </a:p>
        </p:txBody>
      </p:sp>
      <p:sp>
        <p:nvSpPr>
          <p:cNvPr id="3" name="Content Placeholder 2"/>
          <p:cNvSpPr>
            <a:spLocks noGrp="1"/>
          </p:cNvSpPr>
          <p:nvPr>
            <p:ph idx="1"/>
          </p:nvPr>
        </p:nvSpPr>
        <p:spPr/>
        <p:txBody>
          <a:bodyPr>
            <a:normAutofit lnSpcReduction="10000"/>
          </a:bodyPr>
          <a:lstStyle/>
          <a:p>
            <a:r>
              <a:rPr lang="en-US" dirty="0" smtClean="0"/>
              <a:t>Implementations of the above word classes, to be used by actual POS taggers</a:t>
            </a:r>
          </a:p>
          <a:p>
            <a:r>
              <a:rPr lang="en-US" dirty="0" smtClean="0"/>
              <a:t>The most common one is the Penn Treebank </a:t>
            </a:r>
            <a:r>
              <a:rPr lang="en-US" dirty="0" err="1" smtClean="0"/>
              <a:t>tagset</a:t>
            </a:r>
            <a:r>
              <a:rPr lang="en-US" dirty="0" smtClean="0"/>
              <a:t>, containing 45 tags</a:t>
            </a:r>
          </a:p>
          <a:p>
            <a:pPr lvl="1"/>
            <a:r>
              <a:rPr lang="en-US" dirty="0">
                <a:hlinkClick r:id="rId2"/>
              </a:rPr>
              <a:t>http://</a:t>
            </a:r>
            <a:r>
              <a:rPr lang="en-US" dirty="0" smtClean="0">
                <a:hlinkClick r:id="rId2"/>
              </a:rPr>
              <a:t>web.mit.edu/6.863/www/PennTreebankTags.html</a:t>
            </a:r>
            <a:r>
              <a:rPr lang="en-US" dirty="0" smtClean="0"/>
              <a:t> </a:t>
            </a:r>
          </a:p>
          <a:p>
            <a:pPr lvl="1"/>
            <a:r>
              <a:rPr lang="en-US" dirty="0" smtClean="0"/>
              <a:t>Let’s look at it. Exercise!</a:t>
            </a:r>
          </a:p>
          <a:p>
            <a:r>
              <a:rPr lang="en-US" dirty="0" smtClean="0"/>
              <a:t>New kid on the block: Universal Dependencies</a:t>
            </a:r>
          </a:p>
          <a:p>
            <a:pPr lvl="1"/>
            <a:r>
              <a:rPr lang="en-US" dirty="0">
                <a:hlinkClick r:id="rId3"/>
              </a:rPr>
              <a:t>http://</a:t>
            </a:r>
            <a:r>
              <a:rPr lang="en-US" dirty="0" smtClean="0">
                <a:hlinkClick r:id="rId3"/>
              </a:rPr>
              <a:t>universaldependencies.org/u/pos/all.html</a:t>
            </a:r>
            <a:r>
              <a:rPr lang="en-US" dirty="0" smtClean="0"/>
              <a:t> </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39</a:t>
            </a:fld>
            <a:endParaRPr lang="en-US"/>
          </a:p>
        </p:txBody>
      </p:sp>
    </p:spTree>
    <p:extLst>
      <p:ext uri="{BB962C8B-B14F-4D97-AF65-F5344CB8AC3E}">
        <p14:creationId xmlns:p14="http://schemas.microsoft.com/office/powerpoint/2010/main" val="840132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simplified </a:t>
            </a:r>
            <a:r>
              <a:rPr lang="en-US" dirty="0"/>
              <a:t>v</a:t>
            </a:r>
            <a:r>
              <a:rPr lang="en-US" dirty="0" smtClean="0"/>
              <a:t>iew of NLP</a:t>
            </a:r>
            <a:endParaRPr lang="en-US" dirty="0"/>
          </a:p>
        </p:txBody>
      </p:sp>
      <p:sp>
        <p:nvSpPr>
          <p:cNvPr id="4" name="Rounded Rectangle 3"/>
          <p:cNvSpPr/>
          <p:nvPr/>
        </p:nvSpPr>
        <p:spPr>
          <a:xfrm>
            <a:off x="993060" y="4163390"/>
            <a:ext cx="3179692" cy="17473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Linguistic Theory</a:t>
            </a:r>
          </a:p>
          <a:p>
            <a:pPr algn="ctr"/>
            <a:r>
              <a:rPr lang="en-US" sz="2400" dirty="0" smtClean="0"/>
              <a:t>(Morphology, Syntax, Semantics, etc.)</a:t>
            </a:r>
            <a:endParaRPr lang="en-US" sz="2400" dirty="0"/>
          </a:p>
        </p:txBody>
      </p:sp>
      <p:sp>
        <p:nvSpPr>
          <p:cNvPr id="5" name="Rounded Rectangle 4"/>
          <p:cNvSpPr/>
          <p:nvPr/>
        </p:nvSpPr>
        <p:spPr>
          <a:xfrm>
            <a:off x="4754839" y="4163020"/>
            <a:ext cx="3179692" cy="174732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dirty="0" smtClean="0"/>
              <a:t>Machine Learning</a:t>
            </a:r>
          </a:p>
          <a:p>
            <a:pPr algn="ctr"/>
            <a:endParaRPr lang="en-US" sz="2400" dirty="0"/>
          </a:p>
        </p:txBody>
      </p:sp>
      <p:sp>
        <p:nvSpPr>
          <p:cNvPr id="6" name="Rounded Rectangle 5"/>
          <p:cNvSpPr/>
          <p:nvPr/>
        </p:nvSpPr>
        <p:spPr>
          <a:xfrm>
            <a:off x="2758799" y="1632743"/>
            <a:ext cx="3179692" cy="224383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dirty="0" smtClean="0"/>
              <a:t>Applications</a:t>
            </a:r>
          </a:p>
          <a:p>
            <a:pPr algn="ctr"/>
            <a:r>
              <a:rPr lang="en-US" sz="2400" dirty="0" smtClean="0"/>
              <a:t>(Sentiment analysis, information extraction, question answering, etc.) </a:t>
            </a:r>
            <a:endParaRPr lang="en-US" sz="2800" dirty="0" smtClean="0"/>
          </a:p>
        </p:txBody>
      </p:sp>
      <p:sp>
        <p:nvSpPr>
          <p:cNvPr id="3" name="Slide Number Placeholder 2"/>
          <p:cNvSpPr>
            <a:spLocks noGrp="1"/>
          </p:cNvSpPr>
          <p:nvPr>
            <p:ph type="sldNum" sz="quarter" idx="12"/>
          </p:nvPr>
        </p:nvSpPr>
        <p:spPr/>
        <p:txBody>
          <a:bodyPr/>
          <a:lstStyle/>
          <a:p>
            <a:fld id="{FF5157AA-4A4D-2C48-B0F6-C526C028AE97}" type="slidenum">
              <a:rPr lang="en-US" smtClean="0"/>
              <a:t>4</a:t>
            </a:fld>
            <a:endParaRPr lang="en-US"/>
          </a:p>
        </p:txBody>
      </p:sp>
    </p:spTree>
    <p:extLst>
      <p:ext uri="{BB962C8B-B14F-4D97-AF65-F5344CB8AC3E}">
        <p14:creationId xmlns:p14="http://schemas.microsoft.com/office/powerpoint/2010/main" val="4002825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Tagset</a:t>
            </a:r>
            <a:r>
              <a:rPr lang="en-US" dirty="0" smtClean="0"/>
              <a:t> Problems</a:t>
            </a:r>
            <a:endParaRPr lang="en-US" dirty="0"/>
          </a:p>
        </p:txBody>
      </p:sp>
      <p:sp>
        <p:nvSpPr>
          <p:cNvPr id="3" name="Content Placeholder 2"/>
          <p:cNvSpPr>
            <a:spLocks noGrp="1"/>
          </p:cNvSpPr>
          <p:nvPr>
            <p:ph idx="1"/>
          </p:nvPr>
        </p:nvSpPr>
        <p:spPr/>
        <p:txBody>
          <a:bodyPr/>
          <a:lstStyle/>
          <a:p>
            <a:r>
              <a:rPr lang="en-US" dirty="0" smtClean="0"/>
              <a:t>Some distinctions are quite hard for both humans and machines</a:t>
            </a:r>
          </a:p>
          <a:p>
            <a:r>
              <a:rPr lang="en-US" dirty="0" smtClean="0"/>
              <a:t>Between prepositions (IN), particles (RP), and adverbs (RB):</a:t>
            </a:r>
          </a:p>
          <a:p>
            <a:pPr lvl="1"/>
            <a:r>
              <a:rPr lang="en-US" dirty="0" smtClean="0"/>
              <a:t>Mrs. </a:t>
            </a:r>
            <a:r>
              <a:rPr lang="en-US" dirty="0" err="1" smtClean="0"/>
              <a:t>Shaefer</a:t>
            </a:r>
            <a:r>
              <a:rPr lang="en-US" dirty="0" smtClean="0"/>
              <a:t> never got </a:t>
            </a:r>
            <a:r>
              <a:rPr lang="en-US" b="1" dirty="0" smtClean="0"/>
              <a:t>around</a:t>
            </a:r>
            <a:r>
              <a:rPr lang="en-US" dirty="0" smtClean="0"/>
              <a:t> to joining.</a:t>
            </a:r>
          </a:p>
          <a:p>
            <a:pPr lvl="1"/>
            <a:r>
              <a:rPr lang="en-US" dirty="0" smtClean="0"/>
              <a:t>All we </a:t>
            </a:r>
            <a:r>
              <a:rPr lang="en-US" dirty="0" err="1" smtClean="0"/>
              <a:t>gotta</a:t>
            </a:r>
            <a:r>
              <a:rPr lang="en-US" dirty="0" smtClean="0"/>
              <a:t> do is go </a:t>
            </a:r>
            <a:r>
              <a:rPr lang="en-US" b="1" dirty="0" smtClean="0"/>
              <a:t>around</a:t>
            </a:r>
            <a:r>
              <a:rPr lang="en-US" dirty="0" smtClean="0"/>
              <a:t> the corner.</a:t>
            </a:r>
          </a:p>
          <a:p>
            <a:pPr lvl="1"/>
            <a:r>
              <a:rPr lang="en-US" dirty="0" smtClean="0"/>
              <a:t>Chateau </a:t>
            </a:r>
            <a:r>
              <a:rPr lang="en-US" dirty="0" err="1" smtClean="0"/>
              <a:t>Petrus</a:t>
            </a:r>
            <a:r>
              <a:rPr lang="en-US" dirty="0" smtClean="0"/>
              <a:t> costs </a:t>
            </a:r>
            <a:r>
              <a:rPr lang="en-US" b="1" dirty="0" smtClean="0"/>
              <a:t>around</a:t>
            </a:r>
            <a:r>
              <a:rPr lang="en-US" dirty="0" smtClean="0"/>
              <a:t> 250.</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40</a:t>
            </a:fld>
            <a:endParaRPr lang="en-US"/>
          </a:p>
        </p:txBody>
      </p:sp>
    </p:spTree>
    <p:extLst>
      <p:ext uri="{BB962C8B-B14F-4D97-AF65-F5344CB8AC3E}">
        <p14:creationId xmlns:p14="http://schemas.microsoft.com/office/powerpoint/2010/main" val="13461961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Tagset</a:t>
            </a:r>
            <a:r>
              <a:rPr lang="en-US" dirty="0" smtClean="0"/>
              <a:t> Problems</a:t>
            </a:r>
            <a:endParaRPr lang="en-US" dirty="0"/>
          </a:p>
        </p:txBody>
      </p:sp>
      <p:sp>
        <p:nvSpPr>
          <p:cNvPr id="3" name="Content Placeholder 2"/>
          <p:cNvSpPr>
            <a:spLocks noGrp="1"/>
          </p:cNvSpPr>
          <p:nvPr>
            <p:ph idx="1"/>
          </p:nvPr>
        </p:nvSpPr>
        <p:spPr/>
        <p:txBody>
          <a:bodyPr/>
          <a:lstStyle/>
          <a:p>
            <a:r>
              <a:rPr lang="en-US" dirty="0" smtClean="0"/>
              <a:t>Some distinctions are quite hard for both humans and machines</a:t>
            </a:r>
          </a:p>
          <a:p>
            <a:r>
              <a:rPr lang="en-US" dirty="0" smtClean="0"/>
              <a:t>Between prepositions (IN), particles (RP), and adverbs (RB):</a:t>
            </a:r>
          </a:p>
          <a:p>
            <a:pPr lvl="1"/>
            <a:r>
              <a:rPr lang="en-US" dirty="0" smtClean="0"/>
              <a:t>Mrs. </a:t>
            </a:r>
            <a:r>
              <a:rPr lang="en-US" dirty="0" err="1" smtClean="0"/>
              <a:t>Shaefer</a:t>
            </a:r>
            <a:r>
              <a:rPr lang="en-US" dirty="0" smtClean="0"/>
              <a:t> never got </a:t>
            </a:r>
            <a:r>
              <a:rPr lang="en-US" b="1" dirty="0" smtClean="0"/>
              <a:t>around</a:t>
            </a:r>
            <a:r>
              <a:rPr lang="en-US" dirty="0" smtClean="0"/>
              <a:t> to joining.</a:t>
            </a:r>
          </a:p>
          <a:p>
            <a:pPr lvl="1"/>
            <a:r>
              <a:rPr lang="en-US" dirty="0" smtClean="0"/>
              <a:t>All we </a:t>
            </a:r>
            <a:r>
              <a:rPr lang="en-US" dirty="0" err="1" smtClean="0"/>
              <a:t>gotta</a:t>
            </a:r>
            <a:r>
              <a:rPr lang="en-US" dirty="0" smtClean="0"/>
              <a:t> do is go </a:t>
            </a:r>
            <a:r>
              <a:rPr lang="en-US" b="1" dirty="0" smtClean="0"/>
              <a:t>around</a:t>
            </a:r>
            <a:r>
              <a:rPr lang="en-US" dirty="0" smtClean="0"/>
              <a:t> the corner.</a:t>
            </a:r>
          </a:p>
          <a:p>
            <a:pPr lvl="1"/>
            <a:r>
              <a:rPr lang="en-US" dirty="0" smtClean="0"/>
              <a:t>Chateau </a:t>
            </a:r>
            <a:r>
              <a:rPr lang="en-US" dirty="0" err="1" smtClean="0"/>
              <a:t>Petrus</a:t>
            </a:r>
            <a:r>
              <a:rPr lang="en-US" dirty="0" smtClean="0"/>
              <a:t> costs </a:t>
            </a:r>
            <a:r>
              <a:rPr lang="en-US" b="1" dirty="0" smtClean="0"/>
              <a:t>around</a:t>
            </a:r>
            <a:r>
              <a:rPr lang="en-US" dirty="0" smtClean="0"/>
              <a:t> 250.</a:t>
            </a:r>
            <a:endParaRPr lang="en-US" dirty="0"/>
          </a:p>
        </p:txBody>
      </p:sp>
      <p:sp>
        <p:nvSpPr>
          <p:cNvPr id="4" name="TextBox 3"/>
          <p:cNvSpPr txBox="1"/>
          <p:nvPr/>
        </p:nvSpPr>
        <p:spPr>
          <a:xfrm>
            <a:off x="7763731" y="3768843"/>
            <a:ext cx="521747" cy="461665"/>
          </a:xfrm>
          <a:prstGeom prst="rect">
            <a:avLst/>
          </a:prstGeom>
          <a:noFill/>
        </p:spPr>
        <p:txBody>
          <a:bodyPr wrap="none" rtlCol="0">
            <a:spAutoFit/>
          </a:bodyPr>
          <a:lstStyle/>
          <a:p>
            <a:r>
              <a:rPr lang="en-US" sz="2400" b="1" dirty="0" smtClean="0">
                <a:solidFill>
                  <a:srgbClr val="FF0000"/>
                </a:solidFill>
              </a:rPr>
              <a:t>RP</a:t>
            </a:r>
            <a:endParaRPr lang="en-US" sz="2400" b="1" dirty="0">
              <a:solidFill>
                <a:srgbClr val="FF0000"/>
              </a:solidFill>
            </a:endParaRPr>
          </a:p>
        </p:txBody>
      </p:sp>
      <p:sp>
        <p:nvSpPr>
          <p:cNvPr id="5" name="TextBox 4"/>
          <p:cNvSpPr txBox="1"/>
          <p:nvPr/>
        </p:nvSpPr>
        <p:spPr>
          <a:xfrm>
            <a:off x="7763731" y="4292838"/>
            <a:ext cx="469449" cy="461665"/>
          </a:xfrm>
          <a:prstGeom prst="rect">
            <a:avLst/>
          </a:prstGeom>
          <a:noFill/>
        </p:spPr>
        <p:txBody>
          <a:bodyPr wrap="none" rtlCol="0">
            <a:spAutoFit/>
          </a:bodyPr>
          <a:lstStyle/>
          <a:p>
            <a:r>
              <a:rPr lang="en-US" sz="2400" b="1" dirty="0" smtClean="0">
                <a:solidFill>
                  <a:srgbClr val="FF0000"/>
                </a:solidFill>
              </a:rPr>
              <a:t>IN</a:t>
            </a:r>
            <a:endParaRPr lang="en-US" sz="2400" b="1" dirty="0">
              <a:solidFill>
                <a:srgbClr val="FF0000"/>
              </a:solidFill>
            </a:endParaRPr>
          </a:p>
        </p:txBody>
      </p:sp>
      <p:sp>
        <p:nvSpPr>
          <p:cNvPr id="6" name="TextBox 5"/>
          <p:cNvSpPr txBox="1"/>
          <p:nvPr/>
        </p:nvSpPr>
        <p:spPr>
          <a:xfrm>
            <a:off x="7763731" y="4750813"/>
            <a:ext cx="530464" cy="461665"/>
          </a:xfrm>
          <a:prstGeom prst="rect">
            <a:avLst/>
          </a:prstGeom>
          <a:noFill/>
        </p:spPr>
        <p:txBody>
          <a:bodyPr wrap="none" rtlCol="0">
            <a:spAutoFit/>
          </a:bodyPr>
          <a:lstStyle/>
          <a:p>
            <a:r>
              <a:rPr lang="en-US" sz="2400" b="1" dirty="0" smtClean="0">
                <a:solidFill>
                  <a:srgbClr val="FF0000"/>
                </a:solidFill>
              </a:rPr>
              <a:t>RB</a:t>
            </a:r>
            <a:endParaRPr lang="en-US" sz="2400" b="1" dirty="0">
              <a:solidFill>
                <a:srgbClr val="FF0000"/>
              </a:solidFill>
            </a:endParaRPr>
          </a:p>
        </p:txBody>
      </p:sp>
      <p:sp>
        <p:nvSpPr>
          <p:cNvPr id="7" name="Slide Number Placeholder 6"/>
          <p:cNvSpPr>
            <a:spLocks noGrp="1"/>
          </p:cNvSpPr>
          <p:nvPr>
            <p:ph type="sldNum" sz="quarter" idx="12"/>
          </p:nvPr>
        </p:nvSpPr>
        <p:spPr/>
        <p:txBody>
          <a:bodyPr/>
          <a:lstStyle/>
          <a:p>
            <a:fld id="{FF5157AA-4A4D-2C48-B0F6-C526C028AE97}" type="slidenum">
              <a:rPr lang="en-US" smtClean="0"/>
              <a:t>41</a:t>
            </a:fld>
            <a:endParaRPr lang="en-US"/>
          </a:p>
        </p:txBody>
      </p:sp>
    </p:spTree>
    <p:extLst>
      <p:ext uri="{BB962C8B-B14F-4D97-AF65-F5344CB8AC3E}">
        <p14:creationId xmlns:p14="http://schemas.microsoft.com/office/powerpoint/2010/main" val="34684514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Tagset</a:t>
            </a:r>
            <a:r>
              <a:rPr lang="en-US" dirty="0" smtClean="0"/>
              <a:t> Problems</a:t>
            </a:r>
            <a:endParaRPr lang="en-US" dirty="0"/>
          </a:p>
        </p:txBody>
      </p:sp>
      <p:sp>
        <p:nvSpPr>
          <p:cNvPr id="3" name="Content Placeholder 2"/>
          <p:cNvSpPr>
            <a:spLocks noGrp="1"/>
          </p:cNvSpPr>
          <p:nvPr>
            <p:ph idx="1"/>
          </p:nvPr>
        </p:nvSpPr>
        <p:spPr/>
        <p:txBody>
          <a:bodyPr/>
          <a:lstStyle/>
          <a:p>
            <a:r>
              <a:rPr lang="en-US" dirty="0" smtClean="0"/>
              <a:t>Noun modifiers, adjectives (JJ*) or nouns  (NN*)?</a:t>
            </a:r>
          </a:p>
          <a:p>
            <a:pPr lvl="1"/>
            <a:r>
              <a:rPr lang="en-US" b="1" dirty="0" smtClean="0"/>
              <a:t>cotton</a:t>
            </a:r>
            <a:r>
              <a:rPr lang="en-US" dirty="0" smtClean="0"/>
              <a:t> sweater</a:t>
            </a:r>
          </a:p>
          <a:p>
            <a:pPr lvl="1"/>
            <a:r>
              <a:rPr lang="en-US" b="1" dirty="0" smtClean="0"/>
              <a:t>income-tax </a:t>
            </a:r>
            <a:r>
              <a:rPr lang="en-US" dirty="0" smtClean="0"/>
              <a:t>return</a:t>
            </a:r>
          </a:p>
          <a:p>
            <a:pPr lvl="1"/>
            <a:r>
              <a:rPr lang="en-US" dirty="0" smtClean="0"/>
              <a:t>the </a:t>
            </a:r>
            <a:r>
              <a:rPr lang="en-US" b="1" dirty="0" smtClean="0"/>
              <a:t>Gramm-Rudman </a:t>
            </a:r>
            <a:r>
              <a:rPr lang="en-US" dirty="0" smtClean="0"/>
              <a:t>act</a:t>
            </a:r>
          </a:p>
          <a:p>
            <a:pPr lvl="1"/>
            <a:r>
              <a:rPr lang="en-US" b="1" dirty="0" smtClean="0"/>
              <a:t>Chinese</a:t>
            </a:r>
            <a:r>
              <a:rPr lang="en-US" dirty="0" smtClean="0"/>
              <a:t> cooking</a:t>
            </a:r>
          </a:p>
          <a:p>
            <a:pPr lvl="1"/>
            <a:r>
              <a:rPr lang="en-US" b="1" dirty="0" smtClean="0"/>
              <a:t>Pacific</a:t>
            </a:r>
            <a:r>
              <a:rPr lang="en-US" dirty="0" smtClean="0"/>
              <a:t> waters</a:t>
            </a:r>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FF5157AA-4A4D-2C48-B0F6-C526C028AE97}" type="slidenum">
              <a:rPr lang="en-US" smtClean="0"/>
              <a:t>42</a:t>
            </a:fld>
            <a:endParaRPr lang="en-US"/>
          </a:p>
        </p:txBody>
      </p:sp>
    </p:spTree>
    <p:extLst>
      <p:ext uri="{BB962C8B-B14F-4D97-AF65-F5344CB8AC3E}">
        <p14:creationId xmlns:p14="http://schemas.microsoft.com/office/powerpoint/2010/main" val="38050838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Tagset</a:t>
            </a:r>
            <a:r>
              <a:rPr lang="en-US" dirty="0" smtClean="0"/>
              <a:t> Problems</a:t>
            </a:r>
            <a:endParaRPr lang="en-US" dirty="0"/>
          </a:p>
        </p:txBody>
      </p:sp>
      <p:sp>
        <p:nvSpPr>
          <p:cNvPr id="3" name="Content Placeholder 2"/>
          <p:cNvSpPr>
            <a:spLocks noGrp="1"/>
          </p:cNvSpPr>
          <p:nvPr>
            <p:ph idx="1"/>
          </p:nvPr>
        </p:nvSpPr>
        <p:spPr/>
        <p:txBody>
          <a:bodyPr/>
          <a:lstStyle/>
          <a:p>
            <a:r>
              <a:rPr lang="en-US" dirty="0" smtClean="0"/>
              <a:t>Noun modifiers, adjectives (JJ*) or nouns  (NN*)?</a:t>
            </a:r>
          </a:p>
          <a:p>
            <a:pPr lvl="1"/>
            <a:r>
              <a:rPr lang="en-US" b="1" dirty="0" smtClean="0"/>
              <a:t>cotton</a:t>
            </a:r>
            <a:r>
              <a:rPr lang="en-US" dirty="0" smtClean="0"/>
              <a:t> sweater</a:t>
            </a:r>
          </a:p>
          <a:p>
            <a:pPr lvl="1"/>
            <a:r>
              <a:rPr lang="en-US" b="1" dirty="0" smtClean="0"/>
              <a:t>income-tax </a:t>
            </a:r>
            <a:r>
              <a:rPr lang="en-US" dirty="0" smtClean="0"/>
              <a:t>return</a:t>
            </a:r>
          </a:p>
          <a:p>
            <a:pPr lvl="1"/>
            <a:r>
              <a:rPr lang="en-US" dirty="0" smtClean="0"/>
              <a:t>the </a:t>
            </a:r>
            <a:r>
              <a:rPr lang="en-US" b="1" dirty="0" smtClean="0"/>
              <a:t>Gramm-Rudman </a:t>
            </a:r>
            <a:r>
              <a:rPr lang="en-US" dirty="0" smtClean="0"/>
              <a:t>act</a:t>
            </a:r>
          </a:p>
          <a:p>
            <a:pPr lvl="1"/>
            <a:r>
              <a:rPr lang="en-US" b="1" dirty="0" smtClean="0"/>
              <a:t>Chinese</a:t>
            </a:r>
            <a:r>
              <a:rPr lang="en-US" dirty="0" smtClean="0"/>
              <a:t> cooking</a:t>
            </a:r>
          </a:p>
          <a:p>
            <a:pPr lvl="1"/>
            <a:r>
              <a:rPr lang="en-US" b="1" dirty="0" smtClean="0"/>
              <a:t>Pacific</a:t>
            </a:r>
            <a:r>
              <a:rPr lang="en-US" dirty="0" smtClean="0"/>
              <a:t> waters</a:t>
            </a:r>
          </a:p>
          <a:p>
            <a:pPr marL="457200" lvl="1" indent="0">
              <a:buNone/>
            </a:pPr>
            <a:endParaRPr lang="en-US" dirty="0" smtClean="0"/>
          </a:p>
        </p:txBody>
      </p:sp>
      <p:sp>
        <p:nvSpPr>
          <p:cNvPr id="4" name="TextBox 3"/>
          <p:cNvSpPr txBox="1"/>
          <p:nvPr/>
        </p:nvSpPr>
        <p:spPr>
          <a:xfrm>
            <a:off x="6466774" y="2661099"/>
            <a:ext cx="590125" cy="461665"/>
          </a:xfrm>
          <a:prstGeom prst="rect">
            <a:avLst/>
          </a:prstGeom>
          <a:noFill/>
        </p:spPr>
        <p:txBody>
          <a:bodyPr wrap="none" rtlCol="0">
            <a:spAutoFit/>
          </a:bodyPr>
          <a:lstStyle/>
          <a:p>
            <a:r>
              <a:rPr lang="en-US" sz="2400" b="1" dirty="0" smtClean="0">
                <a:solidFill>
                  <a:srgbClr val="FF0000"/>
                </a:solidFill>
              </a:rPr>
              <a:t>NN</a:t>
            </a:r>
            <a:endParaRPr lang="en-US" sz="2400" b="1" dirty="0">
              <a:solidFill>
                <a:srgbClr val="FF0000"/>
              </a:solidFill>
            </a:endParaRPr>
          </a:p>
        </p:txBody>
      </p:sp>
      <p:sp>
        <p:nvSpPr>
          <p:cNvPr id="5" name="TextBox 4"/>
          <p:cNvSpPr txBox="1"/>
          <p:nvPr/>
        </p:nvSpPr>
        <p:spPr>
          <a:xfrm>
            <a:off x="6466774" y="3182287"/>
            <a:ext cx="388448" cy="461665"/>
          </a:xfrm>
          <a:prstGeom prst="rect">
            <a:avLst/>
          </a:prstGeom>
          <a:noFill/>
        </p:spPr>
        <p:txBody>
          <a:bodyPr wrap="none" rtlCol="0">
            <a:spAutoFit/>
          </a:bodyPr>
          <a:lstStyle/>
          <a:p>
            <a:r>
              <a:rPr lang="en-US" sz="2400" b="1" dirty="0" smtClean="0">
                <a:solidFill>
                  <a:srgbClr val="FF0000"/>
                </a:solidFill>
              </a:rPr>
              <a:t>JJ</a:t>
            </a:r>
            <a:endParaRPr lang="en-US" sz="2400" b="1" dirty="0">
              <a:solidFill>
                <a:srgbClr val="FF0000"/>
              </a:solidFill>
            </a:endParaRPr>
          </a:p>
        </p:txBody>
      </p:sp>
      <p:sp>
        <p:nvSpPr>
          <p:cNvPr id="6" name="TextBox 5"/>
          <p:cNvSpPr txBox="1"/>
          <p:nvPr/>
        </p:nvSpPr>
        <p:spPr>
          <a:xfrm>
            <a:off x="6466774" y="3737547"/>
            <a:ext cx="753932" cy="461665"/>
          </a:xfrm>
          <a:prstGeom prst="rect">
            <a:avLst/>
          </a:prstGeom>
          <a:noFill/>
        </p:spPr>
        <p:txBody>
          <a:bodyPr wrap="none" rtlCol="0">
            <a:spAutoFit/>
          </a:bodyPr>
          <a:lstStyle/>
          <a:p>
            <a:r>
              <a:rPr lang="en-US" sz="2400" b="1" dirty="0" smtClean="0">
                <a:solidFill>
                  <a:srgbClr val="FF0000"/>
                </a:solidFill>
              </a:rPr>
              <a:t>NNP</a:t>
            </a:r>
            <a:endParaRPr lang="en-US" sz="2400" b="1" dirty="0">
              <a:solidFill>
                <a:srgbClr val="FF0000"/>
              </a:solidFill>
            </a:endParaRPr>
          </a:p>
        </p:txBody>
      </p:sp>
      <p:sp>
        <p:nvSpPr>
          <p:cNvPr id="7" name="TextBox 6"/>
          <p:cNvSpPr txBox="1"/>
          <p:nvPr/>
        </p:nvSpPr>
        <p:spPr>
          <a:xfrm>
            <a:off x="6466774" y="4307622"/>
            <a:ext cx="590125" cy="461665"/>
          </a:xfrm>
          <a:prstGeom prst="rect">
            <a:avLst/>
          </a:prstGeom>
          <a:noFill/>
        </p:spPr>
        <p:txBody>
          <a:bodyPr wrap="none" rtlCol="0">
            <a:spAutoFit/>
          </a:bodyPr>
          <a:lstStyle/>
          <a:p>
            <a:r>
              <a:rPr lang="en-US" sz="2400" b="1" dirty="0" smtClean="0">
                <a:solidFill>
                  <a:srgbClr val="FF0000"/>
                </a:solidFill>
              </a:rPr>
              <a:t>NN</a:t>
            </a:r>
            <a:endParaRPr lang="en-US" sz="2400" b="1" dirty="0">
              <a:solidFill>
                <a:srgbClr val="FF0000"/>
              </a:solidFill>
            </a:endParaRPr>
          </a:p>
        </p:txBody>
      </p:sp>
      <p:sp>
        <p:nvSpPr>
          <p:cNvPr id="8" name="TextBox 7"/>
          <p:cNvSpPr txBox="1"/>
          <p:nvPr/>
        </p:nvSpPr>
        <p:spPr>
          <a:xfrm>
            <a:off x="6466774" y="4769287"/>
            <a:ext cx="590125" cy="461665"/>
          </a:xfrm>
          <a:prstGeom prst="rect">
            <a:avLst/>
          </a:prstGeom>
          <a:noFill/>
        </p:spPr>
        <p:txBody>
          <a:bodyPr wrap="none" rtlCol="0">
            <a:spAutoFit/>
          </a:bodyPr>
          <a:lstStyle/>
          <a:p>
            <a:r>
              <a:rPr lang="en-US" sz="2400" b="1" dirty="0" smtClean="0">
                <a:solidFill>
                  <a:srgbClr val="FF0000"/>
                </a:solidFill>
              </a:rPr>
              <a:t>NN</a:t>
            </a:r>
            <a:endParaRPr lang="en-US" sz="2400" b="1" dirty="0">
              <a:solidFill>
                <a:srgbClr val="FF0000"/>
              </a:solidFill>
            </a:endParaRPr>
          </a:p>
        </p:txBody>
      </p:sp>
      <p:sp>
        <p:nvSpPr>
          <p:cNvPr id="9" name="Slide Number Placeholder 8"/>
          <p:cNvSpPr>
            <a:spLocks noGrp="1"/>
          </p:cNvSpPr>
          <p:nvPr>
            <p:ph type="sldNum" sz="quarter" idx="12"/>
          </p:nvPr>
        </p:nvSpPr>
        <p:spPr/>
        <p:txBody>
          <a:bodyPr/>
          <a:lstStyle/>
          <a:p>
            <a:fld id="{FF5157AA-4A4D-2C48-B0F6-C526C028AE97}" type="slidenum">
              <a:rPr lang="en-US" smtClean="0"/>
              <a:t>43</a:t>
            </a:fld>
            <a:endParaRPr lang="en-US"/>
          </a:p>
        </p:txBody>
      </p:sp>
    </p:spTree>
    <p:extLst>
      <p:ext uri="{BB962C8B-B14F-4D97-AF65-F5344CB8AC3E}">
        <p14:creationId xmlns:p14="http://schemas.microsoft.com/office/powerpoint/2010/main" val="25655083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Tagset</a:t>
            </a:r>
            <a:r>
              <a:rPr lang="en-US" dirty="0" smtClean="0"/>
              <a:t> Problems</a:t>
            </a:r>
            <a:endParaRPr lang="en-US" dirty="0"/>
          </a:p>
        </p:txBody>
      </p:sp>
      <p:sp>
        <p:nvSpPr>
          <p:cNvPr id="3" name="Content Placeholder 2"/>
          <p:cNvSpPr>
            <a:spLocks noGrp="1"/>
          </p:cNvSpPr>
          <p:nvPr>
            <p:ph idx="1"/>
          </p:nvPr>
        </p:nvSpPr>
        <p:spPr/>
        <p:txBody>
          <a:bodyPr/>
          <a:lstStyle/>
          <a:p>
            <a:r>
              <a:rPr lang="en-US" dirty="0" smtClean="0"/>
              <a:t>Distinguishing between past participles (VBN) and adjectives (JJ)</a:t>
            </a:r>
          </a:p>
          <a:p>
            <a:pPr lvl="1"/>
            <a:r>
              <a:rPr lang="en-US" dirty="0" smtClean="0"/>
              <a:t>They were </a:t>
            </a:r>
            <a:r>
              <a:rPr lang="en-US" b="1" dirty="0" smtClean="0"/>
              <a:t>married</a:t>
            </a:r>
            <a:r>
              <a:rPr lang="en-US" dirty="0" smtClean="0"/>
              <a:t> by the Justice of the Peace yesterday.</a:t>
            </a:r>
          </a:p>
          <a:p>
            <a:pPr lvl="1"/>
            <a:r>
              <a:rPr lang="en-US" dirty="0" smtClean="0"/>
              <a:t>At the time, she was already </a:t>
            </a:r>
            <a:r>
              <a:rPr lang="en-US" b="1" dirty="0" smtClean="0"/>
              <a:t>married</a:t>
            </a:r>
            <a:r>
              <a:rPr lang="en-US" dirty="0" smtClean="0"/>
              <a:t>.</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44</a:t>
            </a:fld>
            <a:endParaRPr lang="en-US"/>
          </a:p>
        </p:txBody>
      </p:sp>
    </p:spTree>
    <p:extLst>
      <p:ext uri="{BB962C8B-B14F-4D97-AF65-F5344CB8AC3E}">
        <p14:creationId xmlns:p14="http://schemas.microsoft.com/office/powerpoint/2010/main" val="6564526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Tagset</a:t>
            </a:r>
            <a:r>
              <a:rPr lang="en-US" dirty="0" smtClean="0"/>
              <a:t> Problems</a:t>
            </a:r>
            <a:endParaRPr lang="en-US" dirty="0"/>
          </a:p>
        </p:txBody>
      </p:sp>
      <p:sp>
        <p:nvSpPr>
          <p:cNvPr id="3" name="Content Placeholder 2"/>
          <p:cNvSpPr>
            <a:spLocks noGrp="1"/>
          </p:cNvSpPr>
          <p:nvPr>
            <p:ph idx="1"/>
          </p:nvPr>
        </p:nvSpPr>
        <p:spPr/>
        <p:txBody>
          <a:bodyPr/>
          <a:lstStyle/>
          <a:p>
            <a:r>
              <a:rPr lang="en-US" dirty="0" smtClean="0"/>
              <a:t>Distinguishing between past participles (VBN) and adjectives (JJ)</a:t>
            </a:r>
          </a:p>
          <a:p>
            <a:pPr lvl="1"/>
            <a:r>
              <a:rPr lang="en-US" dirty="0" smtClean="0"/>
              <a:t>They were </a:t>
            </a:r>
            <a:r>
              <a:rPr lang="en-US" b="1" dirty="0" smtClean="0"/>
              <a:t>married</a:t>
            </a:r>
            <a:r>
              <a:rPr lang="en-US" dirty="0" smtClean="0"/>
              <a:t> by the Justice of the Peace yesterday.</a:t>
            </a:r>
          </a:p>
          <a:p>
            <a:pPr lvl="1"/>
            <a:r>
              <a:rPr lang="en-US" dirty="0" smtClean="0"/>
              <a:t>At the time, she was already </a:t>
            </a:r>
            <a:r>
              <a:rPr lang="en-US" b="1" dirty="0" smtClean="0"/>
              <a:t>married</a:t>
            </a:r>
            <a:r>
              <a:rPr lang="en-US" dirty="0" smtClean="0"/>
              <a:t>.</a:t>
            </a:r>
            <a:endParaRPr lang="en-US" dirty="0"/>
          </a:p>
        </p:txBody>
      </p:sp>
      <p:sp>
        <p:nvSpPr>
          <p:cNvPr id="4" name="TextBox 3"/>
          <p:cNvSpPr txBox="1"/>
          <p:nvPr/>
        </p:nvSpPr>
        <p:spPr>
          <a:xfrm>
            <a:off x="8298352" y="3648919"/>
            <a:ext cx="388448" cy="461665"/>
          </a:xfrm>
          <a:prstGeom prst="rect">
            <a:avLst/>
          </a:prstGeom>
          <a:noFill/>
        </p:spPr>
        <p:txBody>
          <a:bodyPr wrap="none" rtlCol="0">
            <a:spAutoFit/>
          </a:bodyPr>
          <a:lstStyle/>
          <a:p>
            <a:r>
              <a:rPr lang="en-US" sz="2400" b="1" dirty="0" smtClean="0">
                <a:solidFill>
                  <a:srgbClr val="FF0000"/>
                </a:solidFill>
              </a:rPr>
              <a:t>JJ</a:t>
            </a:r>
            <a:endParaRPr lang="en-US" sz="2400" b="1" dirty="0">
              <a:solidFill>
                <a:srgbClr val="FF0000"/>
              </a:solidFill>
            </a:endParaRPr>
          </a:p>
        </p:txBody>
      </p:sp>
      <p:sp>
        <p:nvSpPr>
          <p:cNvPr id="5" name="TextBox 4"/>
          <p:cNvSpPr txBox="1"/>
          <p:nvPr/>
        </p:nvSpPr>
        <p:spPr>
          <a:xfrm>
            <a:off x="8298352" y="2693410"/>
            <a:ext cx="741910" cy="461665"/>
          </a:xfrm>
          <a:prstGeom prst="rect">
            <a:avLst/>
          </a:prstGeom>
          <a:noFill/>
        </p:spPr>
        <p:txBody>
          <a:bodyPr wrap="none" rtlCol="0">
            <a:spAutoFit/>
          </a:bodyPr>
          <a:lstStyle/>
          <a:p>
            <a:r>
              <a:rPr lang="en-US" sz="2400" b="1" dirty="0" smtClean="0">
                <a:solidFill>
                  <a:srgbClr val="FF0000"/>
                </a:solidFill>
              </a:rPr>
              <a:t>VBN</a:t>
            </a:r>
            <a:endParaRPr lang="en-US" sz="2400" b="1" dirty="0">
              <a:solidFill>
                <a:srgbClr val="FF0000"/>
              </a:solidFill>
            </a:endParaRPr>
          </a:p>
        </p:txBody>
      </p:sp>
      <p:sp>
        <p:nvSpPr>
          <p:cNvPr id="6" name="Slide Number Placeholder 5"/>
          <p:cNvSpPr>
            <a:spLocks noGrp="1"/>
          </p:cNvSpPr>
          <p:nvPr>
            <p:ph type="sldNum" sz="quarter" idx="12"/>
          </p:nvPr>
        </p:nvSpPr>
        <p:spPr/>
        <p:txBody>
          <a:bodyPr/>
          <a:lstStyle/>
          <a:p>
            <a:fld id="{FF5157AA-4A4D-2C48-B0F6-C526C028AE97}" type="slidenum">
              <a:rPr lang="en-US" smtClean="0"/>
              <a:t>45</a:t>
            </a:fld>
            <a:endParaRPr lang="en-US"/>
          </a:p>
        </p:txBody>
      </p:sp>
    </p:spTree>
    <p:extLst>
      <p:ext uri="{BB962C8B-B14F-4D97-AF65-F5344CB8AC3E}">
        <p14:creationId xmlns:p14="http://schemas.microsoft.com/office/powerpoint/2010/main" val="32018111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NLTK example</a:t>
            </a:r>
            <a:endParaRPr lang="en-US" dirty="0"/>
          </a:p>
        </p:txBody>
      </p:sp>
      <p:sp>
        <p:nvSpPr>
          <p:cNvPr id="3" name="Content Placeholder 2"/>
          <p:cNvSpPr>
            <a:spLocks noGrp="1"/>
          </p:cNvSpPr>
          <p:nvPr>
            <p:ph idx="1"/>
          </p:nvPr>
        </p:nvSpPr>
        <p:spPr/>
        <p:txBody>
          <a:bodyPr/>
          <a:lstStyle/>
          <a:p>
            <a:pPr marL="0" indent="0">
              <a:buNone/>
            </a:pPr>
            <a:r>
              <a:rPr lang="en-US" dirty="0"/>
              <a:t>&gt;&gt;&gt; import </a:t>
            </a:r>
            <a:r>
              <a:rPr lang="en-US" dirty="0" err="1"/>
              <a:t>nltk</a:t>
            </a:r>
            <a:endParaRPr lang="en-US" dirty="0"/>
          </a:p>
          <a:p>
            <a:pPr marL="0" indent="0">
              <a:buNone/>
            </a:pPr>
            <a:r>
              <a:rPr lang="en-US" dirty="0"/>
              <a:t>&gt;&gt;&gt; text = </a:t>
            </a:r>
            <a:r>
              <a:rPr lang="en-US" dirty="0" err="1"/>
              <a:t>nltk.word_tokenize</a:t>
            </a:r>
            <a:r>
              <a:rPr lang="en-US" dirty="0"/>
              <a:t>("And now for something completely different"</a:t>
            </a:r>
            <a:r>
              <a:rPr lang="en-US" dirty="0" smtClean="0"/>
              <a:t>)</a:t>
            </a:r>
          </a:p>
          <a:p>
            <a:pPr marL="0" indent="0">
              <a:buNone/>
            </a:pPr>
            <a:r>
              <a:rPr lang="en-US" dirty="0"/>
              <a:t>&gt;&gt;&gt; </a:t>
            </a:r>
            <a:r>
              <a:rPr lang="en-US" dirty="0" err="1"/>
              <a:t>nltk.pos_tag</a:t>
            </a:r>
            <a:r>
              <a:rPr lang="en-US" dirty="0"/>
              <a:t>(text)</a:t>
            </a:r>
          </a:p>
          <a:p>
            <a:pPr marL="0" indent="0">
              <a:buNone/>
            </a:pPr>
            <a:r>
              <a:rPr lang="en-US" dirty="0"/>
              <a:t>[('And', 'CC'), ('now', 'RB'), ('for', 'IN'), ('something', 'NN'), ('completely', 'RB'), ('different', 'JJ')]</a:t>
            </a:r>
          </a:p>
          <a:p>
            <a:pPr marL="0" indent="0">
              <a:buNone/>
            </a:pP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46</a:t>
            </a:fld>
            <a:endParaRPr lang="en-US"/>
          </a:p>
        </p:txBody>
      </p:sp>
    </p:spTree>
    <p:extLst>
      <p:ext uri="{BB962C8B-B14F-4D97-AF65-F5344CB8AC3E}">
        <p14:creationId xmlns:p14="http://schemas.microsoft.com/office/powerpoint/2010/main" val="18190178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Exercise</a:t>
            </a:r>
            <a:endParaRPr lang="en-US" dirty="0"/>
          </a:p>
        </p:txBody>
      </p:sp>
      <p:sp>
        <p:nvSpPr>
          <p:cNvPr id="3" name="Content Placeholder 2"/>
          <p:cNvSpPr>
            <a:spLocks noGrp="1"/>
          </p:cNvSpPr>
          <p:nvPr>
            <p:ph idx="1"/>
          </p:nvPr>
        </p:nvSpPr>
        <p:spPr/>
        <p:txBody>
          <a:bodyPr/>
          <a:lstStyle/>
          <a:p>
            <a:r>
              <a:rPr lang="en-US" dirty="0" smtClean="0"/>
              <a:t>How is “up” tagged in these sentences?</a:t>
            </a:r>
          </a:p>
          <a:p>
            <a:endParaRPr lang="en-US" dirty="0"/>
          </a:p>
          <a:p>
            <a:pPr lvl="1"/>
            <a:r>
              <a:rPr lang="en-US" dirty="0" smtClean="0"/>
              <a:t>John and Jane made </a:t>
            </a:r>
            <a:r>
              <a:rPr lang="en-US" b="1" dirty="0" smtClean="0"/>
              <a:t>up</a:t>
            </a:r>
            <a:r>
              <a:rPr lang="en-US" dirty="0" smtClean="0"/>
              <a:t> yesterday.</a:t>
            </a:r>
            <a:endParaRPr lang="en-US" dirty="0"/>
          </a:p>
          <a:p>
            <a:pPr lvl="1"/>
            <a:r>
              <a:rPr lang="en-US" dirty="0" smtClean="0"/>
              <a:t>The AAPL stock went </a:t>
            </a:r>
            <a:r>
              <a:rPr lang="en-US" b="1" dirty="0" smtClean="0"/>
              <a:t>up</a:t>
            </a:r>
            <a:r>
              <a:rPr lang="en-US" dirty="0" smtClean="0"/>
              <a:t> 200 points today.</a:t>
            </a:r>
            <a:endParaRPr lang="en-US" dirty="0"/>
          </a:p>
          <a:p>
            <a:pPr lvl="1"/>
            <a:r>
              <a:rPr lang="en-US" b="1" dirty="0" smtClean="0"/>
              <a:t>Up</a:t>
            </a:r>
            <a:r>
              <a:rPr lang="en-US" dirty="0" smtClean="0"/>
              <a:t> to 200 billion were wasted on war.</a:t>
            </a:r>
            <a:endParaRPr lang="en-US" dirty="0"/>
          </a:p>
          <a:p>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47</a:t>
            </a:fld>
            <a:endParaRPr lang="en-US"/>
          </a:p>
        </p:txBody>
      </p:sp>
    </p:spTree>
    <p:extLst>
      <p:ext uri="{BB962C8B-B14F-4D97-AF65-F5344CB8AC3E}">
        <p14:creationId xmlns:p14="http://schemas.microsoft.com/office/powerpoint/2010/main" val="718081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Typical NLP pipeline</a:t>
            </a:r>
            <a:endParaRPr lang="en-US" dirty="0"/>
          </a:p>
        </p:txBody>
      </p:sp>
      <p:sp>
        <p:nvSpPr>
          <p:cNvPr id="5" name="TextBox 4"/>
          <p:cNvSpPr txBox="1"/>
          <p:nvPr/>
        </p:nvSpPr>
        <p:spPr>
          <a:xfrm>
            <a:off x="3995453" y="1521487"/>
            <a:ext cx="814095" cy="523220"/>
          </a:xfrm>
          <a:prstGeom prst="rect">
            <a:avLst/>
          </a:prstGeom>
          <a:noFill/>
        </p:spPr>
        <p:txBody>
          <a:bodyPr wrap="none" rtlCol="0">
            <a:spAutoFit/>
          </a:bodyPr>
          <a:lstStyle/>
          <a:p>
            <a:r>
              <a:rPr lang="en-US" sz="2800" dirty="0" smtClean="0"/>
              <a:t>Text</a:t>
            </a:r>
            <a:endParaRPr lang="en-US" sz="2800" dirty="0"/>
          </a:p>
        </p:txBody>
      </p:sp>
      <p:sp>
        <p:nvSpPr>
          <p:cNvPr id="6" name="Rounded Rectangle 5"/>
          <p:cNvSpPr/>
          <p:nvPr/>
        </p:nvSpPr>
        <p:spPr>
          <a:xfrm>
            <a:off x="1558150" y="2445506"/>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Tokenization / Sentence segmentation</a:t>
            </a:r>
            <a:endParaRPr lang="en-US" dirty="0"/>
          </a:p>
        </p:txBody>
      </p:sp>
      <p:sp>
        <p:nvSpPr>
          <p:cNvPr id="7" name="Down Arrow 6"/>
          <p:cNvSpPr/>
          <p:nvPr/>
        </p:nvSpPr>
        <p:spPr>
          <a:xfrm>
            <a:off x="4107031" y="2044707"/>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558150" y="3021252"/>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Part of speech (POS) tagging</a:t>
            </a:r>
            <a:endParaRPr lang="en-US" dirty="0"/>
          </a:p>
        </p:txBody>
      </p:sp>
      <p:sp>
        <p:nvSpPr>
          <p:cNvPr id="9" name="Rounded Rectangle 8"/>
          <p:cNvSpPr/>
          <p:nvPr/>
        </p:nvSpPr>
        <p:spPr>
          <a:xfrm>
            <a:off x="1558150" y="3600048"/>
            <a:ext cx="5701209" cy="42334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Normalization / Stemming / Lemmatization</a:t>
            </a:r>
            <a:endParaRPr lang="en-US" dirty="0"/>
          </a:p>
        </p:txBody>
      </p:sp>
      <p:sp>
        <p:nvSpPr>
          <p:cNvPr id="10" name="Rounded Rectangle 9"/>
          <p:cNvSpPr/>
          <p:nvPr/>
        </p:nvSpPr>
        <p:spPr>
          <a:xfrm>
            <a:off x="1558150" y="4175794"/>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Named entity recognition (NER)</a:t>
            </a:r>
            <a:endParaRPr lang="en-US" dirty="0"/>
          </a:p>
        </p:txBody>
      </p:sp>
      <p:sp>
        <p:nvSpPr>
          <p:cNvPr id="11" name="Rounded Rectangle 10"/>
          <p:cNvSpPr/>
          <p:nvPr/>
        </p:nvSpPr>
        <p:spPr>
          <a:xfrm>
            <a:off x="1558150" y="4765194"/>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Parsing (constituent, dependency, shallow)</a:t>
            </a:r>
            <a:endParaRPr lang="en-US" dirty="0"/>
          </a:p>
        </p:txBody>
      </p:sp>
      <p:sp>
        <p:nvSpPr>
          <p:cNvPr id="12" name="Rounded Rectangle 11"/>
          <p:cNvSpPr/>
          <p:nvPr/>
        </p:nvSpPr>
        <p:spPr>
          <a:xfrm>
            <a:off x="1558150" y="5340940"/>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Coreference resolution</a:t>
            </a:r>
            <a:endParaRPr lang="en-US" dirty="0"/>
          </a:p>
        </p:txBody>
      </p:sp>
      <p:sp>
        <p:nvSpPr>
          <p:cNvPr id="13" name="Down Arrow 12"/>
          <p:cNvSpPr/>
          <p:nvPr/>
        </p:nvSpPr>
        <p:spPr>
          <a:xfrm>
            <a:off x="4107031" y="5863114"/>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301941" y="6195093"/>
            <a:ext cx="2319290" cy="523220"/>
          </a:xfrm>
          <a:prstGeom prst="rect">
            <a:avLst/>
          </a:prstGeom>
          <a:noFill/>
        </p:spPr>
        <p:txBody>
          <a:bodyPr wrap="none" rtlCol="0">
            <a:spAutoFit/>
          </a:bodyPr>
          <a:lstStyle/>
          <a:p>
            <a:r>
              <a:rPr lang="en-US" sz="2800" dirty="0" smtClean="0"/>
              <a:t>Processed text</a:t>
            </a:r>
            <a:endParaRPr lang="en-US" sz="2800" dirty="0"/>
          </a:p>
        </p:txBody>
      </p:sp>
      <p:sp>
        <p:nvSpPr>
          <p:cNvPr id="2" name="Slide Number Placeholder 1"/>
          <p:cNvSpPr>
            <a:spLocks noGrp="1"/>
          </p:cNvSpPr>
          <p:nvPr>
            <p:ph type="sldNum" sz="quarter" idx="12"/>
          </p:nvPr>
        </p:nvSpPr>
        <p:spPr/>
        <p:txBody>
          <a:bodyPr/>
          <a:lstStyle/>
          <a:p>
            <a:fld id="{FF5157AA-4A4D-2C48-B0F6-C526C028AE97}" type="slidenum">
              <a:rPr lang="en-US" smtClean="0"/>
              <a:t>48</a:t>
            </a:fld>
            <a:endParaRPr lang="en-US"/>
          </a:p>
        </p:txBody>
      </p:sp>
    </p:spTree>
    <p:extLst>
      <p:ext uri="{BB962C8B-B14F-4D97-AF65-F5344CB8AC3E}">
        <p14:creationId xmlns:p14="http://schemas.microsoft.com/office/powerpoint/2010/main" val="28961501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When searching a document, a query containing “USA” should match documents containing “U.S.A.”</a:t>
            </a:r>
          </a:p>
          <a:p>
            <a:r>
              <a:rPr lang="en-US" dirty="0" smtClean="0"/>
              <a:t>Implicit equivalence classes</a:t>
            </a:r>
          </a:p>
          <a:p>
            <a:pPr lvl="1"/>
            <a:r>
              <a:rPr lang="en-US" dirty="0" smtClean="0"/>
              <a:t>Removing dots: “U.S.A.” </a:t>
            </a:r>
            <a:r>
              <a:rPr lang="en-US" sz="2400" dirty="0" smtClean="0">
                <a:latin typeface="Wingdings"/>
                <a:ea typeface="Wingdings"/>
                <a:cs typeface="Wingdings"/>
                <a:sym typeface="Wingdings"/>
              </a:rPr>
              <a:t></a:t>
            </a:r>
            <a:r>
              <a:rPr lang="en-US" dirty="0"/>
              <a:t> </a:t>
            </a:r>
            <a:r>
              <a:rPr lang="en-US" dirty="0" smtClean="0">
                <a:sym typeface="Wingdings"/>
              </a:rPr>
              <a:t>”USA”</a:t>
            </a:r>
          </a:p>
          <a:p>
            <a:pPr lvl="1"/>
            <a:r>
              <a:rPr lang="en-US" dirty="0" smtClean="0">
                <a:sym typeface="Wingdings"/>
              </a:rPr>
              <a:t>Remove hyphens: “anti-discriminatory” </a:t>
            </a:r>
            <a:r>
              <a:rPr lang="en-US" dirty="0">
                <a:latin typeface="Wingdings"/>
                <a:ea typeface="Wingdings"/>
                <a:cs typeface="Wingdings"/>
                <a:sym typeface="Wingdings"/>
              </a:rPr>
              <a:t></a:t>
            </a:r>
            <a:r>
              <a:rPr lang="en-US" dirty="0"/>
              <a:t> </a:t>
            </a:r>
            <a:r>
              <a:rPr lang="en-US" dirty="0" smtClean="0"/>
              <a:t>“</a:t>
            </a:r>
            <a:r>
              <a:rPr lang="en-US" dirty="0" err="1" smtClean="0"/>
              <a:t>antidiscriminatory</a:t>
            </a:r>
            <a:r>
              <a:rPr lang="en-US" dirty="0" smtClean="0"/>
              <a:t>”</a:t>
            </a:r>
          </a:p>
          <a:p>
            <a:r>
              <a:rPr lang="en-US" dirty="0" smtClean="0"/>
              <a:t>Explicit equivalence classes</a:t>
            </a:r>
          </a:p>
          <a:p>
            <a:pPr lvl="1"/>
            <a:r>
              <a:rPr lang="en-US" dirty="0" smtClean="0"/>
              <a:t>Different spellings: “color” and “</a:t>
            </a:r>
            <a:r>
              <a:rPr lang="en-US" dirty="0" err="1" smtClean="0"/>
              <a:t>colour</a:t>
            </a:r>
            <a:r>
              <a:rPr lang="en-US" dirty="0" smtClean="0"/>
              <a:t>”</a:t>
            </a:r>
          </a:p>
          <a:p>
            <a:pPr lvl="1"/>
            <a:r>
              <a:rPr lang="en-US" dirty="0" smtClean="0"/>
              <a:t>Synonyms: “car” and “automobile”</a:t>
            </a:r>
          </a:p>
          <a:p>
            <a:r>
              <a:rPr lang="en-US" dirty="0" smtClean="0"/>
              <a:t>Case folding</a:t>
            </a:r>
          </a:p>
          <a:p>
            <a:pPr lvl="1"/>
            <a:r>
              <a:rPr lang="en-US" dirty="0" smtClean="0"/>
              <a:t>USA </a:t>
            </a:r>
            <a:r>
              <a:rPr lang="en-US" sz="2000" dirty="0">
                <a:latin typeface="Wingdings"/>
                <a:ea typeface="Wingdings"/>
                <a:cs typeface="Wingdings"/>
                <a:sym typeface="Wingdings"/>
              </a:rPr>
              <a:t></a:t>
            </a:r>
            <a:r>
              <a:rPr lang="en-US" dirty="0"/>
              <a:t> </a:t>
            </a:r>
            <a:r>
              <a:rPr lang="en-US" dirty="0" err="1" smtClean="0"/>
              <a:t>usa</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49</a:t>
            </a:fld>
            <a:endParaRPr lang="en-US"/>
          </a:p>
        </p:txBody>
      </p:sp>
    </p:spTree>
    <p:extLst>
      <p:ext uri="{BB962C8B-B14F-4D97-AF65-F5344CB8AC3E}">
        <p14:creationId xmlns:p14="http://schemas.microsoft.com/office/powerpoint/2010/main" val="3971713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simplified </a:t>
            </a:r>
            <a:r>
              <a:rPr lang="en-US" dirty="0"/>
              <a:t>v</a:t>
            </a:r>
            <a:r>
              <a:rPr lang="en-US" dirty="0" smtClean="0"/>
              <a:t>iew of NLP</a:t>
            </a:r>
            <a:endParaRPr lang="en-US" dirty="0"/>
          </a:p>
        </p:txBody>
      </p:sp>
      <p:sp>
        <p:nvSpPr>
          <p:cNvPr id="4" name="Rounded Rectangle 3"/>
          <p:cNvSpPr/>
          <p:nvPr/>
        </p:nvSpPr>
        <p:spPr>
          <a:xfrm>
            <a:off x="993060" y="4163390"/>
            <a:ext cx="3179692" cy="17473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Linguistic Theory</a:t>
            </a:r>
          </a:p>
          <a:p>
            <a:pPr algn="ctr"/>
            <a:r>
              <a:rPr lang="en-US" sz="2400" dirty="0" smtClean="0"/>
              <a:t>(Morphology, Syntax, Semantics, etc.)</a:t>
            </a:r>
            <a:endParaRPr lang="en-US" sz="2400" dirty="0"/>
          </a:p>
        </p:txBody>
      </p:sp>
      <p:sp>
        <p:nvSpPr>
          <p:cNvPr id="5" name="Rounded Rectangle 4"/>
          <p:cNvSpPr/>
          <p:nvPr/>
        </p:nvSpPr>
        <p:spPr>
          <a:xfrm>
            <a:off x="4754839" y="4163020"/>
            <a:ext cx="3179692" cy="174732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dirty="0" smtClean="0"/>
              <a:t>Machine Learning</a:t>
            </a:r>
          </a:p>
          <a:p>
            <a:pPr algn="ctr"/>
            <a:endParaRPr lang="en-US" sz="2400" dirty="0"/>
          </a:p>
        </p:txBody>
      </p:sp>
      <p:sp>
        <p:nvSpPr>
          <p:cNvPr id="6" name="Rounded Rectangle 5"/>
          <p:cNvSpPr/>
          <p:nvPr/>
        </p:nvSpPr>
        <p:spPr>
          <a:xfrm>
            <a:off x="2758799" y="1632743"/>
            <a:ext cx="3179692" cy="224383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dirty="0" smtClean="0"/>
              <a:t>Applications</a:t>
            </a:r>
          </a:p>
          <a:p>
            <a:pPr algn="ctr"/>
            <a:r>
              <a:rPr lang="en-US" sz="2400" dirty="0" smtClean="0"/>
              <a:t>(Sentiment analysis, information extraction, question answering, etc.) </a:t>
            </a:r>
            <a:endParaRPr lang="en-US" sz="2800" dirty="0" smtClean="0"/>
          </a:p>
        </p:txBody>
      </p:sp>
      <p:sp>
        <p:nvSpPr>
          <p:cNvPr id="3" name="Rounded Rectangle 2"/>
          <p:cNvSpPr/>
          <p:nvPr/>
        </p:nvSpPr>
        <p:spPr>
          <a:xfrm>
            <a:off x="882652" y="4080347"/>
            <a:ext cx="5268889" cy="1945596"/>
          </a:xfrm>
          <a:prstGeom prst="roundRect">
            <a:avLst/>
          </a:prstGeom>
          <a:gradFill flip="none" rotWithShape="1">
            <a:gsLst>
              <a:gs pos="0">
                <a:schemeClr val="accent6">
                  <a:tint val="100000"/>
                  <a:shade val="100000"/>
                  <a:satMod val="130000"/>
                  <a:alpha val="73000"/>
                </a:schemeClr>
              </a:gs>
              <a:gs pos="100000">
                <a:schemeClr val="accent6">
                  <a:tint val="50000"/>
                  <a:shade val="100000"/>
                  <a:satMod val="350000"/>
                  <a:alpha val="73000"/>
                </a:schemeClr>
              </a:gs>
            </a:gsLst>
            <a:lin ang="16200000" scaled="0"/>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smtClean="0">
                <a:solidFill>
                  <a:schemeClr val="tx1"/>
                </a:solidFill>
              </a:rPr>
              <a:t>NLP tools we will use in this class</a:t>
            </a:r>
            <a:endParaRPr lang="en-US" sz="2800" dirty="0">
              <a:solidFill>
                <a:schemeClr val="tx1"/>
              </a:solidFill>
            </a:endParaRPr>
          </a:p>
        </p:txBody>
      </p:sp>
      <p:sp>
        <p:nvSpPr>
          <p:cNvPr id="7" name="Slide Number Placeholder 6"/>
          <p:cNvSpPr>
            <a:spLocks noGrp="1"/>
          </p:cNvSpPr>
          <p:nvPr>
            <p:ph type="sldNum" sz="quarter" idx="12"/>
          </p:nvPr>
        </p:nvSpPr>
        <p:spPr/>
        <p:txBody>
          <a:bodyPr/>
          <a:lstStyle/>
          <a:p>
            <a:fld id="{FF5157AA-4A4D-2C48-B0F6-C526C028AE97}" type="slidenum">
              <a:rPr lang="en-US" smtClean="0"/>
              <a:t>5</a:t>
            </a:fld>
            <a:endParaRPr lang="en-US"/>
          </a:p>
        </p:txBody>
      </p:sp>
    </p:spTree>
    <p:extLst>
      <p:ext uri="{BB962C8B-B14F-4D97-AF65-F5344CB8AC3E}">
        <p14:creationId xmlns:p14="http://schemas.microsoft.com/office/powerpoint/2010/main" val="5754685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a:t>
            </a:r>
            <a:endParaRPr lang="en-US" dirty="0"/>
          </a:p>
        </p:txBody>
      </p:sp>
      <p:sp>
        <p:nvSpPr>
          <p:cNvPr id="3" name="Content Placeholder 2"/>
          <p:cNvSpPr>
            <a:spLocks noGrp="1"/>
          </p:cNvSpPr>
          <p:nvPr>
            <p:ph idx="1"/>
          </p:nvPr>
        </p:nvSpPr>
        <p:spPr/>
        <p:txBody>
          <a:bodyPr/>
          <a:lstStyle/>
          <a:p>
            <a:r>
              <a:rPr lang="en-US" dirty="0" smtClean="0"/>
              <a:t>Reduce words to a common base form</a:t>
            </a:r>
            <a:endParaRPr lang="en-US" dirty="0"/>
          </a:p>
        </p:txBody>
      </p:sp>
      <p:sp>
        <p:nvSpPr>
          <p:cNvPr id="4" name="TextBox 3"/>
          <p:cNvSpPr txBox="1"/>
          <p:nvPr/>
        </p:nvSpPr>
        <p:spPr>
          <a:xfrm>
            <a:off x="789911" y="3144380"/>
            <a:ext cx="2880853" cy="206210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200" dirty="0"/>
              <a:t>These equivalence classes are equivalent</a:t>
            </a:r>
          </a:p>
        </p:txBody>
      </p:sp>
      <p:sp>
        <p:nvSpPr>
          <p:cNvPr id="6" name="TextBox 5"/>
          <p:cNvSpPr txBox="1"/>
          <p:nvPr/>
        </p:nvSpPr>
        <p:spPr>
          <a:xfrm>
            <a:off x="5588849" y="3714997"/>
            <a:ext cx="2880853"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200" dirty="0"/>
              <a:t>These </a:t>
            </a:r>
            <a:r>
              <a:rPr lang="en-US" sz="3200" dirty="0" err="1" smtClean="0"/>
              <a:t>equival</a:t>
            </a:r>
            <a:r>
              <a:rPr lang="en-US" sz="3200" dirty="0" smtClean="0"/>
              <a:t> class </a:t>
            </a:r>
            <a:r>
              <a:rPr lang="en-US" sz="3200" dirty="0" err="1" smtClean="0"/>
              <a:t>ar</a:t>
            </a:r>
            <a:r>
              <a:rPr lang="en-US" sz="3200" dirty="0" smtClean="0"/>
              <a:t> </a:t>
            </a:r>
            <a:r>
              <a:rPr lang="en-US" sz="3200" dirty="0" err="1" smtClean="0"/>
              <a:t>equival</a:t>
            </a:r>
            <a:endParaRPr lang="en-US" sz="3200" dirty="0"/>
          </a:p>
        </p:txBody>
      </p:sp>
      <p:sp>
        <p:nvSpPr>
          <p:cNvPr id="7" name="Notched Right Arrow 6"/>
          <p:cNvSpPr/>
          <p:nvPr/>
        </p:nvSpPr>
        <p:spPr>
          <a:xfrm>
            <a:off x="4005630" y="3996305"/>
            <a:ext cx="1353770" cy="484632"/>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031030" y="3438874"/>
            <a:ext cx="1118027" cy="646331"/>
          </a:xfrm>
          <a:prstGeom prst="rect">
            <a:avLst/>
          </a:prstGeom>
          <a:noFill/>
        </p:spPr>
        <p:txBody>
          <a:bodyPr wrap="none" rtlCol="0">
            <a:spAutoFit/>
          </a:bodyPr>
          <a:lstStyle/>
          <a:p>
            <a:r>
              <a:rPr lang="en-US" dirty="0" smtClean="0"/>
              <a:t>Porter’s</a:t>
            </a:r>
          </a:p>
          <a:p>
            <a:r>
              <a:rPr lang="en-US" dirty="0" smtClean="0"/>
              <a:t>Algorithm</a:t>
            </a:r>
            <a:endParaRPr lang="en-US" dirty="0"/>
          </a:p>
        </p:txBody>
      </p:sp>
      <p:sp>
        <p:nvSpPr>
          <p:cNvPr id="8" name="Slide Number Placeholder 7"/>
          <p:cNvSpPr>
            <a:spLocks noGrp="1"/>
          </p:cNvSpPr>
          <p:nvPr>
            <p:ph type="sldNum" sz="quarter" idx="12"/>
          </p:nvPr>
        </p:nvSpPr>
        <p:spPr/>
        <p:txBody>
          <a:bodyPr/>
          <a:lstStyle/>
          <a:p>
            <a:fld id="{FF5157AA-4A4D-2C48-B0F6-C526C028AE97}" type="slidenum">
              <a:rPr lang="en-US" smtClean="0"/>
              <a:t>50</a:t>
            </a:fld>
            <a:endParaRPr lang="en-US"/>
          </a:p>
        </p:txBody>
      </p:sp>
    </p:spTree>
    <p:extLst>
      <p:ext uri="{BB962C8B-B14F-4D97-AF65-F5344CB8AC3E}">
        <p14:creationId xmlns:p14="http://schemas.microsoft.com/office/powerpoint/2010/main" val="6415480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Porter’s Stemming Algorithm</a:t>
            </a:r>
            <a:endParaRPr lang="en-US" dirty="0"/>
          </a:p>
        </p:txBody>
      </p:sp>
      <p:sp>
        <p:nvSpPr>
          <p:cNvPr id="3" name="Content Placeholder 2"/>
          <p:cNvSpPr>
            <a:spLocks noGrp="1"/>
          </p:cNvSpPr>
          <p:nvPr>
            <p:ph idx="1"/>
          </p:nvPr>
        </p:nvSpPr>
        <p:spPr/>
        <p:txBody>
          <a:bodyPr>
            <a:normAutofit lnSpcReduction="10000"/>
          </a:bodyPr>
          <a:lstStyle/>
          <a:p>
            <a:r>
              <a:rPr lang="en-US" dirty="0" smtClean="0"/>
              <a:t>5 phases of word reductions applied sequentially</a:t>
            </a:r>
          </a:p>
          <a:p>
            <a:pPr lvl="1"/>
            <a:r>
              <a:rPr lang="en-US" dirty="0" err="1">
                <a:latin typeface="Calibri" charset="0"/>
                <a:ea typeface="ＭＳ Ｐゴシック" charset="0"/>
                <a:cs typeface="ＭＳ Ｐゴシック" charset="0"/>
              </a:rPr>
              <a:t>sses</a:t>
            </a:r>
            <a:r>
              <a:rPr lang="en-US" dirty="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sym typeface="Symbol" charset="0"/>
              </a:rPr>
              <a:t> </a:t>
            </a:r>
            <a:r>
              <a:rPr lang="en-US" dirty="0" err="1" smtClean="0">
                <a:latin typeface="Calibri" charset="0"/>
                <a:ea typeface="ＭＳ Ｐゴシック" charset="0"/>
                <a:cs typeface="ＭＳ Ｐゴシック" charset="0"/>
                <a:sym typeface="Symbol" charset="0"/>
              </a:rPr>
              <a:t>ss</a:t>
            </a:r>
            <a:r>
              <a:rPr lang="en-US" dirty="0" smtClean="0">
                <a:latin typeface="Calibri" charset="0"/>
                <a:ea typeface="ＭＳ Ｐゴシック" charset="0"/>
                <a:cs typeface="ＭＳ Ｐゴシック" charset="0"/>
                <a:sym typeface="Symbol" charset="0"/>
              </a:rPr>
              <a:t>				caresses </a:t>
            </a:r>
            <a:r>
              <a:rPr lang="en-US" dirty="0">
                <a:latin typeface="Calibri" charset="0"/>
                <a:ea typeface="ＭＳ Ｐゴシック" charset="0"/>
                <a:cs typeface="ＭＳ Ｐゴシック" charset="0"/>
                <a:sym typeface="Symbol" charset="0"/>
              </a:rPr>
              <a:t> </a:t>
            </a:r>
            <a:r>
              <a:rPr lang="en-US" dirty="0" smtClean="0">
                <a:latin typeface="Calibri" charset="0"/>
                <a:ea typeface="ＭＳ Ｐゴシック" charset="0"/>
                <a:cs typeface="ＭＳ Ｐゴシック" charset="0"/>
                <a:sym typeface="Symbol" charset="0"/>
              </a:rPr>
              <a:t>caress</a:t>
            </a:r>
            <a:endParaRPr lang="en-US" dirty="0">
              <a:latin typeface="Calibri" charset="0"/>
              <a:ea typeface="ＭＳ Ｐゴシック" charset="0"/>
              <a:cs typeface="ＭＳ Ｐゴシック" charset="0"/>
              <a:sym typeface="Symbol" charset="0"/>
            </a:endParaRPr>
          </a:p>
          <a:p>
            <a:pPr lvl="1"/>
            <a:r>
              <a:rPr lang="en-US" dirty="0" err="1">
                <a:latin typeface="Calibri" charset="0"/>
                <a:ea typeface="ＭＳ Ｐゴシック" charset="0"/>
                <a:cs typeface="ＭＳ Ｐゴシック" charset="0"/>
              </a:rPr>
              <a:t>ies</a:t>
            </a:r>
            <a:r>
              <a:rPr lang="en-US" dirty="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sym typeface="Symbol" charset="0"/>
              </a:rPr>
              <a:t> i</a:t>
            </a:r>
            <a:r>
              <a:rPr lang="en-US" dirty="0" smtClean="0">
                <a:latin typeface="Calibri" charset="0"/>
                <a:ea typeface="ＭＳ Ｐゴシック" charset="0"/>
                <a:cs typeface="ＭＳ Ｐゴシック" charset="0"/>
                <a:sym typeface="Symbol" charset="0"/>
              </a:rPr>
              <a:t>					ponies </a:t>
            </a:r>
            <a:r>
              <a:rPr lang="en-US" dirty="0">
                <a:latin typeface="Calibri" charset="0"/>
                <a:ea typeface="ＭＳ Ｐゴシック" charset="0"/>
                <a:cs typeface="ＭＳ Ｐゴシック" charset="0"/>
                <a:sym typeface="Symbol" charset="0"/>
              </a:rPr>
              <a:t> </a:t>
            </a:r>
            <a:r>
              <a:rPr lang="en-US" dirty="0" err="1" smtClean="0">
                <a:latin typeface="Calibri" charset="0"/>
                <a:ea typeface="ＭＳ Ｐゴシック" charset="0"/>
                <a:cs typeface="ＭＳ Ｐゴシック" charset="0"/>
                <a:sym typeface="Symbol" charset="0"/>
              </a:rPr>
              <a:t>poni</a:t>
            </a:r>
            <a:endParaRPr lang="en-US" dirty="0">
              <a:latin typeface="Calibri" charset="0"/>
              <a:ea typeface="ＭＳ Ｐゴシック" charset="0"/>
              <a:cs typeface="ＭＳ Ｐゴシック" charset="0"/>
              <a:sym typeface="Symbol" charset="0"/>
            </a:endParaRPr>
          </a:p>
          <a:p>
            <a:pPr lvl="1"/>
            <a:r>
              <a:rPr lang="en-US" dirty="0">
                <a:latin typeface="Calibri" charset="0"/>
                <a:ea typeface="ＭＳ Ｐゴシック" charset="0"/>
                <a:cs typeface="ＭＳ Ｐゴシック" charset="0"/>
              </a:rPr>
              <a:t>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sym typeface="Symbol" charset="0"/>
              </a:rPr>
              <a:t> 	</a:t>
            </a:r>
            <a:r>
              <a:rPr lang="en-US" dirty="0" smtClean="0">
                <a:latin typeface="Calibri" charset="0"/>
                <a:ea typeface="ＭＳ Ｐゴシック" charset="0"/>
                <a:cs typeface="ＭＳ Ｐゴシック" charset="0"/>
                <a:sym typeface="Symbol" charset="0"/>
              </a:rPr>
              <a:t>				cats </a:t>
            </a:r>
            <a:r>
              <a:rPr lang="en-US" dirty="0">
                <a:latin typeface="Calibri" charset="0"/>
                <a:ea typeface="ＭＳ Ｐゴシック" charset="0"/>
                <a:cs typeface="ＭＳ Ｐゴシック" charset="0"/>
                <a:sym typeface="Symbol" charset="0"/>
              </a:rPr>
              <a:t> </a:t>
            </a:r>
            <a:r>
              <a:rPr lang="en-US" dirty="0" smtClean="0">
                <a:latin typeface="Calibri" charset="0"/>
                <a:ea typeface="ＭＳ Ｐゴシック" charset="0"/>
                <a:cs typeface="ＭＳ Ｐゴシック" charset="0"/>
                <a:sym typeface="Symbol" charset="0"/>
              </a:rPr>
              <a:t>cat</a:t>
            </a:r>
            <a:endParaRPr lang="en-US" dirty="0">
              <a:latin typeface="Calibri" charset="0"/>
              <a:ea typeface="ＭＳ Ｐゴシック" charset="0"/>
              <a:cs typeface="ＭＳ Ｐゴシック" charset="0"/>
              <a:sym typeface="Symbol" charset="0"/>
            </a:endParaRPr>
          </a:p>
          <a:p>
            <a:endParaRPr lang="en-US" dirty="0" smtClean="0"/>
          </a:p>
          <a:p>
            <a:r>
              <a:rPr lang="en-US" dirty="0" smtClean="0"/>
              <a:t>Rules sensitive to the measure of a word</a:t>
            </a:r>
          </a:p>
          <a:p>
            <a:pPr lvl="1"/>
            <a:r>
              <a:rPr lang="en-US" dirty="0" smtClean="0"/>
              <a:t>(m &gt; 1) </a:t>
            </a:r>
            <a:r>
              <a:rPr lang="en-US" dirty="0" err="1" smtClean="0"/>
              <a:t>ement</a:t>
            </a:r>
            <a:r>
              <a:rPr lang="en-US" dirty="0" smtClean="0"/>
              <a:t> </a:t>
            </a:r>
            <a:r>
              <a:rPr lang="en-US" dirty="0">
                <a:latin typeface="Calibri" charset="0"/>
                <a:ea typeface="ＭＳ Ｐゴシック" charset="0"/>
                <a:cs typeface="ＭＳ Ｐゴシック" charset="0"/>
                <a:sym typeface="Symbol" charset="0"/>
              </a:rPr>
              <a:t> 	</a:t>
            </a:r>
            <a:r>
              <a:rPr lang="en-US" dirty="0" smtClean="0">
                <a:latin typeface="Calibri" charset="0"/>
                <a:ea typeface="ＭＳ Ｐゴシック" charset="0"/>
                <a:cs typeface="ＭＳ Ｐゴシック" charset="0"/>
                <a:sym typeface="Symbol" charset="0"/>
              </a:rPr>
              <a:t>replacement </a:t>
            </a:r>
            <a:r>
              <a:rPr lang="en-US" dirty="0">
                <a:latin typeface="Calibri" charset="0"/>
                <a:ea typeface="ＭＳ Ｐゴシック" charset="0"/>
                <a:cs typeface="ＭＳ Ｐゴシック" charset="0"/>
                <a:sym typeface="Symbol" charset="0"/>
              </a:rPr>
              <a:t> </a:t>
            </a:r>
            <a:r>
              <a:rPr lang="en-US" dirty="0" err="1" smtClean="0">
                <a:latin typeface="Calibri" charset="0"/>
                <a:ea typeface="ＭＳ Ｐゴシック" charset="0"/>
                <a:cs typeface="ＭＳ Ｐゴシック" charset="0"/>
                <a:sym typeface="Symbol" charset="0"/>
              </a:rPr>
              <a:t>replac</a:t>
            </a:r>
            <a:endParaRPr lang="en-US" dirty="0" smtClean="0">
              <a:latin typeface="Calibri" charset="0"/>
              <a:ea typeface="ＭＳ Ｐゴシック" charset="0"/>
              <a:cs typeface="ＭＳ Ｐゴシック" charset="0"/>
              <a:sym typeface="Symbol" charset="0"/>
            </a:endParaRPr>
          </a:p>
          <a:p>
            <a:pPr lvl="1"/>
            <a:r>
              <a:rPr lang="en-US" dirty="0" smtClean="0">
                <a:latin typeface="Calibri" charset="0"/>
                <a:ea typeface="ＭＳ Ｐゴシック" charset="0"/>
                <a:cs typeface="ＭＳ Ｐゴシック" charset="0"/>
                <a:sym typeface="Symbol" charset="0"/>
              </a:rPr>
              <a:t>Does not change cement!</a:t>
            </a:r>
          </a:p>
          <a:p>
            <a:pPr lvl="1"/>
            <a:endParaRPr lang="en-US" dirty="0" smtClean="0">
              <a:latin typeface="Calibri" charset="0"/>
              <a:ea typeface="ＭＳ Ｐゴシック" charset="0"/>
              <a:cs typeface="ＭＳ Ｐゴシック" charset="0"/>
              <a:sym typeface="Symbol" charset="0"/>
            </a:endParaRPr>
          </a:p>
        </p:txBody>
      </p:sp>
      <p:sp>
        <p:nvSpPr>
          <p:cNvPr id="4" name="Slide Number Placeholder 3"/>
          <p:cNvSpPr>
            <a:spLocks noGrp="1"/>
          </p:cNvSpPr>
          <p:nvPr>
            <p:ph type="sldNum" sz="quarter" idx="12"/>
          </p:nvPr>
        </p:nvSpPr>
        <p:spPr/>
        <p:txBody>
          <a:bodyPr/>
          <a:lstStyle/>
          <a:p>
            <a:fld id="{FF5157AA-4A4D-2C48-B0F6-C526C028AE97}" type="slidenum">
              <a:rPr lang="en-US" smtClean="0"/>
              <a:t>51</a:t>
            </a:fld>
            <a:endParaRPr lang="en-US"/>
          </a:p>
        </p:txBody>
      </p:sp>
    </p:spTree>
    <p:extLst>
      <p:ext uri="{BB962C8B-B14F-4D97-AF65-F5344CB8AC3E}">
        <p14:creationId xmlns:p14="http://schemas.microsoft.com/office/powerpoint/2010/main" val="12354444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Porter’s Stemming Algorithm</a:t>
            </a:r>
          </a:p>
        </p:txBody>
      </p:sp>
      <p:sp>
        <p:nvSpPr>
          <p:cNvPr id="3" name="Content Placeholder 2"/>
          <p:cNvSpPr>
            <a:spLocks noGrp="1"/>
          </p:cNvSpPr>
          <p:nvPr>
            <p:ph idx="1"/>
          </p:nvPr>
        </p:nvSpPr>
        <p:spPr>
          <a:xfrm>
            <a:off x="457200" y="1600200"/>
            <a:ext cx="8229600" cy="2327021"/>
          </a:xfrm>
        </p:spPr>
        <p:txBody>
          <a:bodyPr/>
          <a:lstStyle/>
          <a:p>
            <a:r>
              <a:rPr lang="en-US" dirty="0" smtClean="0"/>
              <a:t>Pros</a:t>
            </a:r>
          </a:p>
          <a:p>
            <a:pPr lvl="1"/>
            <a:r>
              <a:rPr lang="en-US" dirty="0" smtClean="0"/>
              <a:t>Very fast</a:t>
            </a:r>
          </a:p>
          <a:p>
            <a:pPr lvl="1"/>
            <a:r>
              <a:rPr lang="en-US" dirty="0" smtClean="0"/>
              <a:t>Does not require POS information</a:t>
            </a:r>
          </a:p>
          <a:p>
            <a:r>
              <a:rPr lang="en-US" dirty="0" smtClean="0"/>
              <a:t>Cons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40253756"/>
              </p:ext>
            </p:extLst>
          </p:nvPr>
        </p:nvGraphicFramePr>
        <p:xfrm>
          <a:off x="1262807" y="3937083"/>
          <a:ext cx="6096000" cy="185420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gridSpan="2">
                  <a:txBody>
                    <a:bodyPr/>
                    <a:lstStyle/>
                    <a:p>
                      <a:r>
                        <a:rPr lang="en-US" dirty="0" smtClean="0"/>
                        <a:t>Errors of commission</a:t>
                      </a:r>
                      <a:endParaRPr lang="en-US" dirty="0"/>
                    </a:p>
                  </a:txBody>
                  <a:tcPr/>
                </a:tc>
                <a:tc hMerge="1">
                  <a:txBody>
                    <a:bodyPr/>
                    <a:lstStyle/>
                    <a:p>
                      <a:endParaRPr lang="en-US" dirty="0"/>
                    </a:p>
                  </a:txBody>
                  <a:tcPr/>
                </a:tc>
                <a:tc gridSpan="2">
                  <a:txBody>
                    <a:bodyPr/>
                    <a:lstStyle/>
                    <a:p>
                      <a:r>
                        <a:rPr lang="en-US" dirty="0" smtClean="0"/>
                        <a:t>Errors of omission</a:t>
                      </a:r>
                      <a:endParaRPr lang="en-US" dirty="0"/>
                    </a:p>
                  </a:txBody>
                  <a:tcPr/>
                </a:tc>
                <a:tc hMerge="1">
                  <a:txBody>
                    <a:bodyPr/>
                    <a:lstStyle/>
                    <a:p>
                      <a:endParaRPr lang="en-US" dirty="0"/>
                    </a:p>
                  </a:txBody>
                  <a:tcPr/>
                </a:tc>
              </a:tr>
              <a:tr h="370840">
                <a:tc>
                  <a:txBody>
                    <a:bodyPr/>
                    <a:lstStyle/>
                    <a:p>
                      <a:r>
                        <a:rPr lang="en-US" dirty="0" smtClean="0"/>
                        <a:t>organization</a:t>
                      </a:r>
                      <a:endParaRPr lang="en-US" dirty="0"/>
                    </a:p>
                  </a:txBody>
                  <a:tcPr/>
                </a:tc>
                <a:tc>
                  <a:txBody>
                    <a:bodyPr/>
                    <a:lstStyle/>
                    <a:p>
                      <a:r>
                        <a:rPr lang="en-US" dirty="0" smtClean="0"/>
                        <a:t>organ</a:t>
                      </a:r>
                      <a:endParaRPr lang="en-US" dirty="0"/>
                    </a:p>
                  </a:txBody>
                  <a:tcPr/>
                </a:tc>
                <a:tc>
                  <a:txBody>
                    <a:bodyPr/>
                    <a:lstStyle/>
                    <a:p>
                      <a:r>
                        <a:rPr lang="en-US" dirty="0" smtClean="0"/>
                        <a:t>European</a:t>
                      </a:r>
                      <a:endParaRPr lang="en-US" dirty="0"/>
                    </a:p>
                  </a:txBody>
                  <a:tcPr/>
                </a:tc>
                <a:tc>
                  <a:txBody>
                    <a:bodyPr/>
                    <a:lstStyle/>
                    <a:p>
                      <a:r>
                        <a:rPr lang="en-US" dirty="0" smtClean="0"/>
                        <a:t>Europe</a:t>
                      </a:r>
                      <a:endParaRPr lang="en-US" dirty="0"/>
                    </a:p>
                  </a:txBody>
                  <a:tcPr/>
                </a:tc>
              </a:tr>
              <a:tr h="370840">
                <a:tc>
                  <a:txBody>
                    <a:bodyPr/>
                    <a:lstStyle/>
                    <a:p>
                      <a:r>
                        <a:rPr lang="en-US" dirty="0" smtClean="0"/>
                        <a:t>doing</a:t>
                      </a:r>
                      <a:endParaRPr lang="en-US" dirty="0"/>
                    </a:p>
                  </a:txBody>
                  <a:tcPr/>
                </a:tc>
                <a:tc>
                  <a:txBody>
                    <a:bodyPr/>
                    <a:lstStyle/>
                    <a:p>
                      <a:r>
                        <a:rPr lang="en-US" dirty="0" smtClean="0"/>
                        <a:t>doe</a:t>
                      </a:r>
                      <a:endParaRPr lang="en-US" dirty="0"/>
                    </a:p>
                  </a:txBody>
                  <a:tcPr/>
                </a:tc>
                <a:tc>
                  <a:txBody>
                    <a:bodyPr/>
                    <a:lstStyle/>
                    <a:p>
                      <a:r>
                        <a:rPr lang="en-US" dirty="0" smtClean="0"/>
                        <a:t>analysis</a:t>
                      </a:r>
                      <a:endParaRPr lang="en-US" dirty="0"/>
                    </a:p>
                  </a:txBody>
                  <a:tcPr/>
                </a:tc>
                <a:tc>
                  <a:txBody>
                    <a:bodyPr/>
                    <a:lstStyle/>
                    <a:p>
                      <a:r>
                        <a:rPr lang="en-US" dirty="0" smtClean="0"/>
                        <a:t>analyzes</a:t>
                      </a:r>
                      <a:endParaRPr lang="en-US" dirty="0"/>
                    </a:p>
                  </a:txBody>
                  <a:tcPr/>
                </a:tc>
              </a:tr>
              <a:tr h="370840">
                <a:tc>
                  <a:txBody>
                    <a:bodyPr/>
                    <a:lstStyle/>
                    <a:p>
                      <a:r>
                        <a:rPr lang="en-US" dirty="0" smtClean="0"/>
                        <a:t>numerical</a:t>
                      </a:r>
                      <a:endParaRPr lang="en-US" dirty="0"/>
                    </a:p>
                  </a:txBody>
                  <a:tcPr/>
                </a:tc>
                <a:tc>
                  <a:txBody>
                    <a:bodyPr/>
                    <a:lstStyle/>
                    <a:p>
                      <a:r>
                        <a:rPr lang="en-US" dirty="0" smtClean="0"/>
                        <a:t>numerous</a:t>
                      </a:r>
                      <a:endParaRPr lang="en-US" dirty="0"/>
                    </a:p>
                  </a:txBody>
                  <a:tcPr/>
                </a:tc>
                <a:tc>
                  <a:txBody>
                    <a:bodyPr/>
                    <a:lstStyle/>
                    <a:p>
                      <a:r>
                        <a:rPr lang="en-US" dirty="0" smtClean="0"/>
                        <a:t>noise</a:t>
                      </a:r>
                      <a:endParaRPr lang="en-US" dirty="0"/>
                    </a:p>
                  </a:txBody>
                  <a:tcPr/>
                </a:tc>
                <a:tc>
                  <a:txBody>
                    <a:bodyPr/>
                    <a:lstStyle/>
                    <a:p>
                      <a:r>
                        <a:rPr lang="en-US" dirty="0" smtClean="0"/>
                        <a:t>noisy</a:t>
                      </a:r>
                      <a:endParaRPr lang="en-US" dirty="0"/>
                    </a:p>
                  </a:txBody>
                  <a:tcPr/>
                </a:tc>
              </a:tr>
              <a:tr h="370840">
                <a:tc>
                  <a:txBody>
                    <a:bodyPr/>
                    <a:lstStyle/>
                    <a:p>
                      <a:r>
                        <a:rPr lang="en-US" dirty="0" smtClean="0"/>
                        <a:t>policy</a:t>
                      </a:r>
                      <a:endParaRPr lang="en-US" dirty="0"/>
                    </a:p>
                  </a:txBody>
                  <a:tcPr/>
                </a:tc>
                <a:tc>
                  <a:txBody>
                    <a:bodyPr/>
                    <a:lstStyle/>
                    <a:p>
                      <a:r>
                        <a:rPr lang="en-US" dirty="0" smtClean="0"/>
                        <a:t>police</a:t>
                      </a:r>
                      <a:endParaRPr lang="en-US" dirty="0"/>
                    </a:p>
                  </a:txBody>
                  <a:tcPr/>
                </a:tc>
                <a:tc>
                  <a:txBody>
                    <a:bodyPr/>
                    <a:lstStyle/>
                    <a:p>
                      <a:r>
                        <a:rPr lang="en-US" dirty="0" smtClean="0"/>
                        <a:t>sparse</a:t>
                      </a:r>
                      <a:endParaRPr lang="en-US" dirty="0"/>
                    </a:p>
                  </a:txBody>
                  <a:tcPr/>
                </a:tc>
                <a:tc>
                  <a:txBody>
                    <a:bodyPr/>
                    <a:lstStyle/>
                    <a:p>
                      <a:r>
                        <a:rPr lang="en-US" dirty="0" smtClean="0"/>
                        <a:t>sparsity</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FF5157AA-4A4D-2C48-B0F6-C526C028AE97}" type="slidenum">
              <a:rPr lang="en-US" smtClean="0"/>
              <a:t>52</a:t>
            </a:fld>
            <a:endParaRPr lang="en-US"/>
          </a:p>
        </p:txBody>
      </p:sp>
    </p:spTree>
    <p:extLst>
      <p:ext uri="{BB962C8B-B14F-4D97-AF65-F5344CB8AC3E}">
        <p14:creationId xmlns:p14="http://schemas.microsoft.com/office/powerpoint/2010/main" val="26857008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Lemmatization</a:t>
            </a:r>
            <a:endParaRPr lang="en-US" dirty="0"/>
          </a:p>
        </p:txBody>
      </p:sp>
      <p:sp>
        <p:nvSpPr>
          <p:cNvPr id="3" name="Content Placeholder 2"/>
          <p:cNvSpPr>
            <a:spLocks noGrp="1"/>
          </p:cNvSpPr>
          <p:nvPr>
            <p:ph idx="1"/>
          </p:nvPr>
        </p:nvSpPr>
        <p:spPr/>
        <p:txBody>
          <a:bodyPr/>
          <a:lstStyle/>
          <a:p>
            <a:r>
              <a:rPr lang="en-US" dirty="0" smtClean="0"/>
              <a:t>Grouping together the different inflected forms of a word so they can be analyzed as a single item.</a:t>
            </a:r>
          </a:p>
          <a:p>
            <a:r>
              <a:rPr lang="en-US" dirty="0" smtClean="0"/>
              <a:t>“walk”, “walked”, “walks”, “walking” </a:t>
            </a:r>
            <a:r>
              <a:rPr lang="en-US" dirty="0" smtClean="0">
                <a:latin typeface="Wingdings"/>
                <a:ea typeface="Wingdings"/>
                <a:cs typeface="Wingdings"/>
                <a:sym typeface="Wingdings"/>
              </a:rPr>
              <a:t> </a:t>
            </a:r>
            <a:r>
              <a:rPr lang="en-US" dirty="0" err="1" smtClean="0"/>
              <a:t>lemma:”walk</a:t>
            </a:r>
            <a:r>
              <a:rPr lang="en-US" dirty="0" smtClean="0"/>
              <a:t>”</a:t>
            </a:r>
          </a:p>
        </p:txBody>
      </p:sp>
      <p:sp>
        <p:nvSpPr>
          <p:cNvPr id="4" name="Slide Number Placeholder 3"/>
          <p:cNvSpPr>
            <a:spLocks noGrp="1"/>
          </p:cNvSpPr>
          <p:nvPr>
            <p:ph type="sldNum" sz="quarter" idx="12"/>
          </p:nvPr>
        </p:nvSpPr>
        <p:spPr/>
        <p:txBody>
          <a:bodyPr/>
          <a:lstStyle/>
          <a:p>
            <a:fld id="{FF5157AA-4A4D-2C48-B0F6-C526C028AE97}" type="slidenum">
              <a:rPr lang="en-US" smtClean="0"/>
              <a:t>53</a:t>
            </a:fld>
            <a:endParaRPr lang="en-US"/>
          </a:p>
        </p:txBody>
      </p:sp>
    </p:spTree>
    <p:extLst>
      <p:ext uri="{BB962C8B-B14F-4D97-AF65-F5344CB8AC3E}">
        <p14:creationId xmlns:p14="http://schemas.microsoft.com/office/powerpoint/2010/main" val="26810174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Lemmatization</a:t>
            </a:r>
            <a:endParaRPr lang="en-US" dirty="0"/>
          </a:p>
        </p:txBody>
      </p:sp>
      <p:sp>
        <p:nvSpPr>
          <p:cNvPr id="3" name="Content Placeholder 2"/>
          <p:cNvSpPr>
            <a:spLocks noGrp="1"/>
          </p:cNvSpPr>
          <p:nvPr>
            <p:ph idx="1"/>
          </p:nvPr>
        </p:nvSpPr>
        <p:spPr/>
        <p:txBody>
          <a:bodyPr/>
          <a:lstStyle/>
          <a:p>
            <a:r>
              <a:rPr lang="en-US" dirty="0"/>
              <a:t>Implemented using lexical dictionaries such as </a:t>
            </a:r>
            <a:r>
              <a:rPr lang="en-US" dirty="0" err="1"/>
              <a:t>WordNet</a:t>
            </a:r>
            <a:endParaRPr lang="en-US" dirty="0"/>
          </a:p>
          <a:p>
            <a:r>
              <a:rPr lang="en-US" dirty="0" smtClean="0"/>
              <a:t>Pros</a:t>
            </a:r>
          </a:p>
          <a:p>
            <a:pPr lvl="1"/>
            <a:r>
              <a:rPr lang="en-US" dirty="0" smtClean="0"/>
              <a:t>More accurate than stemming</a:t>
            </a:r>
          </a:p>
          <a:p>
            <a:r>
              <a:rPr lang="en-US" dirty="0" smtClean="0"/>
              <a:t>Cons</a:t>
            </a:r>
          </a:p>
          <a:p>
            <a:pPr lvl="1"/>
            <a:r>
              <a:rPr lang="en-US" dirty="0" smtClean="0"/>
              <a:t>Slower than stemming</a:t>
            </a:r>
          </a:p>
          <a:p>
            <a:pPr lvl="1"/>
            <a:r>
              <a:rPr lang="en-US" dirty="0" smtClean="0"/>
              <a:t>May require POS tags</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54</a:t>
            </a:fld>
            <a:endParaRPr lang="en-US"/>
          </a:p>
        </p:txBody>
      </p:sp>
    </p:spTree>
    <p:extLst>
      <p:ext uri="{BB962C8B-B14F-4D97-AF65-F5344CB8AC3E}">
        <p14:creationId xmlns:p14="http://schemas.microsoft.com/office/powerpoint/2010/main" val="36296022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NLTK example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&gt;&gt;&gt; import </a:t>
            </a:r>
            <a:r>
              <a:rPr lang="en-US" dirty="0" err="1"/>
              <a:t>nltk</a:t>
            </a:r>
            <a:endParaRPr lang="en-US" dirty="0"/>
          </a:p>
          <a:p>
            <a:pPr marL="0" indent="0">
              <a:buNone/>
            </a:pPr>
            <a:r>
              <a:rPr lang="en-US" dirty="0"/>
              <a:t>&gt;&gt;&gt; text = </a:t>
            </a:r>
            <a:r>
              <a:rPr lang="en-US" dirty="0" err="1"/>
              <a:t>nltk.word_tokenize</a:t>
            </a:r>
            <a:r>
              <a:rPr lang="en-US" dirty="0"/>
              <a:t>("And now for something completely different")</a:t>
            </a:r>
          </a:p>
          <a:p>
            <a:pPr marL="0" indent="0">
              <a:buNone/>
            </a:pPr>
            <a:r>
              <a:rPr lang="en-US" dirty="0"/>
              <a:t>&gt;&gt;&gt; porter = </a:t>
            </a:r>
            <a:r>
              <a:rPr lang="en-US" dirty="0" err="1"/>
              <a:t>nltk.PorterStemmer</a:t>
            </a:r>
            <a:r>
              <a:rPr lang="en-US" dirty="0"/>
              <a:t>()</a:t>
            </a:r>
          </a:p>
          <a:p>
            <a:pPr marL="0" indent="0">
              <a:buNone/>
            </a:pPr>
            <a:r>
              <a:rPr lang="en-US" dirty="0"/>
              <a:t>&gt;&gt;&gt; [</a:t>
            </a:r>
            <a:r>
              <a:rPr lang="en-US" dirty="0" err="1"/>
              <a:t>porter.stem</a:t>
            </a:r>
            <a:r>
              <a:rPr lang="en-US" dirty="0"/>
              <a:t>(t) for t in text]</a:t>
            </a:r>
          </a:p>
          <a:p>
            <a:pPr marL="0" indent="0">
              <a:buNone/>
            </a:pPr>
            <a:r>
              <a:rPr lang="en-US" dirty="0"/>
              <a:t>['And', 'now', 'for', '</a:t>
            </a:r>
            <a:r>
              <a:rPr lang="en-US" dirty="0" err="1"/>
              <a:t>someth</a:t>
            </a:r>
            <a:r>
              <a:rPr lang="en-US" dirty="0"/>
              <a:t>', '</a:t>
            </a:r>
            <a:r>
              <a:rPr lang="en-US" dirty="0" err="1"/>
              <a:t>complet</a:t>
            </a:r>
            <a:r>
              <a:rPr lang="en-US" dirty="0"/>
              <a:t>', '</a:t>
            </a:r>
            <a:r>
              <a:rPr lang="en-US" dirty="0" smtClean="0"/>
              <a:t>differ’]</a:t>
            </a:r>
          </a:p>
          <a:p>
            <a:pPr marL="0" indent="0">
              <a:buNone/>
            </a:pPr>
            <a:r>
              <a:rPr lang="en-US" dirty="0"/>
              <a:t>&gt;&gt;&gt; </a:t>
            </a:r>
            <a:r>
              <a:rPr lang="en-US" dirty="0" err="1"/>
              <a:t>wnl</a:t>
            </a:r>
            <a:r>
              <a:rPr lang="en-US" dirty="0"/>
              <a:t> = </a:t>
            </a:r>
            <a:r>
              <a:rPr lang="en-US" dirty="0" err="1"/>
              <a:t>nltk.WordNetLemmatizer</a:t>
            </a:r>
            <a:r>
              <a:rPr lang="en-US" dirty="0"/>
              <a:t>()</a:t>
            </a:r>
          </a:p>
          <a:p>
            <a:pPr marL="0" indent="0">
              <a:buNone/>
            </a:pPr>
            <a:r>
              <a:rPr lang="en-US" dirty="0"/>
              <a:t>&gt;&gt;&gt; [</a:t>
            </a:r>
            <a:r>
              <a:rPr lang="en-US" dirty="0" err="1"/>
              <a:t>wnl.lemmatize</a:t>
            </a:r>
            <a:r>
              <a:rPr lang="en-US" dirty="0"/>
              <a:t>(t) for t in text]</a:t>
            </a:r>
          </a:p>
          <a:p>
            <a:pPr marL="0" indent="0">
              <a:buNone/>
            </a:pPr>
            <a:r>
              <a:rPr lang="en-US" dirty="0"/>
              <a:t>['And', 'now', 'for', 'something', 'completely', '</a:t>
            </a:r>
            <a:r>
              <a:rPr lang="en-US" dirty="0" smtClean="0"/>
              <a:t>different’]</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55</a:t>
            </a:fld>
            <a:endParaRPr lang="en-US"/>
          </a:p>
        </p:txBody>
      </p:sp>
    </p:spTree>
    <p:extLst>
      <p:ext uri="{BB962C8B-B14F-4D97-AF65-F5344CB8AC3E}">
        <p14:creationId xmlns:p14="http://schemas.microsoft.com/office/powerpoint/2010/main" val="18190178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Typical NLP pipeline</a:t>
            </a:r>
            <a:endParaRPr lang="en-US" dirty="0"/>
          </a:p>
        </p:txBody>
      </p:sp>
      <p:sp>
        <p:nvSpPr>
          <p:cNvPr id="5" name="TextBox 4"/>
          <p:cNvSpPr txBox="1"/>
          <p:nvPr/>
        </p:nvSpPr>
        <p:spPr>
          <a:xfrm>
            <a:off x="3995453" y="1521487"/>
            <a:ext cx="814095" cy="523220"/>
          </a:xfrm>
          <a:prstGeom prst="rect">
            <a:avLst/>
          </a:prstGeom>
          <a:noFill/>
        </p:spPr>
        <p:txBody>
          <a:bodyPr wrap="none" rtlCol="0">
            <a:spAutoFit/>
          </a:bodyPr>
          <a:lstStyle/>
          <a:p>
            <a:r>
              <a:rPr lang="en-US" sz="2800" dirty="0" smtClean="0"/>
              <a:t>Text</a:t>
            </a:r>
            <a:endParaRPr lang="en-US" sz="2800" dirty="0"/>
          </a:p>
        </p:txBody>
      </p:sp>
      <p:sp>
        <p:nvSpPr>
          <p:cNvPr id="6" name="Rounded Rectangle 5"/>
          <p:cNvSpPr/>
          <p:nvPr/>
        </p:nvSpPr>
        <p:spPr>
          <a:xfrm>
            <a:off x="1558150" y="2445506"/>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Tokenization / Sentence segmentation</a:t>
            </a:r>
            <a:endParaRPr lang="en-US" dirty="0"/>
          </a:p>
        </p:txBody>
      </p:sp>
      <p:sp>
        <p:nvSpPr>
          <p:cNvPr id="7" name="Down Arrow 6"/>
          <p:cNvSpPr/>
          <p:nvPr/>
        </p:nvSpPr>
        <p:spPr>
          <a:xfrm>
            <a:off x="4107031" y="2044707"/>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558150" y="3021252"/>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Part of speech (POS) tagging</a:t>
            </a:r>
            <a:endParaRPr lang="en-US" dirty="0"/>
          </a:p>
        </p:txBody>
      </p:sp>
      <p:sp>
        <p:nvSpPr>
          <p:cNvPr id="9" name="Rounded Rectangle 8"/>
          <p:cNvSpPr/>
          <p:nvPr/>
        </p:nvSpPr>
        <p:spPr>
          <a:xfrm>
            <a:off x="1558150" y="3600048"/>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Normalization / Stemming / Lemmatization</a:t>
            </a:r>
            <a:endParaRPr lang="en-US" dirty="0"/>
          </a:p>
        </p:txBody>
      </p:sp>
      <p:sp>
        <p:nvSpPr>
          <p:cNvPr id="10" name="Rounded Rectangle 9"/>
          <p:cNvSpPr/>
          <p:nvPr/>
        </p:nvSpPr>
        <p:spPr>
          <a:xfrm>
            <a:off x="1558150" y="4175794"/>
            <a:ext cx="5701209" cy="42334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Named entity recognition (NER)</a:t>
            </a:r>
            <a:endParaRPr lang="en-US" dirty="0"/>
          </a:p>
        </p:txBody>
      </p:sp>
      <p:sp>
        <p:nvSpPr>
          <p:cNvPr id="11" name="Rounded Rectangle 10"/>
          <p:cNvSpPr/>
          <p:nvPr/>
        </p:nvSpPr>
        <p:spPr>
          <a:xfrm>
            <a:off x="1558150" y="4765194"/>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Parsing (constituent, dependency, shallow)</a:t>
            </a:r>
            <a:endParaRPr lang="en-US" dirty="0"/>
          </a:p>
        </p:txBody>
      </p:sp>
      <p:sp>
        <p:nvSpPr>
          <p:cNvPr id="12" name="Rounded Rectangle 11"/>
          <p:cNvSpPr/>
          <p:nvPr/>
        </p:nvSpPr>
        <p:spPr>
          <a:xfrm>
            <a:off x="1558150" y="5340940"/>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Coreference resolution</a:t>
            </a:r>
            <a:endParaRPr lang="en-US" dirty="0"/>
          </a:p>
        </p:txBody>
      </p:sp>
      <p:sp>
        <p:nvSpPr>
          <p:cNvPr id="13" name="Down Arrow 12"/>
          <p:cNvSpPr/>
          <p:nvPr/>
        </p:nvSpPr>
        <p:spPr>
          <a:xfrm>
            <a:off x="4107031" y="5863114"/>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301941" y="6195093"/>
            <a:ext cx="2319290" cy="523220"/>
          </a:xfrm>
          <a:prstGeom prst="rect">
            <a:avLst/>
          </a:prstGeom>
          <a:noFill/>
        </p:spPr>
        <p:txBody>
          <a:bodyPr wrap="none" rtlCol="0">
            <a:spAutoFit/>
          </a:bodyPr>
          <a:lstStyle/>
          <a:p>
            <a:r>
              <a:rPr lang="en-US" sz="2800" dirty="0" smtClean="0"/>
              <a:t>Processed text</a:t>
            </a:r>
            <a:endParaRPr lang="en-US" sz="2800" dirty="0"/>
          </a:p>
        </p:txBody>
      </p:sp>
      <p:sp>
        <p:nvSpPr>
          <p:cNvPr id="2" name="Slide Number Placeholder 1"/>
          <p:cNvSpPr>
            <a:spLocks noGrp="1"/>
          </p:cNvSpPr>
          <p:nvPr>
            <p:ph type="sldNum" sz="quarter" idx="12"/>
          </p:nvPr>
        </p:nvSpPr>
        <p:spPr/>
        <p:txBody>
          <a:bodyPr/>
          <a:lstStyle/>
          <a:p>
            <a:fld id="{FF5157AA-4A4D-2C48-B0F6-C526C028AE97}" type="slidenum">
              <a:rPr lang="en-US" smtClean="0"/>
              <a:t>56</a:t>
            </a:fld>
            <a:endParaRPr lang="en-US"/>
          </a:p>
        </p:txBody>
      </p:sp>
    </p:spTree>
    <p:extLst>
      <p:ext uri="{BB962C8B-B14F-4D97-AF65-F5344CB8AC3E}">
        <p14:creationId xmlns:p14="http://schemas.microsoft.com/office/powerpoint/2010/main" val="35241997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Detection and classification of named entities in text</a:t>
            </a:r>
          </a:p>
          <a:p>
            <a:r>
              <a:rPr lang="en-US" dirty="0" smtClean="0"/>
              <a:t>In reality, a good NER will identify:</a:t>
            </a:r>
          </a:p>
          <a:p>
            <a:pPr lvl="1"/>
            <a:r>
              <a:rPr lang="en-US" dirty="0" smtClean="0"/>
              <a:t>Named entities</a:t>
            </a:r>
          </a:p>
          <a:p>
            <a:pPr lvl="1"/>
            <a:r>
              <a:rPr lang="en-US" dirty="0" smtClean="0"/>
              <a:t>Numeric entities</a:t>
            </a:r>
          </a:p>
          <a:p>
            <a:pPr lvl="1"/>
            <a:r>
              <a:rPr lang="en-US" dirty="0" smtClean="0"/>
              <a:t>Temporal expressions</a:t>
            </a:r>
          </a:p>
          <a:p>
            <a:r>
              <a:rPr lang="en-US" dirty="0" smtClean="0"/>
              <a:t>Can be viewed as the first end-user NLP application.</a:t>
            </a:r>
          </a:p>
          <a:p>
            <a:r>
              <a:rPr lang="en-US" dirty="0" smtClean="0"/>
              <a:t>But because many NERs are available out of the box, in this class we will consider NER as a tool to be used to construct higher-level applications.</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57</a:t>
            </a:fld>
            <a:endParaRPr lang="en-US"/>
          </a:p>
        </p:txBody>
      </p:sp>
    </p:spTree>
    <p:extLst>
      <p:ext uri="{BB962C8B-B14F-4D97-AF65-F5344CB8AC3E}">
        <p14:creationId xmlns:p14="http://schemas.microsoft.com/office/powerpoint/2010/main" val="29971261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29133614"/>
              </p:ext>
            </p:extLst>
          </p:nvPr>
        </p:nvGraphicFramePr>
        <p:xfrm>
          <a:off x="457200" y="2609027"/>
          <a:ext cx="8229600" cy="2865120"/>
        </p:xfrm>
        <a:graphic>
          <a:graphicData uri="http://schemas.openxmlformats.org/drawingml/2006/table">
            <a:tbl>
              <a:tblPr firstRow="1" bandRow="1">
                <a:tableStyleId>{5C22544A-7EE6-4342-B048-85BDC9FD1C3A}</a:tableStyleId>
              </a:tblPr>
              <a:tblGrid>
                <a:gridCol w="2019628"/>
                <a:gridCol w="1233911"/>
                <a:gridCol w="4976061"/>
              </a:tblGrid>
              <a:tr h="370840">
                <a:tc>
                  <a:txBody>
                    <a:bodyPr/>
                    <a:lstStyle/>
                    <a:p>
                      <a:r>
                        <a:rPr lang="en-US" dirty="0" smtClean="0"/>
                        <a:t>Type</a:t>
                      </a:r>
                      <a:endParaRPr lang="en-US" dirty="0"/>
                    </a:p>
                  </a:txBody>
                  <a:tcPr/>
                </a:tc>
                <a:tc>
                  <a:txBody>
                    <a:bodyPr/>
                    <a:lstStyle/>
                    <a:p>
                      <a:r>
                        <a:rPr lang="en-US" dirty="0" smtClean="0"/>
                        <a:t>Tag</a:t>
                      </a:r>
                      <a:endParaRPr lang="en-US" dirty="0"/>
                    </a:p>
                  </a:txBody>
                  <a:tcPr/>
                </a:tc>
                <a:tc>
                  <a:txBody>
                    <a:bodyPr/>
                    <a:lstStyle/>
                    <a:p>
                      <a:r>
                        <a:rPr lang="en-US" dirty="0" smtClean="0"/>
                        <a:t>Sample categories</a:t>
                      </a:r>
                      <a:endParaRPr lang="en-US" dirty="0"/>
                    </a:p>
                  </a:txBody>
                  <a:tcPr/>
                </a:tc>
              </a:tr>
              <a:tr h="370840">
                <a:tc>
                  <a:txBody>
                    <a:bodyPr/>
                    <a:lstStyle/>
                    <a:p>
                      <a:r>
                        <a:rPr lang="en-US" dirty="0" smtClean="0"/>
                        <a:t>People</a:t>
                      </a:r>
                      <a:endParaRPr lang="en-US" dirty="0"/>
                    </a:p>
                  </a:txBody>
                  <a:tcPr/>
                </a:tc>
                <a:tc>
                  <a:txBody>
                    <a:bodyPr/>
                    <a:lstStyle/>
                    <a:p>
                      <a:r>
                        <a:rPr lang="en-US" dirty="0" smtClean="0"/>
                        <a:t>PER</a:t>
                      </a:r>
                      <a:endParaRPr lang="en-US" dirty="0"/>
                    </a:p>
                  </a:txBody>
                  <a:tcPr/>
                </a:tc>
                <a:tc>
                  <a:txBody>
                    <a:bodyPr/>
                    <a:lstStyle/>
                    <a:p>
                      <a:r>
                        <a:rPr lang="en-US" dirty="0" smtClean="0"/>
                        <a:t>Individual, fictional characters,</a:t>
                      </a:r>
                      <a:r>
                        <a:rPr lang="en-US" baseline="0" dirty="0" smtClean="0"/>
                        <a:t> small groups</a:t>
                      </a:r>
                      <a:endParaRPr lang="en-US" dirty="0"/>
                    </a:p>
                  </a:txBody>
                  <a:tcPr/>
                </a:tc>
              </a:tr>
              <a:tr h="370840">
                <a:tc>
                  <a:txBody>
                    <a:bodyPr/>
                    <a:lstStyle/>
                    <a:p>
                      <a:r>
                        <a:rPr lang="en-US" dirty="0" smtClean="0"/>
                        <a:t>Organization</a:t>
                      </a:r>
                      <a:endParaRPr lang="en-US" dirty="0"/>
                    </a:p>
                  </a:txBody>
                  <a:tcPr/>
                </a:tc>
                <a:tc>
                  <a:txBody>
                    <a:bodyPr/>
                    <a:lstStyle/>
                    <a:p>
                      <a:r>
                        <a:rPr lang="en-US" dirty="0" smtClean="0"/>
                        <a:t>ORG</a:t>
                      </a:r>
                      <a:endParaRPr lang="en-US" dirty="0"/>
                    </a:p>
                  </a:txBody>
                  <a:tcPr/>
                </a:tc>
                <a:tc>
                  <a:txBody>
                    <a:bodyPr/>
                    <a:lstStyle/>
                    <a:p>
                      <a:r>
                        <a:rPr lang="en-US" dirty="0" smtClean="0"/>
                        <a:t>Companies, agencies, political</a:t>
                      </a:r>
                      <a:r>
                        <a:rPr lang="en-US" baseline="0" dirty="0" smtClean="0"/>
                        <a:t> parties, religious groups, sports teams</a:t>
                      </a:r>
                      <a:endParaRPr lang="en-US" dirty="0"/>
                    </a:p>
                  </a:txBody>
                  <a:tcPr/>
                </a:tc>
              </a:tr>
              <a:tr h="370840">
                <a:tc>
                  <a:txBody>
                    <a:bodyPr/>
                    <a:lstStyle/>
                    <a:p>
                      <a:r>
                        <a:rPr lang="en-US" dirty="0" smtClean="0"/>
                        <a:t>Location</a:t>
                      </a:r>
                      <a:endParaRPr lang="en-US" dirty="0"/>
                    </a:p>
                  </a:txBody>
                  <a:tcPr/>
                </a:tc>
                <a:tc>
                  <a:txBody>
                    <a:bodyPr/>
                    <a:lstStyle/>
                    <a:p>
                      <a:r>
                        <a:rPr lang="en-US" dirty="0" smtClean="0"/>
                        <a:t>LOC</a:t>
                      </a:r>
                      <a:endParaRPr lang="en-US" dirty="0"/>
                    </a:p>
                  </a:txBody>
                  <a:tcPr/>
                </a:tc>
                <a:tc>
                  <a:txBody>
                    <a:bodyPr/>
                    <a:lstStyle/>
                    <a:p>
                      <a:r>
                        <a:rPr lang="en-US" dirty="0" smtClean="0"/>
                        <a:t>Physical extents,</a:t>
                      </a:r>
                      <a:r>
                        <a:rPr lang="en-US" baseline="0" dirty="0" smtClean="0"/>
                        <a:t> mountains, lakes, seas</a:t>
                      </a:r>
                      <a:endParaRPr lang="en-US" dirty="0"/>
                    </a:p>
                  </a:txBody>
                  <a:tcPr/>
                </a:tc>
              </a:tr>
              <a:tr h="370840">
                <a:tc>
                  <a:txBody>
                    <a:bodyPr/>
                    <a:lstStyle/>
                    <a:p>
                      <a:r>
                        <a:rPr lang="en-US" dirty="0" smtClean="0"/>
                        <a:t>Geo-political</a:t>
                      </a:r>
                      <a:r>
                        <a:rPr lang="en-US" baseline="0" dirty="0" smtClean="0"/>
                        <a:t> entity</a:t>
                      </a:r>
                      <a:endParaRPr lang="en-US" dirty="0"/>
                    </a:p>
                  </a:txBody>
                  <a:tcPr/>
                </a:tc>
                <a:tc>
                  <a:txBody>
                    <a:bodyPr/>
                    <a:lstStyle/>
                    <a:p>
                      <a:r>
                        <a:rPr lang="en-US" dirty="0" smtClean="0"/>
                        <a:t>GPE</a:t>
                      </a:r>
                      <a:endParaRPr lang="en-US" dirty="0"/>
                    </a:p>
                  </a:txBody>
                  <a:tcPr/>
                </a:tc>
                <a:tc>
                  <a:txBody>
                    <a:bodyPr/>
                    <a:lstStyle/>
                    <a:p>
                      <a:r>
                        <a:rPr lang="en-US" dirty="0" smtClean="0"/>
                        <a:t>Countries, states, provinces, counties</a:t>
                      </a:r>
                      <a:endParaRPr lang="en-US" dirty="0"/>
                    </a:p>
                  </a:txBody>
                  <a:tcPr/>
                </a:tc>
              </a:tr>
              <a:tr h="370840">
                <a:tc>
                  <a:txBody>
                    <a:bodyPr/>
                    <a:lstStyle/>
                    <a:p>
                      <a:r>
                        <a:rPr lang="en-US" dirty="0" smtClean="0"/>
                        <a:t>Facility</a:t>
                      </a:r>
                      <a:endParaRPr lang="en-US" dirty="0"/>
                    </a:p>
                  </a:txBody>
                  <a:tcPr/>
                </a:tc>
                <a:tc>
                  <a:txBody>
                    <a:bodyPr/>
                    <a:lstStyle/>
                    <a:p>
                      <a:r>
                        <a:rPr lang="en-US" dirty="0" smtClean="0"/>
                        <a:t>FAC</a:t>
                      </a:r>
                      <a:endParaRPr lang="en-US" dirty="0"/>
                    </a:p>
                  </a:txBody>
                  <a:tcPr/>
                </a:tc>
                <a:tc>
                  <a:txBody>
                    <a:bodyPr/>
                    <a:lstStyle/>
                    <a:p>
                      <a:r>
                        <a:rPr lang="en-US" dirty="0" smtClean="0"/>
                        <a:t>Bridges,</a:t>
                      </a:r>
                      <a:r>
                        <a:rPr lang="en-US" baseline="0" dirty="0" smtClean="0"/>
                        <a:t> buildings, airports</a:t>
                      </a:r>
                      <a:endParaRPr lang="en-US" dirty="0"/>
                    </a:p>
                  </a:txBody>
                  <a:tcPr/>
                </a:tc>
              </a:tr>
              <a:tr h="370840">
                <a:tc>
                  <a:txBody>
                    <a:bodyPr/>
                    <a:lstStyle/>
                    <a:p>
                      <a:r>
                        <a:rPr lang="en-US" dirty="0" smtClean="0"/>
                        <a:t>Vehicle</a:t>
                      </a:r>
                      <a:endParaRPr lang="en-US" dirty="0"/>
                    </a:p>
                  </a:txBody>
                  <a:tcPr/>
                </a:tc>
                <a:tc>
                  <a:txBody>
                    <a:bodyPr/>
                    <a:lstStyle/>
                    <a:p>
                      <a:r>
                        <a:rPr lang="en-US" dirty="0" smtClean="0"/>
                        <a:t>VEH</a:t>
                      </a:r>
                      <a:endParaRPr lang="en-US" dirty="0"/>
                    </a:p>
                  </a:txBody>
                  <a:tcPr/>
                </a:tc>
                <a:tc>
                  <a:txBody>
                    <a:bodyPr/>
                    <a:lstStyle/>
                    <a:p>
                      <a:r>
                        <a:rPr lang="en-US" dirty="0" smtClean="0"/>
                        <a:t>Planes,</a:t>
                      </a:r>
                      <a:r>
                        <a:rPr lang="en-US" baseline="0" dirty="0" smtClean="0"/>
                        <a:t> trains, automobiles</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FF5157AA-4A4D-2C48-B0F6-C526C028AE97}" type="slidenum">
              <a:rPr lang="en-US" smtClean="0"/>
              <a:t>58</a:t>
            </a:fld>
            <a:endParaRPr lang="en-US"/>
          </a:p>
        </p:txBody>
      </p:sp>
    </p:spTree>
    <p:extLst>
      <p:ext uri="{BB962C8B-B14F-4D97-AF65-F5344CB8AC3E}">
        <p14:creationId xmlns:p14="http://schemas.microsoft.com/office/powerpoint/2010/main" val="33627262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examples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15155605"/>
              </p:ext>
            </p:extLst>
          </p:nvPr>
        </p:nvGraphicFramePr>
        <p:xfrm>
          <a:off x="457200" y="2609027"/>
          <a:ext cx="8229600" cy="2865120"/>
        </p:xfrm>
        <a:graphic>
          <a:graphicData uri="http://schemas.openxmlformats.org/drawingml/2006/table">
            <a:tbl>
              <a:tblPr firstRow="1" bandRow="1">
                <a:tableStyleId>{5C22544A-7EE6-4342-B048-85BDC9FD1C3A}</a:tableStyleId>
              </a:tblPr>
              <a:tblGrid>
                <a:gridCol w="1956582"/>
                <a:gridCol w="6273018"/>
              </a:tblGrid>
              <a:tr h="370840">
                <a:tc>
                  <a:txBody>
                    <a:bodyPr/>
                    <a:lstStyle/>
                    <a:p>
                      <a:r>
                        <a:rPr lang="en-US" dirty="0" smtClean="0"/>
                        <a:t>Type</a:t>
                      </a:r>
                      <a:endParaRPr lang="en-US" dirty="0"/>
                    </a:p>
                  </a:txBody>
                  <a:tcPr/>
                </a:tc>
                <a:tc>
                  <a:txBody>
                    <a:bodyPr/>
                    <a:lstStyle/>
                    <a:p>
                      <a:r>
                        <a:rPr lang="en-US" dirty="0" smtClean="0"/>
                        <a:t>Example</a:t>
                      </a:r>
                      <a:endParaRPr lang="en-US" dirty="0"/>
                    </a:p>
                  </a:txBody>
                  <a:tcPr/>
                </a:tc>
              </a:tr>
              <a:tr h="370840">
                <a:tc>
                  <a:txBody>
                    <a:bodyPr/>
                    <a:lstStyle/>
                    <a:p>
                      <a:r>
                        <a:rPr lang="en-US" dirty="0" smtClean="0"/>
                        <a:t>People</a:t>
                      </a:r>
                      <a:endParaRPr lang="en-US" dirty="0"/>
                    </a:p>
                  </a:txBody>
                  <a:tcPr/>
                </a:tc>
                <a:tc>
                  <a:txBody>
                    <a:bodyPr/>
                    <a:lstStyle/>
                    <a:p>
                      <a:r>
                        <a:rPr lang="en-US" b="1" dirty="0" smtClean="0"/>
                        <a:t>Turing</a:t>
                      </a:r>
                      <a:r>
                        <a:rPr lang="en-US" dirty="0" smtClean="0"/>
                        <a:t> is often</a:t>
                      </a:r>
                      <a:r>
                        <a:rPr lang="en-US" baseline="0" dirty="0" smtClean="0"/>
                        <a:t> considered the father of computer science.</a:t>
                      </a:r>
                      <a:endParaRPr lang="en-US" dirty="0"/>
                    </a:p>
                  </a:txBody>
                  <a:tcPr/>
                </a:tc>
              </a:tr>
              <a:tr h="370840">
                <a:tc>
                  <a:txBody>
                    <a:bodyPr/>
                    <a:lstStyle/>
                    <a:p>
                      <a:r>
                        <a:rPr lang="en-US" dirty="0" smtClean="0"/>
                        <a:t>Organization</a:t>
                      </a:r>
                      <a:endParaRPr lang="en-US" dirty="0"/>
                    </a:p>
                  </a:txBody>
                  <a:tcPr/>
                </a:tc>
                <a:tc>
                  <a:txBody>
                    <a:bodyPr/>
                    <a:lstStyle/>
                    <a:p>
                      <a:r>
                        <a:rPr lang="en-US" dirty="0" smtClean="0"/>
                        <a:t>The </a:t>
                      </a:r>
                      <a:r>
                        <a:rPr lang="en-US" b="1" dirty="0" smtClean="0"/>
                        <a:t>IPCC</a:t>
                      </a:r>
                      <a:r>
                        <a:rPr lang="en-US" baseline="0" dirty="0" smtClean="0"/>
                        <a:t> said it is likely that future cyclones will be more intense.</a:t>
                      </a:r>
                      <a:endParaRPr lang="en-US" dirty="0"/>
                    </a:p>
                  </a:txBody>
                  <a:tcPr/>
                </a:tc>
              </a:tr>
              <a:tr h="370840">
                <a:tc>
                  <a:txBody>
                    <a:bodyPr/>
                    <a:lstStyle/>
                    <a:p>
                      <a:r>
                        <a:rPr lang="en-US" dirty="0" smtClean="0"/>
                        <a:t>Location</a:t>
                      </a:r>
                      <a:endParaRPr lang="en-US" dirty="0"/>
                    </a:p>
                  </a:txBody>
                  <a:tcPr/>
                </a:tc>
                <a:tc>
                  <a:txBody>
                    <a:bodyPr/>
                    <a:lstStyle/>
                    <a:p>
                      <a:r>
                        <a:rPr lang="en-US" dirty="0" smtClean="0"/>
                        <a:t>The </a:t>
                      </a:r>
                      <a:r>
                        <a:rPr lang="en-US" b="1" dirty="0" smtClean="0"/>
                        <a:t>Mt. </a:t>
                      </a:r>
                      <a:r>
                        <a:rPr lang="en-US" b="1" dirty="0" err="1" smtClean="0"/>
                        <a:t>Sanitas</a:t>
                      </a:r>
                      <a:r>
                        <a:rPr lang="en-US" b="1" dirty="0" smtClean="0"/>
                        <a:t> </a:t>
                      </a:r>
                      <a:r>
                        <a:rPr lang="en-US" dirty="0" smtClean="0"/>
                        <a:t>loop hike begins at the base of </a:t>
                      </a:r>
                      <a:r>
                        <a:rPr lang="en-US" b="1" dirty="0" smtClean="0"/>
                        <a:t>Sunshine Canyon</a:t>
                      </a:r>
                      <a:r>
                        <a:rPr lang="en-US" dirty="0" smtClean="0"/>
                        <a:t>.</a:t>
                      </a:r>
                      <a:endParaRPr lang="en-US" dirty="0"/>
                    </a:p>
                  </a:txBody>
                  <a:tcPr/>
                </a:tc>
              </a:tr>
              <a:tr h="370840">
                <a:tc>
                  <a:txBody>
                    <a:bodyPr/>
                    <a:lstStyle/>
                    <a:p>
                      <a:r>
                        <a:rPr lang="en-US" dirty="0" smtClean="0"/>
                        <a:t>Geo-political</a:t>
                      </a:r>
                      <a:r>
                        <a:rPr lang="en-US" baseline="0" dirty="0" smtClean="0"/>
                        <a:t> entity</a:t>
                      </a:r>
                      <a:endParaRPr lang="en-US" dirty="0"/>
                    </a:p>
                  </a:txBody>
                  <a:tcPr/>
                </a:tc>
                <a:tc>
                  <a:txBody>
                    <a:bodyPr/>
                    <a:lstStyle/>
                    <a:p>
                      <a:r>
                        <a:rPr lang="en-US" b="1" dirty="0" smtClean="0"/>
                        <a:t>Palo Alto </a:t>
                      </a:r>
                      <a:r>
                        <a:rPr lang="en-US" dirty="0" smtClean="0"/>
                        <a:t>will raise </a:t>
                      </a:r>
                      <a:r>
                        <a:rPr lang="en-US" baseline="0" dirty="0" smtClean="0"/>
                        <a:t>parking fees.</a:t>
                      </a:r>
                      <a:endParaRPr lang="en-US" dirty="0"/>
                    </a:p>
                  </a:txBody>
                  <a:tcPr/>
                </a:tc>
              </a:tr>
              <a:tr h="370840">
                <a:tc>
                  <a:txBody>
                    <a:bodyPr/>
                    <a:lstStyle/>
                    <a:p>
                      <a:r>
                        <a:rPr lang="en-US" dirty="0" smtClean="0"/>
                        <a:t>Facility</a:t>
                      </a:r>
                      <a:endParaRPr lang="en-US" dirty="0"/>
                    </a:p>
                  </a:txBody>
                  <a:tcPr/>
                </a:tc>
                <a:tc>
                  <a:txBody>
                    <a:bodyPr/>
                    <a:lstStyle/>
                    <a:p>
                      <a:r>
                        <a:rPr lang="en-US" dirty="0" smtClean="0"/>
                        <a:t>Drivers were advised to consider the </a:t>
                      </a:r>
                      <a:r>
                        <a:rPr lang="en-US" b="1" dirty="0" smtClean="0"/>
                        <a:t>Lincoln Tunnel</a:t>
                      </a:r>
                      <a:r>
                        <a:rPr lang="en-US" dirty="0" smtClean="0"/>
                        <a:t>.</a:t>
                      </a:r>
                      <a:endParaRPr lang="en-US" dirty="0"/>
                    </a:p>
                  </a:txBody>
                  <a:tcPr/>
                </a:tc>
              </a:tr>
              <a:tr h="370840">
                <a:tc>
                  <a:txBody>
                    <a:bodyPr/>
                    <a:lstStyle/>
                    <a:p>
                      <a:r>
                        <a:rPr lang="en-US" dirty="0" smtClean="0"/>
                        <a:t>Vehicle</a:t>
                      </a:r>
                      <a:endParaRPr lang="en-US" dirty="0"/>
                    </a:p>
                  </a:txBody>
                  <a:tcPr/>
                </a:tc>
                <a:tc>
                  <a:txBody>
                    <a:bodyPr/>
                    <a:lstStyle/>
                    <a:p>
                      <a:r>
                        <a:rPr lang="en-US" dirty="0" smtClean="0"/>
                        <a:t>The updated </a:t>
                      </a:r>
                      <a:r>
                        <a:rPr lang="en-US" b="1" dirty="0" smtClean="0"/>
                        <a:t>Mini Cooper </a:t>
                      </a:r>
                      <a:r>
                        <a:rPr lang="en-US" dirty="0" smtClean="0"/>
                        <a:t>retains its charm and agility.</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FF5157AA-4A4D-2C48-B0F6-C526C028AE97}" type="slidenum">
              <a:rPr lang="en-US" smtClean="0"/>
              <a:t>59</a:t>
            </a:fld>
            <a:endParaRPr lang="en-US"/>
          </a:p>
        </p:txBody>
      </p:sp>
    </p:spTree>
    <p:extLst>
      <p:ext uri="{BB962C8B-B14F-4D97-AF65-F5344CB8AC3E}">
        <p14:creationId xmlns:p14="http://schemas.microsoft.com/office/powerpoint/2010/main" val="2057572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Typical NLP pipeline</a:t>
            </a:r>
            <a:endParaRPr lang="en-US" dirty="0"/>
          </a:p>
        </p:txBody>
      </p:sp>
      <p:sp>
        <p:nvSpPr>
          <p:cNvPr id="5" name="TextBox 4"/>
          <p:cNvSpPr txBox="1"/>
          <p:nvPr/>
        </p:nvSpPr>
        <p:spPr>
          <a:xfrm>
            <a:off x="3995453" y="1521487"/>
            <a:ext cx="814095" cy="523220"/>
          </a:xfrm>
          <a:prstGeom prst="rect">
            <a:avLst/>
          </a:prstGeom>
          <a:noFill/>
        </p:spPr>
        <p:txBody>
          <a:bodyPr wrap="none" rtlCol="0">
            <a:spAutoFit/>
          </a:bodyPr>
          <a:lstStyle/>
          <a:p>
            <a:r>
              <a:rPr lang="en-US" sz="2800" dirty="0" smtClean="0"/>
              <a:t>Text</a:t>
            </a:r>
            <a:endParaRPr lang="en-US" sz="2800" dirty="0"/>
          </a:p>
        </p:txBody>
      </p:sp>
      <p:sp>
        <p:nvSpPr>
          <p:cNvPr id="6" name="Rounded Rectangle 5"/>
          <p:cNvSpPr/>
          <p:nvPr/>
        </p:nvSpPr>
        <p:spPr>
          <a:xfrm>
            <a:off x="1558150" y="2445506"/>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Tokenization / Sentence segmentation</a:t>
            </a:r>
            <a:endParaRPr lang="en-US" dirty="0"/>
          </a:p>
        </p:txBody>
      </p:sp>
      <p:sp>
        <p:nvSpPr>
          <p:cNvPr id="7" name="Down Arrow 6"/>
          <p:cNvSpPr/>
          <p:nvPr/>
        </p:nvSpPr>
        <p:spPr>
          <a:xfrm>
            <a:off x="4107031" y="2044707"/>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558150" y="3021252"/>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Part of speech (POS) tagging</a:t>
            </a:r>
            <a:endParaRPr lang="en-US" dirty="0"/>
          </a:p>
        </p:txBody>
      </p:sp>
      <p:sp>
        <p:nvSpPr>
          <p:cNvPr id="9" name="Rounded Rectangle 8"/>
          <p:cNvSpPr/>
          <p:nvPr/>
        </p:nvSpPr>
        <p:spPr>
          <a:xfrm>
            <a:off x="1558150" y="3600048"/>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Normalization / Stemming / Lemmatization</a:t>
            </a:r>
            <a:endParaRPr lang="en-US" dirty="0"/>
          </a:p>
        </p:txBody>
      </p:sp>
      <p:sp>
        <p:nvSpPr>
          <p:cNvPr id="10" name="Rounded Rectangle 9"/>
          <p:cNvSpPr/>
          <p:nvPr/>
        </p:nvSpPr>
        <p:spPr>
          <a:xfrm>
            <a:off x="1558150" y="4175794"/>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Named entity recognition (NER)</a:t>
            </a:r>
            <a:endParaRPr lang="en-US" dirty="0"/>
          </a:p>
        </p:txBody>
      </p:sp>
      <p:sp>
        <p:nvSpPr>
          <p:cNvPr id="11" name="Rounded Rectangle 10"/>
          <p:cNvSpPr/>
          <p:nvPr/>
        </p:nvSpPr>
        <p:spPr>
          <a:xfrm>
            <a:off x="1558150" y="4765194"/>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Parsing (constituent, dependency, shallow)</a:t>
            </a:r>
            <a:endParaRPr lang="en-US" dirty="0"/>
          </a:p>
        </p:txBody>
      </p:sp>
      <p:sp>
        <p:nvSpPr>
          <p:cNvPr id="12" name="Rounded Rectangle 11"/>
          <p:cNvSpPr/>
          <p:nvPr/>
        </p:nvSpPr>
        <p:spPr>
          <a:xfrm>
            <a:off x="1558150" y="5340940"/>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Coreference resolution</a:t>
            </a:r>
            <a:endParaRPr lang="en-US" dirty="0"/>
          </a:p>
        </p:txBody>
      </p:sp>
      <p:sp>
        <p:nvSpPr>
          <p:cNvPr id="13" name="Down Arrow 12"/>
          <p:cNvSpPr/>
          <p:nvPr/>
        </p:nvSpPr>
        <p:spPr>
          <a:xfrm>
            <a:off x="4107031" y="5863114"/>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301941" y="6195093"/>
            <a:ext cx="2319290" cy="523220"/>
          </a:xfrm>
          <a:prstGeom prst="rect">
            <a:avLst/>
          </a:prstGeom>
          <a:noFill/>
        </p:spPr>
        <p:txBody>
          <a:bodyPr wrap="none" rtlCol="0">
            <a:spAutoFit/>
          </a:bodyPr>
          <a:lstStyle/>
          <a:p>
            <a:r>
              <a:rPr lang="en-US" sz="2800" dirty="0" smtClean="0"/>
              <a:t>Processed text</a:t>
            </a:r>
            <a:endParaRPr lang="en-US" sz="2800" dirty="0"/>
          </a:p>
        </p:txBody>
      </p:sp>
      <p:sp>
        <p:nvSpPr>
          <p:cNvPr id="2" name="Slide Number Placeholder 1"/>
          <p:cNvSpPr>
            <a:spLocks noGrp="1"/>
          </p:cNvSpPr>
          <p:nvPr>
            <p:ph type="sldNum" sz="quarter" idx="12"/>
          </p:nvPr>
        </p:nvSpPr>
        <p:spPr/>
        <p:txBody>
          <a:bodyPr/>
          <a:lstStyle/>
          <a:p>
            <a:fld id="{FF5157AA-4A4D-2C48-B0F6-C526C028AE97}" type="slidenum">
              <a:rPr lang="en-US" smtClean="0"/>
              <a:t>6</a:t>
            </a:fld>
            <a:endParaRPr lang="en-US"/>
          </a:p>
        </p:txBody>
      </p:sp>
    </p:spTree>
    <p:extLst>
      <p:ext uri="{BB962C8B-B14F-4D97-AF65-F5344CB8AC3E}">
        <p14:creationId xmlns:p14="http://schemas.microsoft.com/office/powerpoint/2010/main" val="19613229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 entities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8453163"/>
              </p:ext>
            </p:extLst>
          </p:nvPr>
        </p:nvGraphicFramePr>
        <p:xfrm>
          <a:off x="457200" y="2627042"/>
          <a:ext cx="8229600" cy="1112520"/>
        </p:xfrm>
        <a:graphic>
          <a:graphicData uri="http://schemas.openxmlformats.org/drawingml/2006/table">
            <a:tbl>
              <a:tblPr firstRow="1" bandRow="1">
                <a:tableStyleId>{5C22544A-7EE6-4342-B048-85BDC9FD1C3A}</a:tableStyleId>
              </a:tblPr>
              <a:tblGrid>
                <a:gridCol w="1425190"/>
                <a:gridCol w="1666230"/>
                <a:gridCol w="5138180"/>
              </a:tblGrid>
              <a:tr h="370840">
                <a:tc>
                  <a:txBody>
                    <a:bodyPr/>
                    <a:lstStyle/>
                    <a:p>
                      <a:r>
                        <a:rPr lang="en-US" dirty="0" smtClean="0"/>
                        <a:t>Type</a:t>
                      </a:r>
                      <a:endParaRPr lang="en-US" dirty="0"/>
                    </a:p>
                  </a:txBody>
                  <a:tcPr/>
                </a:tc>
                <a:tc>
                  <a:txBody>
                    <a:bodyPr/>
                    <a:lstStyle/>
                    <a:p>
                      <a:r>
                        <a:rPr lang="en-US" dirty="0" smtClean="0"/>
                        <a:t>Tag</a:t>
                      </a:r>
                      <a:endParaRPr lang="en-US" dirty="0"/>
                    </a:p>
                  </a:txBody>
                  <a:tcPr/>
                </a:tc>
                <a:tc>
                  <a:txBody>
                    <a:bodyPr/>
                    <a:lstStyle/>
                    <a:p>
                      <a:r>
                        <a:rPr lang="en-US" dirty="0" smtClean="0"/>
                        <a:t>Example</a:t>
                      </a:r>
                      <a:endParaRPr lang="en-US" dirty="0"/>
                    </a:p>
                  </a:txBody>
                  <a:tcPr/>
                </a:tc>
              </a:tr>
              <a:tr h="370840">
                <a:tc>
                  <a:txBody>
                    <a:bodyPr/>
                    <a:lstStyle/>
                    <a:p>
                      <a:r>
                        <a:rPr lang="en-US" dirty="0" smtClean="0"/>
                        <a:t>Money</a:t>
                      </a:r>
                      <a:endParaRPr lang="en-US" dirty="0"/>
                    </a:p>
                  </a:txBody>
                  <a:tcPr/>
                </a:tc>
                <a:tc>
                  <a:txBody>
                    <a:bodyPr/>
                    <a:lstStyle/>
                    <a:p>
                      <a:r>
                        <a:rPr lang="en-US" dirty="0" smtClean="0"/>
                        <a:t>MONEY</a:t>
                      </a:r>
                      <a:endParaRPr lang="en-US" dirty="0"/>
                    </a:p>
                  </a:txBody>
                  <a:tcPr/>
                </a:tc>
                <a:tc>
                  <a:txBody>
                    <a:bodyPr/>
                    <a:lstStyle/>
                    <a:p>
                      <a:r>
                        <a:rPr lang="en-US" dirty="0" smtClean="0"/>
                        <a:t>This laptop costs </a:t>
                      </a:r>
                      <a:r>
                        <a:rPr lang="en-US" b="1" dirty="0" smtClean="0"/>
                        <a:t>$450</a:t>
                      </a:r>
                      <a:r>
                        <a:rPr lang="en-US" dirty="0" smtClean="0"/>
                        <a:t>.</a:t>
                      </a:r>
                      <a:endParaRPr lang="en-US" dirty="0"/>
                    </a:p>
                  </a:txBody>
                  <a:tcPr/>
                </a:tc>
              </a:tr>
              <a:tr h="370840">
                <a:tc>
                  <a:txBody>
                    <a:bodyPr/>
                    <a:lstStyle/>
                    <a:p>
                      <a:r>
                        <a:rPr lang="en-US" dirty="0" smtClean="0"/>
                        <a:t>Number</a:t>
                      </a:r>
                      <a:endParaRPr lang="en-US" dirty="0"/>
                    </a:p>
                  </a:txBody>
                  <a:tcPr/>
                </a:tc>
                <a:tc>
                  <a:txBody>
                    <a:bodyPr/>
                    <a:lstStyle/>
                    <a:p>
                      <a:r>
                        <a:rPr lang="en-US" dirty="0" smtClean="0"/>
                        <a:t>NUMBER</a:t>
                      </a:r>
                      <a:endParaRPr lang="en-US" dirty="0"/>
                    </a:p>
                  </a:txBody>
                  <a:tcPr/>
                </a:tc>
                <a:tc>
                  <a:txBody>
                    <a:bodyPr/>
                    <a:lstStyle/>
                    <a:p>
                      <a:r>
                        <a:rPr lang="en-US" dirty="0" smtClean="0"/>
                        <a:t>He was the </a:t>
                      </a:r>
                      <a:r>
                        <a:rPr lang="en-US" b="1" dirty="0" smtClean="0"/>
                        <a:t>42</a:t>
                      </a:r>
                      <a:r>
                        <a:rPr lang="en-US" b="1" baseline="30000" dirty="0" smtClean="0"/>
                        <a:t>nd</a:t>
                      </a:r>
                      <a:r>
                        <a:rPr lang="en-US" dirty="0" smtClean="0"/>
                        <a:t> president.</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FF5157AA-4A4D-2C48-B0F6-C526C028AE97}" type="slidenum">
              <a:rPr lang="en-US" smtClean="0"/>
              <a:t>60</a:t>
            </a:fld>
            <a:endParaRPr lang="en-US"/>
          </a:p>
        </p:txBody>
      </p:sp>
    </p:spTree>
    <p:extLst>
      <p:ext uri="{BB962C8B-B14F-4D97-AF65-F5344CB8AC3E}">
        <p14:creationId xmlns:p14="http://schemas.microsoft.com/office/powerpoint/2010/main" val="29258195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expressions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7482789"/>
              </p:ext>
            </p:extLst>
          </p:nvPr>
        </p:nvGraphicFramePr>
        <p:xfrm>
          <a:off x="457200" y="2627042"/>
          <a:ext cx="8229600" cy="1112520"/>
        </p:xfrm>
        <a:graphic>
          <a:graphicData uri="http://schemas.openxmlformats.org/drawingml/2006/table">
            <a:tbl>
              <a:tblPr firstRow="1" bandRow="1">
                <a:tableStyleId>{5C22544A-7EE6-4342-B048-85BDC9FD1C3A}</a:tableStyleId>
              </a:tblPr>
              <a:tblGrid>
                <a:gridCol w="1425190"/>
                <a:gridCol w="1666230"/>
                <a:gridCol w="5138180"/>
              </a:tblGrid>
              <a:tr h="370840">
                <a:tc>
                  <a:txBody>
                    <a:bodyPr/>
                    <a:lstStyle/>
                    <a:p>
                      <a:r>
                        <a:rPr lang="en-US" dirty="0" smtClean="0"/>
                        <a:t>Type</a:t>
                      </a:r>
                      <a:endParaRPr lang="en-US" dirty="0"/>
                    </a:p>
                  </a:txBody>
                  <a:tcPr/>
                </a:tc>
                <a:tc>
                  <a:txBody>
                    <a:bodyPr/>
                    <a:lstStyle/>
                    <a:p>
                      <a:r>
                        <a:rPr lang="en-US" dirty="0" smtClean="0"/>
                        <a:t>Tag</a:t>
                      </a:r>
                      <a:endParaRPr lang="en-US" dirty="0"/>
                    </a:p>
                  </a:txBody>
                  <a:tcPr/>
                </a:tc>
                <a:tc>
                  <a:txBody>
                    <a:bodyPr/>
                    <a:lstStyle/>
                    <a:p>
                      <a:r>
                        <a:rPr lang="en-US" dirty="0" smtClean="0"/>
                        <a:t>Example</a:t>
                      </a:r>
                      <a:endParaRPr lang="en-US" dirty="0"/>
                    </a:p>
                  </a:txBody>
                  <a:tcPr/>
                </a:tc>
              </a:tr>
              <a:tr h="370840">
                <a:tc>
                  <a:txBody>
                    <a:bodyPr/>
                    <a:lstStyle/>
                    <a:p>
                      <a:r>
                        <a:rPr lang="en-US" dirty="0" smtClean="0"/>
                        <a:t>Time</a:t>
                      </a:r>
                      <a:endParaRPr lang="en-US" dirty="0"/>
                    </a:p>
                  </a:txBody>
                  <a:tcPr/>
                </a:tc>
                <a:tc>
                  <a:txBody>
                    <a:bodyPr/>
                    <a:lstStyle/>
                    <a:p>
                      <a:r>
                        <a:rPr lang="en-US" dirty="0" smtClean="0"/>
                        <a:t>TIME</a:t>
                      </a:r>
                      <a:endParaRPr lang="en-US" dirty="0"/>
                    </a:p>
                  </a:txBody>
                  <a:tcPr/>
                </a:tc>
                <a:tc>
                  <a:txBody>
                    <a:bodyPr/>
                    <a:lstStyle/>
                    <a:p>
                      <a:r>
                        <a:rPr lang="en-US" dirty="0" smtClean="0"/>
                        <a:t>This class starts at </a:t>
                      </a:r>
                      <a:r>
                        <a:rPr lang="en-US" b="1" dirty="0" smtClean="0"/>
                        <a:t>8:30am</a:t>
                      </a:r>
                      <a:r>
                        <a:rPr lang="en-US" dirty="0" smtClean="0"/>
                        <a:t>.</a:t>
                      </a:r>
                      <a:endParaRPr lang="en-US" dirty="0"/>
                    </a:p>
                  </a:txBody>
                  <a:tcPr/>
                </a:tc>
              </a:tr>
              <a:tr h="370840">
                <a:tc>
                  <a:txBody>
                    <a:bodyPr/>
                    <a:lstStyle/>
                    <a:p>
                      <a:r>
                        <a:rPr lang="en-US" dirty="0" smtClean="0"/>
                        <a:t>Date</a:t>
                      </a:r>
                      <a:endParaRPr lang="en-US" dirty="0"/>
                    </a:p>
                  </a:txBody>
                  <a:tcPr/>
                </a:tc>
                <a:tc>
                  <a:txBody>
                    <a:bodyPr/>
                    <a:lstStyle/>
                    <a:p>
                      <a:r>
                        <a:rPr lang="en-US" dirty="0" smtClean="0"/>
                        <a:t>DATE</a:t>
                      </a:r>
                      <a:endParaRPr lang="en-US" dirty="0"/>
                    </a:p>
                  </a:txBody>
                  <a:tcPr/>
                </a:tc>
                <a:tc>
                  <a:txBody>
                    <a:bodyPr/>
                    <a:lstStyle/>
                    <a:p>
                      <a:r>
                        <a:rPr lang="en-US" dirty="0" smtClean="0"/>
                        <a:t>The first</a:t>
                      </a:r>
                      <a:r>
                        <a:rPr lang="en-US" baseline="0" dirty="0" smtClean="0"/>
                        <a:t> lecture is on </a:t>
                      </a:r>
                      <a:r>
                        <a:rPr lang="en-US" b="1" baseline="0" dirty="0" smtClean="0"/>
                        <a:t>August 26, 2013</a:t>
                      </a:r>
                      <a:r>
                        <a:rPr lang="en-US" baseline="0" dirty="0" smtClean="0"/>
                        <a:t>.</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FF5157AA-4A4D-2C48-B0F6-C526C028AE97}" type="slidenum">
              <a:rPr lang="en-US" smtClean="0"/>
              <a:t>61</a:t>
            </a:fld>
            <a:endParaRPr lang="en-US"/>
          </a:p>
        </p:txBody>
      </p:sp>
    </p:spTree>
    <p:extLst>
      <p:ext uri="{BB962C8B-B14F-4D97-AF65-F5344CB8AC3E}">
        <p14:creationId xmlns:p14="http://schemas.microsoft.com/office/powerpoint/2010/main" val="42733815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between NER systems</a:t>
            </a:r>
            <a:endParaRPr lang="en-US" dirty="0"/>
          </a:p>
        </p:txBody>
      </p:sp>
      <p:sp>
        <p:nvSpPr>
          <p:cNvPr id="3" name="Content Placeholder 2"/>
          <p:cNvSpPr>
            <a:spLocks noGrp="1"/>
          </p:cNvSpPr>
          <p:nvPr>
            <p:ph idx="1"/>
          </p:nvPr>
        </p:nvSpPr>
        <p:spPr/>
        <p:txBody>
          <a:bodyPr/>
          <a:lstStyle/>
          <a:p>
            <a:r>
              <a:rPr lang="en-US" dirty="0" smtClean="0"/>
              <a:t>Stanford’s </a:t>
            </a:r>
            <a:r>
              <a:rPr lang="en-US" dirty="0" err="1" smtClean="0"/>
              <a:t>CoreNLP</a:t>
            </a:r>
            <a:r>
              <a:rPr lang="en-US" dirty="0" smtClean="0"/>
              <a:t> recognizes:</a:t>
            </a:r>
          </a:p>
          <a:p>
            <a:pPr lvl="1"/>
            <a:r>
              <a:rPr lang="en-US" dirty="0" smtClean="0"/>
              <a:t>PERSON, LOCATION (collapsing locations and GPEs), ORGANIZATION, and MISC (other miscellaneous names, including vehicles and facilities)</a:t>
            </a:r>
          </a:p>
          <a:p>
            <a:pPr lvl="1"/>
            <a:r>
              <a:rPr lang="en-US" dirty="0"/>
              <a:t>MONEY, </a:t>
            </a:r>
            <a:r>
              <a:rPr lang="en-US" dirty="0" smtClean="0"/>
              <a:t>NUMBER</a:t>
            </a:r>
          </a:p>
          <a:p>
            <a:pPr lvl="1"/>
            <a:r>
              <a:rPr lang="en-US" dirty="0" smtClean="0"/>
              <a:t>DATE, TIME</a:t>
            </a:r>
          </a:p>
          <a:p>
            <a:r>
              <a:rPr lang="en-US" dirty="0" smtClean="0"/>
              <a:t>NLTK recognizes:</a:t>
            </a:r>
          </a:p>
          <a:p>
            <a:pPr lvl="1"/>
            <a:r>
              <a:rPr lang="en-US" dirty="0" smtClean="0"/>
              <a:t>PERSON, ORGANIZATION, GPE</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62</a:t>
            </a:fld>
            <a:endParaRPr lang="en-US"/>
          </a:p>
        </p:txBody>
      </p:sp>
    </p:spTree>
    <p:extLst>
      <p:ext uri="{BB962C8B-B14F-4D97-AF65-F5344CB8AC3E}">
        <p14:creationId xmlns:p14="http://schemas.microsoft.com/office/powerpoint/2010/main" val="123728015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Ambiguities in NER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253993"/>
              </p:ext>
            </p:extLst>
          </p:nvPr>
        </p:nvGraphicFramePr>
        <p:xfrm>
          <a:off x="457200" y="2014540"/>
          <a:ext cx="8229600" cy="1483360"/>
        </p:xfrm>
        <a:graphic>
          <a:graphicData uri="http://schemas.openxmlformats.org/drawingml/2006/table">
            <a:tbl>
              <a:tblPr firstRow="1" bandRow="1">
                <a:tableStyleId>{5C22544A-7EE6-4342-B048-85BDC9FD1C3A}</a:tableStyleId>
              </a:tblPr>
              <a:tblGrid>
                <a:gridCol w="1911549"/>
                <a:gridCol w="6318051"/>
              </a:tblGrid>
              <a:tr h="370840">
                <a:tc>
                  <a:txBody>
                    <a:bodyPr/>
                    <a:lstStyle/>
                    <a:p>
                      <a:r>
                        <a:rPr lang="en-US" dirty="0" smtClean="0"/>
                        <a:t>Name</a:t>
                      </a:r>
                      <a:endParaRPr lang="en-US" dirty="0"/>
                    </a:p>
                  </a:txBody>
                  <a:tcPr/>
                </a:tc>
                <a:tc>
                  <a:txBody>
                    <a:bodyPr/>
                    <a:lstStyle/>
                    <a:p>
                      <a:r>
                        <a:rPr lang="en-US" dirty="0" smtClean="0"/>
                        <a:t>Possible categories</a:t>
                      </a:r>
                      <a:endParaRPr lang="en-US" dirty="0"/>
                    </a:p>
                  </a:txBody>
                  <a:tcPr/>
                </a:tc>
              </a:tr>
              <a:tr h="370840">
                <a:tc>
                  <a:txBody>
                    <a:bodyPr/>
                    <a:lstStyle/>
                    <a:p>
                      <a:r>
                        <a:rPr lang="en-US" dirty="0" smtClean="0"/>
                        <a:t>Washington</a:t>
                      </a:r>
                      <a:endParaRPr lang="en-US" dirty="0"/>
                    </a:p>
                  </a:txBody>
                  <a:tcPr/>
                </a:tc>
                <a:tc>
                  <a:txBody>
                    <a:bodyPr/>
                    <a:lstStyle/>
                    <a:p>
                      <a:r>
                        <a:rPr lang="en-US" dirty="0" smtClean="0"/>
                        <a:t>Person, Location, Political</a:t>
                      </a:r>
                      <a:r>
                        <a:rPr lang="en-US" baseline="0" dirty="0" smtClean="0"/>
                        <a:t> Entity, Organization, Facility</a:t>
                      </a:r>
                      <a:endParaRPr lang="en-US" dirty="0"/>
                    </a:p>
                  </a:txBody>
                  <a:tcPr/>
                </a:tc>
              </a:tr>
              <a:tr h="370840">
                <a:tc>
                  <a:txBody>
                    <a:bodyPr/>
                    <a:lstStyle/>
                    <a:p>
                      <a:r>
                        <a:rPr lang="en-US" dirty="0" smtClean="0"/>
                        <a:t>Downing St.</a:t>
                      </a:r>
                      <a:endParaRPr lang="en-US" dirty="0"/>
                    </a:p>
                  </a:txBody>
                  <a:tcPr/>
                </a:tc>
                <a:tc>
                  <a:txBody>
                    <a:bodyPr/>
                    <a:lstStyle/>
                    <a:p>
                      <a:r>
                        <a:rPr lang="en-US" dirty="0" smtClean="0"/>
                        <a:t>Location, Organization</a:t>
                      </a:r>
                      <a:endParaRPr lang="en-US" dirty="0"/>
                    </a:p>
                  </a:txBody>
                  <a:tcPr/>
                </a:tc>
              </a:tr>
              <a:tr h="370840">
                <a:tc>
                  <a:txBody>
                    <a:bodyPr/>
                    <a:lstStyle/>
                    <a:p>
                      <a:r>
                        <a:rPr lang="en-US" dirty="0" smtClean="0"/>
                        <a:t>Louis</a:t>
                      </a:r>
                      <a:r>
                        <a:rPr lang="en-US" baseline="0" dirty="0" smtClean="0"/>
                        <a:t> Vuitton</a:t>
                      </a:r>
                      <a:endParaRPr lang="en-US" dirty="0"/>
                    </a:p>
                  </a:txBody>
                  <a:tcPr/>
                </a:tc>
                <a:tc>
                  <a:txBody>
                    <a:bodyPr/>
                    <a:lstStyle/>
                    <a:p>
                      <a:r>
                        <a:rPr lang="en-US" dirty="0" smtClean="0"/>
                        <a:t>Person, Organization, Product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87733601"/>
              </p:ext>
            </p:extLst>
          </p:nvPr>
        </p:nvGraphicFramePr>
        <p:xfrm>
          <a:off x="875521" y="3901053"/>
          <a:ext cx="6096000" cy="1854200"/>
        </p:xfrm>
        <a:graphic>
          <a:graphicData uri="http://schemas.openxmlformats.org/drawingml/2006/table">
            <a:tbl>
              <a:tblPr firstRow="1" bandRow="1">
                <a:tableStyleId>{69CF1AB2-1976-4502-BF36-3FF5EA218861}</a:tableStyleId>
              </a:tblPr>
              <a:tblGrid>
                <a:gridCol w="6096000"/>
              </a:tblGrid>
              <a:tr h="370840">
                <a:tc>
                  <a:txBody>
                    <a:bodyPr/>
                    <a:lstStyle/>
                    <a:p>
                      <a:r>
                        <a:rPr lang="en-US" b="1" dirty="0" smtClean="0"/>
                        <a:t>Washington</a:t>
                      </a:r>
                      <a:r>
                        <a:rPr lang="en-US" b="0" baseline="0" dirty="0" smtClean="0"/>
                        <a:t> was born into slavery on the farm of Burroughs.</a:t>
                      </a:r>
                      <a:endParaRPr lang="en-US" b="0" dirty="0"/>
                    </a:p>
                  </a:txBody>
                  <a:tcPr/>
                </a:tc>
              </a:tr>
              <a:tr h="370840">
                <a:tc>
                  <a:txBody>
                    <a:bodyPr/>
                    <a:lstStyle/>
                    <a:p>
                      <a:r>
                        <a:rPr lang="en-US" b="1" dirty="0" smtClean="0"/>
                        <a:t>Washington</a:t>
                      </a:r>
                      <a:r>
                        <a:rPr lang="en-US" dirty="0" smtClean="0"/>
                        <a:t> went</a:t>
                      </a:r>
                      <a:r>
                        <a:rPr lang="en-US" baseline="0" dirty="0" smtClean="0"/>
                        <a:t> up 2 games to 1 in the four-games series.</a:t>
                      </a:r>
                      <a:endParaRPr lang="en-US" dirty="0"/>
                    </a:p>
                  </a:txBody>
                  <a:tcPr/>
                </a:tc>
              </a:tr>
              <a:tr h="370840">
                <a:tc>
                  <a:txBody>
                    <a:bodyPr/>
                    <a:lstStyle/>
                    <a:p>
                      <a:r>
                        <a:rPr lang="en-US" dirty="0" smtClean="0"/>
                        <a:t>Blair arrived in </a:t>
                      </a:r>
                      <a:r>
                        <a:rPr lang="en-US" b="1" dirty="0" smtClean="0"/>
                        <a:t>Washington</a:t>
                      </a:r>
                      <a:r>
                        <a:rPr lang="en-US" dirty="0" smtClean="0"/>
                        <a:t> for what may be</a:t>
                      </a:r>
                      <a:r>
                        <a:rPr lang="en-US" baseline="0" dirty="0" smtClean="0"/>
                        <a:t> his last state visit.</a:t>
                      </a:r>
                      <a:endParaRPr lang="en-US" dirty="0"/>
                    </a:p>
                  </a:txBody>
                  <a:tcPr/>
                </a:tc>
              </a:tr>
              <a:tr h="370840">
                <a:tc>
                  <a:txBody>
                    <a:bodyPr/>
                    <a:lstStyle/>
                    <a:p>
                      <a:r>
                        <a:rPr lang="en-US" dirty="0" smtClean="0"/>
                        <a:t>In June, </a:t>
                      </a:r>
                      <a:r>
                        <a:rPr lang="en-US" b="1" dirty="0" smtClean="0"/>
                        <a:t>Washington</a:t>
                      </a:r>
                      <a:r>
                        <a:rPr lang="en-US" dirty="0" smtClean="0"/>
                        <a:t> passed</a:t>
                      </a:r>
                      <a:r>
                        <a:rPr lang="en-US" baseline="0" dirty="0" smtClean="0"/>
                        <a:t> a primary seatbelt law.</a:t>
                      </a:r>
                      <a:endParaRPr lang="en-US" dirty="0"/>
                    </a:p>
                  </a:txBody>
                  <a:tcPr/>
                </a:tc>
              </a:tr>
              <a:tr h="370840">
                <a:tc>
                  <a:txBody>
                    <a:bodyPr/>
                    <a:lstStyle/>
                    <a:p>
                      <a:r>
                        <a:rPr lang="en-US" dirty="0" smtClean="0"/>
                        <a:t>The </a:t>
                      </a:r>
                      <a:r>
                        <a:rPr lang="en-US" b="1" dirty="0" smtClean="0"/>
                        <a:t>Washington</a:t>
                      </a:r>
                      <a:r>
                        <a:rPr lang="en-US" dirty="0" smtClean="0"/>
                        <a:t> had proved to be a leaky ship.</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FF5157AA-4A4D-2C48-B0F6-C526C028AE97}" type="slidenum">
              <a:rPr lang="en-US" smtClean="0"/>
              <a:t>63</a:t>
            </a:fld>
            <a:endParaRPr lang="en-US"/>
          </a:p>
        </p:txBody>
      </p:sp>
    </p:spTree>
    <p:extLst>
      <p:ext uri="{BB962C8B-B14F-4D97-AF65-F5344CB8AC3E}">
        <p14:creationId xmlns:p14="http://schemas.microsoft.com/office/powerpoint/2010/main" val="21139632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Ambiguities in NER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4942621"/>
              </p:ext>
            </p:extLst>
          </p:nvPr>
        </p:nvGraphicFramePr>
        <p:xfrm>
          <a:off x="457200" y="2014540"/>
          <a:ext cx="8229600" cy="1483360"/>
        </p:xfrm>
        <a:graphic>
          <a:graphicData uri="http://schemas.openxmlformats.org/drawingml/2006/table">
            <a:tbl>
              <a:tblPr firstRow="1" bandRow="1">
                <a:tableStyleId>{5C22544A-7EE6-4342-B048-85BDC9FD1C3A}</a:tableStyleId>
              </a:tblPr>
              <a:tblGrid>
                <a:gridCol w="1911549"/>
                <a:gridCol w="6318051"/>
              </a:tblGrid>
              <a:tr h="370840">
                <a:tc>
                  <a:txBody>
                    <a:bodyPr/>
                    <a:lstStyle/>
                    <a:p>
                      <a:r>
                        <a:rPr lang="en-US" dirty="0" smtClean="0"/>
                        <a:t>Name</a:t>
                      </a:r>
                      <a:endParaRPr lang="en-US" dirty="0"/>
                    </a:p>
                  </a:txBody>
                  <a:tcPr/>
                </a:tc>
                <a:tc>
                  <a:txBody>
                    <a:bodyPr/>
                    <a:lstStyle/>
                    <a:p>
                      <a:r>
                        <a:rPr lang="en-US" dirty="0" smtClean="0"/>
                        <a:t>Possible categories</a:t>
                      </a:r>
                      <a:endParaRPr lang="en-US" dirty="0"/>
                    </a:p>
                  </a:txBody>
                  <a:tcPr/>
                </a:tc>
              </a:tr>
              <a:tr h="370840">
                <a:tc>
                  <a:txBody>
                    <a:bodyPr/>
                    <a:lstStyle/>
                    <a:p>
                      <a:r>
                        <a:rPr lang="en-US" dirty="0" smtClean="0"/>
                        <a:t>Washington</a:t>
                      </a:r>
                      <a:endParaRPr lang="en-US" dirty="0"/>
                    </a:p>
                  </a:txBody>
                  <a:tcPr/>
                </a:tc>
                <a:tc>
                  <a:txBody>
                    <a:bodyPr/>
                    <a:lstStyle/>
                    <a:p>
                      <a:r>
                        <a:rPr lang="en-US" dirty="0" smtClean="0"/>
                        <a:t>Person, Location, Political</a:t>
                      </a:r>
                      <a:r>
                        <a:rPr lang="en-US" baseline="0" dirty="0" smtClean="0"/>
                        <a:t> Entity, Organization, Facility</a:t>
                      </a:r>
                      <a:endParaRPr lang="en-US" dirty="0"/>
                    </a:p>
                  </a:txBody>
                  <a:tcPr/>
                </a:tc>
              </a:tr>
              <a:tr h="370840">
                <a:tc>
                  <a:txBody>
                    <a:bodyPr/>
                    <a:lstStyle/>
                    <a:p>
                      <a:r>
                        <a:rPr lang="en-US" dirty="0" smtClean="0"/>
                        <a:t>Downing St.</a:t>
                      </a:r>
                      <a:endParaRPr lang="en-US" dirty="0"/>
                    </a:p>
                  </a:txBody>
                  <a:tcPr/>
                </a:tc>
                <a:tc>
                  <a:txBody>
                    <a:bodyPr/>
                    <a:lstStyle/>
                    <a:p>
                      <a:r>
                        <a:rPr lang="en-US" dirty="0" smtClean="0"/>
                        <a:t>Location, Organization</a:t>
                      </a:r>
                      <a:endParaRPr lang="en-US" dirty="0"/>
                    </a:p>
                  </a:txBody>
                  <a:tcPr/>
                </a:tc>
              </a:tr>
              <a:tr h="370840">
                <a:tc>
                  <a:txBody>
                    <a:bodyPr/>
                    <a:lstStyle/>
                    <a:p>
                      <a:r>
                        <a:rPr lang="en-US" dirty="0" smtClean="0"/>
                        <a:t>Louis</a:t>
                      </a:r>
                      <a:r>
                        <a:rPr lang="en-US" baseline="0" dirty="0" smtClean="0"/>
                        <a:t> Vuitton</a:t>
                      </a:r>
                      <a:endParaRPr lang="en-US" dirty="0"/>
                    </a:p>
                  </a:txBody>
                  <a:tcPr/>
                </a:tc>
                <a:tc>
                  <a:txBody>
                    <a:bodyPr/>
                    <a:lstStyle/>
                    <a:p>
                      <a:r>
                        <a:rPr lang="en-US" dirty="0" smtClean="0"/>
                        <a:t>Person, Organization, Product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97916732"/>
              </p:ext>
            </p:extLst>
          </p:nvPr>
        </p:nvGraphicFramePr>
        <p:xfrm>
          <a:off x="875521" y="3901053"/>
          <a:ext cx="6096000" cy="1854200"/>
        </p:xfrm>
        <a:graphic>
          <a:graphicData uri="http://schemas.openxmlformats.org/drawingml/2006/table">
            <a:tbl>
              <a:tblPr firstRow="1" bandRow="1">
                <a:tableStyleId>{69CF1AB2-1976-4502-BF36-3FF5EA218861}</a:tableStyleId>
              </a:tblPr>
              <a:tblGrid>
                <a:gridCol w="6096000"/>
              </a:tblGrid>
              <a:tr h="370840">
                <a:tc>
                  <a:txBody>
                    <a:bodyPr/>
                    <a:lstStyle/>
                    <a:p>
                      <a:r>
                        <a:rPr lang="en-US" b="1" dirty="0" smtClean="0"/>
                        <a:t>Washington</a:t>
                      </a:r>
                      <a:r>
                        <a:rPr lang="en-US" b="0" baseline="0" dirty="0" smtClean="0"/>
                        <a:t> was born into slavery on the farm of Burroughs.</a:t>
                      </a:r>
                      <a:endParaRPr lang="en-US" b="0" dirty="0"/>
                    </a:p>
                  </a:txBody>
                  <a:tcPr/>
                </a:tc>
              </a:tr>
              <a:tr h="370840">
                <a:tc>
                  <a:txBody>
                    <a:bodyPr/>
                    <a:lstStyle/>
                    <a:p>
                      <a:r>
                        <a:rPr lang="en-US" b="1" dirty="0" smtClean="0"/>
                        <a:t>Washington</a:t>
                      </a:r>
                      <a:r>
                        <a:rPr lang="en-US" dirty="0" smtClean="0"/>
                        <a:t> went</a:t>
                      </a:r>
                      <a:r>
                        <a:rPr lang="en-US" baseline="0" dirty="0" smtClean="0"/>
                        <a:t> up 2 games to 1 in the four-games series.</a:t>
                      </a:r>
                      <a:endParaRPr lang="en-US" dirty="0"/>
                    </a:p>
                  </a:txBody>
                  <a:tcPr/>
                </a:tc>
              </a:tr>
              <a:tr h="370840">
                <a:tc>
                  <a:txBody>
                    <a:bodyPr/>
                    <a:lstStyle/>
                    <a:p>
                      <a:r>
                        <a:rPr lang="en-US" dirty="0" smtClean="0"/>
                        <a:t>Blair arrived in </a:t>
                      </a:r>
                      <a:r>
                        <a:rPr lang="en-US" b="1" dirty="0" smtClean="0"/>
                        <a:t>Washington</a:t>
                      </a:r>
                      <a:r>
                        <a:rPr lang="en-US" dirty="0" smtClean="0"/>
                        <a:t> for what may be</a:t>
                      </a:r>
                      <a:r>
                        <a:rPr lang="en-US" baseline="0" dirty="0" smtClean="0"/>
                        <a:t> his last state visit.</a:t>
                      </a:r>
                      <a:endParaRPr lang="en-US" dirty="0"/>
                    </a:p>
                  </a:txBody>
                  <a:tcPr/>
                </a:tc>
              </a:tr>
              <a:tr h="370840">
                <a:tc>
                  <a:txBody>
                    <a:bodyPr/>
                    <a:lstStyle/>
                    <a:p>
                      <a:r>
                        <a:rPr lang="en-US" dirty="0" smtClean="0"/>
                        <a:t>In June, </a:t>
                      </a:r>
                      <a:r>
                        <a:rPr lang="en-US" b="1" dirty="0" smtClean="0"/>
                        <a:t>Washington</a:t>
                      </a:r>
                      <a:r>
                        <a:rPr lang="en-US" dirty="0" smtClean="0"/>
                        <a:t> passed</a:t>
                      </a:r>
                      <a:r>
                        <a:rPr lang="en-US" baseline="0" dirty="0" smtClean="0"/>
                        <a:t> a primary seatbelt law.</a:t>
                      </a:r>
                      <a:endParaRPr lang="en-US" dirty="0"/>
                    </a:p>
                  </a:txBody>
                  <a:tcPr/>
                </a:tc>
              </a:tr>
              <a:tr h="370840">
                <a:tc>
                  <a:txBody>
                    <a:bodyPr/>
                    <a:lstStyle/>
                    <a:p>
                      <a:r>
                        <a:rPr lang="en-US" dirty="0" smtClean="0"/>
                        <a:t>The </a:t>
                      </a:r>
                      <a:r>
                        <a:rPr lang="en-US" b="1" dirty="0" smtClean="0"/>
                        <a:t>Washington</a:t>
                      </a:r>
                      <a:r>
                        <a:rPr lang="en-US" dirty="0" smtClean="0"/>
                        <a:t> had proved to be a leaky ship.</a:t>
                      </a:r>
                      <a:endParaRPr lang="en-US" dirty="0"/>
                    </a:p>
                  </a:txBody>
                  <a:tcPr/>
                </a:tc>
              </a:tr>
            </a:tbl>
          </a:graphicData>
        </a:graphic>
      </p:graphicFrame>
      <p:sp>
        <p:nvSpPr>
          <p:cNvPr id="6" name="TextBox 5"/>
          <p:cNvSpPr txBox="1"/>
          <p:nvPr/>
        </p:nvSpPr>
        <p:spPr>
          <a:xfrm>
            <a:off x="7354493" y="3863024"/>
            <a:ext cx="590677" cy="400110"/>
          </a:xfrm>
          <a:prstGeom prst="rect">
            <a:avLst/>
          </a:prstGeom>
          <a:noFill/>
        </p:spPr>
        <p:txBody>
          <a:bodyPr wrap="none" rtlCol="0">
            <a:spAutoFit/>
          </a:bodyPr>
          <a:lstStyle/>
          <a:p>
            <a:r>
              <a:rPr lang="en-US" sz="2000" b="1" dirty="0" smtClean="0">
                <a:solidFill>
                  <a:srgbClr val="FF0000"/>
                </a:solidFill>
              </a:rPr>
              <a:t>PER</a:t>
            </a:r>
            <a:endParaRPr lang="en-US" sz="2000" b="1" dirty="0">
              <a:solidFill>
                <a:srgbClr val="FF0000"/>
              </a:solidFill>
            </a:endParaRPr>
          </a:p>
        </p:txBody>
      </p:sp>
      <p:sp>
        <p:nvSpPr>
          <p:cNvPr id="7" name="TextBox 6"/>
          <p:cNvSpPr txBox="1"/>
          <p:nvPr/>
        </p:nvSpPr>
        <p:spPr>
          <a:xfrm>
            <a:off x="7354493" y="4215479"/>
            <a:ext cx="665943" cy="400110"/>
          </a:xfrm>
          <a:prstGeom prst="rect">
            <a:avLst/>
          </a:prstGeom>
          <a:noFill/>
        </p:spPr>
        <p:txBody>
          <a:bodyPr wrap="none" rtlCol="0">
            <a:spAutoFit/>
          </a:bodyPr>
          <a:lstStyle/>
          <a:p>
            <a:r>
              <a:rPr lang="en-US" sz="2000" b="1" dirty="0" smtClean="0">
                <a:solidFill>
                  <a:srgbClr val="FF0000"/>
                </a:solidFill>
              </a:rPr>
              <a:t>ORG</a:t>
            </a:r>
            <a:endParaRPr lang="en-US" sz="2000" b="1" dirty="0">
              <a:solidFill>
                <a:srgbClr val="FF0000"/>
              </a:solidFill>
            </a:endParaRPr>
          </a:p>
        </p:txBody>
      </p:sp>
      <p:sp>
        <p:nvSpPr>
          <p:cNvPr id="8" name="TextBox 7"/>
          <p:cNvSpPr txBox="1"/>
          <p:nvPr/>
        </p:nvSpPr>
        <p:spPr>
          <a:xfrm>
            <a:off x="7354493" y="4615589"/>
            <a:ext cx="602323" cy="400110"/>
          </a:xfrm>
          <a:prstGeom prst="rect">
            <a:avLst/>
          </a:prstGeom>
          <a:noFill/>
        </p:spPr>
        <p:txBody>
          <a:bodyPr wrap="none" rtlCol="0">
            <a:spAutoFit/>
          </a:bodyPr>
          <a:lstStyle/>
          <a:p>
            <a:r>
              <a:rPr lang="en-US" sz="2000" b="1" dirty="0" smtClean="0">
                <a:solidFill>
                  <a:srgbClr val="FF0000"/>
                </a:solidFill>
              </a:rPr>
              <a:t>LOC</a:t>
            </a:r>
            <a:endParaRPr lang="en-US" sz="2000" b="1" dirty="0">
              <a:solidFill>
                <a:srgbClr val="FF0000"/>
              </a:solidFill>
            </a:endParaRPr>
          </a:p>
        </p:txBody>
      </p:sp>
      <p:sp>
        <p:nvSpPr>
          <p:cNvPr id="9" name="TextBox 8"/>
          <p:cNvSpPr txBox="1"/>
          <p:nvPr/>
        </p:nvSpPr>
        <p:spPr>
          <a:xfrm>
            <a:off x="7354493" y="5015699"/>
            <a:ext cx="609712" cy="400110"/>
          </a:xfrm>
          <a:prstGeom prst="rect">
            <a:avLst/>
          </a:prstGeom>
          <a:noFill/>
        </p:spPr>
        <p:txBody>
          <a:bodyPr wrap="none" rtlCol="0">
            <a:spAutoFit/>
          </a:bodyPr>
          <a:lstStyle/>
          <a:p>
            <a:r>
              <a:rPr lang="en-US" sz="2000" b="1" dirty="0" smtClean="0">
                <a:solidFill>
                  <a:srgbClr val="FF0000"/>
                </a:solidFill>
              </a:rPr>
              <a:t>GPE</a:t>
            </a:r>
            <a:endParaRPr lang="en-US" sz="2000" b="1" dirty="0">
              <a:solidFill>
                <a:srgbClr val="FF0000"/>
              </a:solidFill>
            </a:endParaRPr>
          </a:p>
        </p:txBody>
      </p:sp>
      <p:sp>
        <p:nvSpPr>
          <p:cNvPr id="10" name="TextBox 9"/>
          <p:cNvSpPr txBox="1"/>
          <p:nvPr/>
        </p:nvSpPr>
        <p:spPr>
          <a:xfrm>
            <a:off x="7378634" y="5355143"/>
            <a:ext cx="593557" cy="400110"/>
          </a:xfrm>
          <a:prstGeom prst="rect">
            <a:avLst/>
          </a:prstGeom>
          <a:noFill/>
        </p:spPr>
        <p:txBody>
          <a:bodyPr wrap="none" rtlCol="0">
            <a:spAutoFit/>
          </a:bodyPr>
          <a:lstStyle/>
          <a:p>
            <a:r>
              <a:rPr lang="en-US" sz="2000" b="1" dirty="0" smtClean="0">
                <a:solidFill>
                  <a:srgbClr val="FF0000"/>
                </a:solidFill>
              </a:rPr>
              <a:t>FAC</a:t>
            </a:r>
            <a:endParaRPr lang="en-US" sz="2000" b="1" dirty="0">
              <a:solidFill>
                <a:srgbClr val="FF0000"/>
              </a:solidFill>
            </a:endParaRPr>
          </a:p>
        </p:txBody>
      </p:sp>
      <p:sp>
        <p:nvSpPr>
          <p:cNvPr id="3" name="Slide Number Placeholder 2"/>
          <p:cNvSpPr>
            <a:spLocks noGrp="1"/>
          </p:cNvSpPr>
          <p:nvPr>
            <p:ph type="sldNum" sz="quarter" idx="12"/>
          </p:nvPr>
        </p:nvSpPr>
        <p:spPr/>
        <p:txBody>
          <a:bodyPr/>
          <a:lstStyle/>
          <a:p>
            <a:fld id="{FF5157AA-4A4D-2C48-B0F6-C526C028AE97}" type="slidenum">
              <a:rPr lang="en-US" smtClean="0"/>
              <a:t>64</a:t>
            </a:fld>
            <a:endParaRPr lang="en-US"/>
          </a:p>
        </p:txBody>
      </p:sp>
    </p:spTree>
    <p:extLst>
      <p:ext uri="{BB962C8B-B14F-4D97-AF65-F5344CB8AC3E}">
        <p14:creationId xmlns:p14="http://schemas.microsoft.com/office/powerpoint/2010/main" val="40507872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NER as sequence labeling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7201224"/>
              </p:ext>
            </p:extLst>
          </p:nvPr>
        </p:nvGraphicFramePr>
        <p:xfrm>
          <a:off x="4735358" y="1690266"/>
          <a:ext cx="3424666" cy="4922520"/>
        </p:xfrm>
        <a:graphic>
          <a:graphicData uri="http://schemas.openxmlformats.org/drawingml/2006/table">
            <a:tbl>
              <a:tblPr firstRow="1" bandRow="1">
                <a:tableStyleId>{5C22544A-7EE6-4342-B048-85BDC9FD1C3A}</a:tableStyleId>
              </a:tblPr>
              <a:tblGrid>
                <a:gridCol w="1692287"/>
                <a:gridCol w="1732379"/>
              </a:tblGrid>
              <a:tr h="232997">
                <a:tc>
                  <a:txBody>
                    <a:bodyPr/>
                    <a:lstStyle/>
                    <a:p>
                      <a:r>
                        <a:rPr lang="en-US" sz="1100" dirty="0" smtClean="0"/>
                        <a:t>Words</a:t>
                      </a:r>
                      <a:endParaRPr lang="en-US" sz="1100" dirty="0"/>
                    </a:p>
                  </a:txBody>
                  <a:tcPr/>
                </a:tc>
                <a:tc>
                  <a:txBody>
                    <a:bodyPr/>
                    <a:lstStyle/>
                    <a:p>
                      <a:r>
                        <a:rPr lang="en-US" sz="1100" dirty="0" smtClean="0"/>
                        <a:t>Label</a:t>
                      </a:r>
                      <a:endParaRPr lang="en-US" sz="1100" dirty="0"/>
                    </a:p>
                  </a:txBody>
                  <a:tcPr/>
                </a:tc>
              </a:tr>
              <a:tr h="232997">
                <a:tc>
                  <a:txBody>
                    <a:bodyPr/>
                    <a:lstStyle/>
                    <a:p>
                      <a:r>
                        <a:rPr lang="en-US" sz="1100" dirty="0" smtClean="0"/>
                        <a:t>American</a:t>
                      </a:r>
                      <a:endParaRPr lang="en-US" sz="1100" dirty="0"/>
                    </a:p>
                  </a:txBody>
                  <a:tcPr/>
                </a:tc>
                <a:tc>
                  <a:txBody>
                    <a:bodyPr/>
                    <a:lstStyle/>
                    <a:p>
                      <a:r>
                        <a:rPr lang="en-US" sz="1100" dirty="0" smtClean="0"/>
                        <a:t>B-ORG</a:t>
                      </a:r>
                      <a:endParaRPr lang="en-US" sz="1100" dirty="0"/>
                    </a:p>
                  </a:txBody>
                  <a:tcPr/>
                </a:tc>
              </a:tr>
              <a:tr h="232997">
                <a:tc>
                  <a:txBody>
                    <a:bodyPr/>
                    <a:lstStyle/>
                    <a:p>
                      <a:r>
                        <a:rPr lang="en-US" sz="1100" dirty="0" smtClean="0"/>
                        <a:t>Airlines</a:t>
                      </a:r>
                      <a:endParaRPr lang="en-US" sz="1100" dirty="0"/>
                    </a:p>
                  </a:txBody>
                  <a:tcPr/>
                </a:tc>
                <a:tc>
                  <a:txBody>
                    <a:bodyPr/>
                    <a:lstStyle/>
                    <a:p>
                      <a:r>
                        <a:rPr lang="en-US" sz="1100" dirty="0" smtClean="0"/>
                        <a:t>I-ORG</a:t>
                      </a:r>
                      <a:endParaRPr lang="en-US" sz="1100" dirty="0"/>
                    </a:p>
                  </a:txBody>
                  <a:tcPr/>
                </a:tc>
              </a:tr>
              <a:tr h="232997">
                <a:tc>
                  <a:txBody>
                    <a:bodyPr/>
                    <a:lstStyle/>
                    <a:p>
                      <a:r>
                        <a:rPr lang="en-US" sz="1100" dirty="0" smtClean="0"/>
                        <a:t>,</a:t>
                      </a:r>
                      <a:endParaRPr lang="en-US" sz="1100" dirty="0"/>
                    </a:p>
                  </a:txBody>
                  <a:tcPr/>
                </a:tc>
                <a:tc>
                  <a:txBody>
                    <a:bodyPr/>
                    <a:lstStyle/>
                    <a:p>
                      <a:r>
                        <a:rPr lang="en-US" sz="1100" dirty="0" smtClean="0"/>
                        <a:t>O</a:t>
                      </a:r>
                      <a:endParaRPr lang="en-US" sz="1100" dirty="0"/>
                    </a:p>
                  </a:txBody>
                  <a:tcPr/>
                </a:tc>
              </a:tr>
              <a:tr h="232997">
                <a:tc>
                  <a:txBody>
                    <a:bodyPr/>
                    <a:lstStyle/>
                    <a:p>
                      <a:r>
                        <a:rPr lang="en-US" sz="1100" dirty="0" smtClean="0"/>
                        <a:t>a</a:t>
                      </a:r>
                      <a:endParaRPr lang="en-US" sz="1100" dirty="0"/>
                    </a:p>
                  </a:txBody>
                  <a:tcPr/>
                </a:tc>
                <a:tc>
                  <a:txBody>
                    <a:bodyPr/>
                    <a:lstStyle/>
                    <a:p>
                      <a:r>
                        <a:rPr lang="en-US" sz="1100" dirty="0" smtClean="0"/>
                        <a:t>O</a:t>
                      </a:r>
                      <a:endParaRPr lang="en-US" sz="1100" dirty="0"/>
                    </a:p>
                  </a:txBody>
                  <a:tcPr/>
                </a:tc>
              </a:tr>
              <a:tr h="232997">
                <a:tc>
                  <a:txBody>
                    <a:bodyPr/>
                    <a:lstStyle/>
                    <a:p>
                      <a:r>
                        <a:rPr lang="en-US" sz="1100" dirty="0" smtClean="0"/>
                        <a:t>unit</a:t>
                      </a:r>
                      <a:endParaRPr lang="en-US" sz="1100" dirty="0"/>
                    </a:p>
                  </a:txBody>
                  <a:tcPr/>
                </a:tc>
                <a:tc>
                  <a:txBody>
                    <a:bodyPr/>
                    <a:lstStyle/>
                    <a:p>
                      <a:r>
                        <a:rPr lang="en-US" sz="1100" dirty="0" smtClean="0"/>
                        <a:t>O</a:t>
                      </a:r>
                      <a:endParaRPr lang="en-US" sz="1100" dirty="0"/>
                    </a:p>
                  </a:txBody>
                  <a:tcPr/>
                </a:tc>
              </a:tr>
              <a:tr h="232997">
                <a:tc>
                  <a:txBody>
                    <a:bodyPr/>
                    <a:lstStyle/>
                    <a:p>
                      <a:r>
                        <a:rPr lang="en-US" sz="1100" dirty="0" smtClean="0"/>
                        <a:t>of</a:t>
                      </a:r>
                      <a:endParaRPr lang="en-US" sz="1100" dirty="0"/>
                    </a:p>
                  </a:txBody>
                  <a:tcPr/>
                </a:tc>
                <a:tc>
                  <a:txBody>
                    <a:bodyPr/>
                    <a:lstStyle/>
                    <a:p>
                      <a:r>
                        <a:rPr lang="en-US" sz="1100" dirty="0" smtClean="0"/>
                        <a:t>O</a:t>
                      </a:r>
                      <a:endParaRPr lang="en-US" sz="1100" dirty="0"/>
                    </a:p>
                  </a:txBody>
                  <a:tcPr/>
                </a:tc>
              </a:tr>
              <a:tr h="232997">
                <a:tc>
                  <a:txBody>
                    <a:bodyPr/>
                    <a:lstStyle/>
                    <a:p>
                      <a:r>
                        <a:rPr lang="en-US" sz="1100" dirty="0" smtClean="0"/>
                        <a:t>AMR</a:t>
                      </a:r>
                      <a:endParaRPr lang="en-US" sz="1100" dirty="0"/>
                    </a:p>
                  </a:txBody>
                  <a:tcPr/>
                </a:tc>
                <a:tc>
                  <a:txBody>
                    <a:bodyPr/>
                    <a:lstStyle/>
                    <a:p>
                      <a:r>
                        <a:rPr lang="en-US" sz="1100" dirty="0" smtClean="0"/>
                        <a:t>B-ORG</a:t>
                      </a:r>
                      <a:endParaRPr lang="en-US" sz="1100" dirty="0"/>
                    </a:p>
                  </a:txBody>
                  <a:tcPr/>
                </a:tc>
              </a:tr>
              <a:tr h="232997">
                <a:tc>
                  <a:txBody>
                    <a:bodyPr/>
                    <a:lstStyle/>
                    <a:p>
                      <a:r>
                        <a:rPr lang="en-US" sz="1100" dirty="0" smtClean="0"/>
                        <a:t>Corp.</a:t>
                      </a:r>
                      <a:endParaRPr lang="en-US" sz="1100" dirty="0"/>
                    </a:p>
                  </a:txBody>
                  <a:tcPr/>
                </a:tc>
                <a:tc>
                  <a:txBody>
                    <a:bodyPr/>
                    <a:lstStyle/>
                    <a:p>
                      <a:r>
                        <a:rPr lang="en-US" sz="1100" dirty="0" smtClean="0"/>
                        <a:t>I-ORG</a:t>
                      </a:r>
                      <a:endParaRPr lang="en-US" sz="1100" dirty="0"/>
                    </a:p>
                  </a:txBody>
                  <a:tcPr/>
                </a:tc>
              </a:tr>
              <a:tr h="232997">
                <a:tc>
                  <a:txBody>
                    <a:bodyPr/>
                    <a:lstStyle/>
                    <a:p>
                      <a:r>
                        <a:rPr lang="en-US" sz="1100" dirty="0" smtClean="0"/>
                        <a:t>,</a:t>
                      </a:r>
                      <a:endParaRPr lang="en-US" sz="1100" dirty="0"/>
                    </a:p>
                  </a:txBody>
                  <a:tcPr/>
                </a:tc>
                <a:tc>
                  <a:txBody>
                    <a:bodyPr/>
                    <a:lstStyle/>
                    <a:p>
                      <a:r>
                        <a:rPr lang="en-US" sz="1100" dirty="0" smtClean="0"/>
                        <a:t>O</a:t>
                      </a:r>
                      <a:endParaRPr lang="en-US" sz="1100" dirty="0"/>
                    </a:p>
                  </a:txBody>
                  <a:tcPr/>
                </a:tc>
              </a:tr>
              <a:tr h="232997">
                <a:tc>
                  <a:txBody>
                    <a:bodyPr/>
                    <a:lstStyle/>
                    <a:p>
                      <a:r>
                        <a:rPr lang="en-US" sz="1100" dirty="0" smtClean="0"/>
                        <a:t>immediately</a:t>
                      </a:r>
                      <a:endParaRPr lang="en-US" sz="1100" dirty="0"/>
                    </a:p>
                  </a:txBody>
                  <a:tcPr/>
                </a:tc>
                <a:tc>
                  <a:txBody>
                    <a:bodyPr/>
                    <a:lstStyle/>
                    <a:p>
                      <a:r>
                        <a:rPr lang="en-US" sz="1100" dirty="0" smtClean="0"/>
                        <a:t>O</a:t>
                      </a:r>
                      <a:endParaRPr lang="en-US" sz="1100" dirty="0"/>
                    </a:p>
                  </a:txBody>
                  <a:tcPr/>
                </a:tc>
              </a:tr>
              <a:tr h="232997">
                <a:tc>
                  <a:txBody>
                    <a:bodyPr/>
                    <a:lstStyle/>
                    <a:p>
                      <a:r>
                        <a:rPr lang="en-US" sz="1100" dirty="0" smtClean="0"/>
                        <a:t>matched</a:t>
                      </a:r>
                      <a:endParaRPr lang="en-US" sz="1100" dirty="0"/>
                    </a:p>
                  </a:txBody>
                  <a:tcPr/>
                </a:tc>
                <a:tc>
                  <a:txBody>
                    <a:bodyPr/>
                    <a:lstStyle/>
                    <a:p>
                      <a:r>
                        <a:rPr lang="en-US" sz="1100" dirty="0" smtClean="0"/>
                        <a:t>O</a:t>
                      </a:r>
                      <a:endParaRPr lang="en-US" sz="1100" dirty="0"/>
                    </a:p>
                  </a:txBody>
                  <a:tcPr/>
                </a:tc>
              </a:tr>
              <a:tr h="232997">
                <a:tc>
                  <a:txBody>
                    <a:bodyPr/>
                    <a:lstStyle/>
                    <a:p>
                      <a:r>
                        <a:rPr lang="en-US" sz="1100" dirty="0" smtClean="0"/>
                        <a:t>the</a:t>
                      </a:r>
                      <a:endParaRPr lang="en-US" sz="1100" dirty="0"/>
                    </a:p>
                  </a:txBody>
                  <a:tcPr/>
                </a:tc>
                <a:tc>
                  <a:txBody>
                    <a:bodyPr/>
                    <a:lstStyle/>
                    <a:p>
                      <a:r>
                        <a:rPr lang="en-US" sz="1100" dirty="0" smtClean="0"/>
                        <a:t>O</a:t>
                      </a:r>
                      <a:endParaRPr lang="en-US" sz="1100" dirty="0"/>
                    </a:p>
                  </a:txBody>
                  <a:tcPr/>
                </a:tc>
              </a:tr>
              <a:tr h="232997">
                <a:tc>
                  <a:txBody>
                    <a:bodyPr/>
                    <a:lstStyle/>
                    <a:p>
                      <a:r>
                        <a:rPr lang="en-US" sz="1100" dirty="0" smtClean="0"/>
                        <a:t>move</a:t>
                      </a:r>
                      <a:endParaRPr lang="en-US" sz="1100" dirty="0"/>
                    </a:p>
                  </a:txBody>
                  <a:tcPr/>
                </a:tc>
                <a:tc>
                  <a:txBody>
                    <a:bodyPr/>
                    <a:lstStyle/>
                    <a:p>
                      <a:r>
                        <a:rPr lang="en-US" sz="1100" dirty="0" smtClean="0"/>
                        <a:t>O</a:t>
                      </a:r>
                      <a:endParaRPr lang="en-US" sz="1100" dirty="0"/>
                    </a:p>
                  </a:txBody>
                  <a:tcPr/>
                </a:tc>
              </a:tr>
              <a:tr h="232997">
                <a:tc>
                  <a:txBody>
                    <a:bodyPr/>
                    <a:lstStyle/>
                    <a:p>
                      <a:r>
                        <a:rPr lang="en-US" sz="1100" dirty="0" smtClean="0"/>
                        <a:t>,</a:t>
                      </a:r>
                      <a:endParaRPr lang="en-US" sz="1100" dirty="0"/>
                    </a:p>
                  </a:txBody>
                  <a:tcPr/>
                </a:tc>
                <a:tc>
                  <a:txBody>
                    <a:bodyPr/>
                    <a:lstStyle/>
                    <a:p>
                      <a:r>
                        <a:rPr lang="en-US" sz="1100" dirty="0" smtClean="0"/>
                        <a:t>O</a:t>
                      </a:r>
                      <a:endParaRPr lang="en-US" sz="1100" dirty="0"/>
                    </a:p>
                  </a:txBody>
                  <a:tcPr/>
                </a:tc>
              </a:tr>
              <a:tr h="232997">
                <a:tc>
                  <a:txBody>
                    <a:bodyPr/>
                    <a:lstStyle/>
                    <a:p>
                      <a:r>
                        <a:rPr lang="en-US" sz="1100" dirty="0" smtClean="0"/>
                        <a:t>Tim</a:t>
                      </a:r>
                      <a:endParaRPr lang="en-US" sz="1100" dirty="0"/>
                    </a:p>
                  </a:txBody>
                  <a:tcPr/>
                </a:tc>
                <a:tc>
                  <a:txBody>
                    <a:bodyPr/>
                    <a:lstStyle/>
                    <a:p>
                      <a:r>
                        <a:rPr lang="en-US" sz="1100" dirty="0" smtClean="0"/>
                        <a:t>B-PER</a:t>
                      </a:r>
                      <a:endParaRPr lang="en-US" sz="1100" dirty="0"/>
                    </a:p>
                  </a:txBody>
                  <a:tcPr/>
                </a:tc>
              </a:tr>
              <a:tr h="232997">
                <a:tc>
                  <a:txBody>
                    <a:bodyPr/>
                    <a:lstStyle/>
                    <a:p>
                      <a:r>
                        <a:rPr lang="en-US" sz="1100" dirty="0" smtClean="0"/>
                        <a:t>Wagner</a:t>
                      </a:r>
                      <a:endParaRPr lang="en-US" sz="1100" dirty="0"/>
                    </a:p>
                  </a:txBody>
                  <a:tcPr/>
                </a:tc>
                <a:tc>
                  <a:txBody>
                    <a:bodyPr/>
                    <a:lstStyle/>
                    <a:p>
                      <a:r>
                        <a:rPr lang="en-US" sz="1100" dirty="0" smtClean="0"/>
                        <a:t>I-PER</a:t>
                      </a:r>
                      <a:endParaRPr lang="en-US" sz="1100" dirty="0"/>
                    </a:p>
                  </a:txBody>
                  <a:tcPr/>
                </a:tc>
              </a:tr>
              <a:tr h="232997">
                <a:tc>
                  <a:txBody>
                    <a:bodyPr/>
                    <a:lstStyle/>
                    <a:p>
                      <a:r>
                        <a:rPr lang="en-US" sz="1100" dirty="0" smtClean="0"/>
                        <a:t>said</a:t>
                      </a:r>
                      <a:endParaRPr lang="en-US" sz="1100" dirty="0"/>
                    </a:p>
                  </a:txBody>
                  <a:tcPr/>
                </a:tc>
                <a:tc>
                  <a:txBody>
                    <a:bodyPr/>
                    <a:lstStyle/>
                    <a:p>
                      <a:r>
                        <a:rPr lang="en-US" sz="1100" dirty="0" smtClean="0"/>
                        <a:t>O</a:t>
                      </a:r>
                      <a:endParaRPr lang="en-US" sz="1100" dirty="0"/>
                    </a:p>
                  </a:txBody>
                  <a:tcPr/>
                </a:tc>
              </a:tr>
              <a:tr h="232997">
                <a:tc>
                  <a:txBody>
                    <a:bodyPr/>
                    <a:lstStyle/>
                    <a:p>
                      <a:r>
                        <a:rPr lang="en-US" sz="1100" dirty="0" smtClean="0"/>
                        <a:t>.</a:t>
                      </a:r>
                      <a:endParaRPr lang="en-US" sz="1100" dirty="0"/>
                    </a:p>
                  </a:txBody>
                  <a:tcPr/>
                </a:tc>
                <a:tc>
                  <a:txBody>
                    <a:bodyPr/>
                    <a:lstStyle/>
                    <a:p>
                      <a:r>
                        <a:rPr lang="en-US" sz="1100" dirty="0" smtClean="0"/>
                        <a:t>O</a:t>
                      </a:r>
                      <a:endParaRPr lang="en-US" sz="1100" dirty="0"/>
                    </a:p>
                  </a:txBody>
                  <a:tcPr/>
                </a:tc>
              </a:tr>
            </a:tbl>
          </a:graphicData>
        </a:graphic>
      </p:graphicFrame>
      <p:sp>
        <p:nvSpPr>
          <p:cNvPr id="5" name="TextBox 4"/>
          <p:cNvSpPr txBox="1"/>
          <p:nvPr/>
        </p:nvSpPr>
        <p:spPr>
          <a:xfrm>
            <a:off x="540400" y="1765449"/>
            <a:ext cx="3890871" cy="3785652"/>
          </a:xfrm>
          <a:prstGeom prst="rect">
            <a:avLst/>
          </a:prstGeom>
          <a:noFill/>
        </p:spPr>
        <p:txBody>
          <a:bodyPr wrap="square" rtlCol="0">
            <a:spAutoFit/>
          </a:bodyPr>
          <a:lstStyle/>
          <a:p>
            <a:pPr marL="285750" indent="-285750">
              <a:buFont typeface="Arial"/>
              <a:buChar char="•"/>
            </a:pPr>
            <a:r>
              <a:rPr lang="en-US" sz="2400" dirty="0" smtClean="0"/>
              <a:t>Most entity mentions span multiple sentences</a:t>
            </a:r>
          </a:p>
          <a:p>
            <a:pPr marL="285750" indent="-285750">
              <a:buFont typeface="Arial"/>
              <a:buChar char="•"/>
            </a:pPr>
            <a:endParaRPr lang="en-US" sz="2400" dirty="0" smtClean="0"/>
          </a:p>
          <a:p>
            <a:pPr marL="285750" indent="-285750">
              <a:buFont typeface="Arial"/>
              <a:buChar char="•"/>
            </a:pPr>
            <a:r>
              <a:rPr lang="en-US" sz="2400" dirty="0" smtClean="0"/>
              <a:t>Dedicated representations</a:t>
            </a:r>
          </a:p>
          <a:p>
            <a:pPr marL="742950" lvl="1" indent="-285750">
              <a:buFont typeface="Arial"/>
              <a:buChar char="•"/>
            </a:pPr>
            <a:r>
              <a:rPr lang="en-US" sz="2400" dirty="0" smtClean="0"/>
              <a:t>Most common: IOB</a:t>
            </a:r>
          </a:p>
          <a:p>
            <a:pPr marL="742950" lvl="1" indent="-285750">
              <a:buFont typeface="Arial"/>
              <a:buChar char="•"/>
            </a:pPr>
            <a:r>
              <a:rPr lang="en-US" sz="2400" dirty="0" smtClean="0"/>
              <a:t>Stanford: IO</a:t>
            </a:r>
          </a:p>
          <a:p>
            <a:pPr marL="742950" lvl="1" indent="-285750">
              <a:buFont typeface="Arial"/>
              <a:buChar char="•"/>
            </a:pPr>
            <a:r>
              <a:rPr lang="en-US" sz="2400" dirty="0" smtClean="0"/>
              <a:t>UIUC: BILOU</a:t>
            </a:r>
          </a:p>
          <a:p>
            <a:pPr marL="1200150" lvl="2" indent="-285750">
              <a:buFont typeface="Arial"/>
              <a:buChar char="•"/>
            </a:pPr>
            <a:r>
              <a:rPr lang="en-US" sz="2400" b="1" dirty="0" smtClean="0"/>
              <a:t>B</a:t>
            </a:r>
            <a:r>
              <a:rPr lang="en-US" sz="2400" dirty="0" smtClean="0"/>
              <a:t>eginning, </a:t>
            </a:r>
            <a:r>
              <a:rPr lang="en-US" sz="2400" b="1" dirty="0" smtClean="0"/>
              <a:t>I</a:t>
            </a:r>
            <a:r>
              <a:rPr lang="en-US" sz="2400" dirty="0" smtClean="0"/>
              <a:t>nside, </a:t>
            </a:r>
            <a:r>
              <a:rPr lang="en-US" sz="2400" b="1" dirty="0" smtClean="0"/>
              <a:t>L</a:t>
            </a:r>
            <a:r>
              <a:rPr lang="en-US" sz="2400" dirty="0" smtClean="0"/>
              <a:t>ast, </a:t>
            </a:r>
            <a:r>
              <a:rPr lang="en-US" sz="2400" b="1" dirty="0" smtClean="0"/>
              <a:t>O</a:t>
            </a:r>
            <a:r>
              <a:rPr lang="en-US" sz="2400" dirty="0" smtClean="0"/>
              <a:t>utside, </a:t>
            </a:r>
            <a:r>
              <a:rPr lang="en-US" sz="2400" b="1" dirty="0" smtClean="0"/>
              <a:t>U</a:t>
            </a:r>
            <a:r>
              <a:rPr lang="en-US" sz="2400" dirty="0" smtClean="0"/>
              <a:t>nit-length</a:t>
            </a:r>
            <a:endParaRPr lang="en-US" sz="2400" dirty="0"/>
          </a:p>
        </p:txBody>
      </p:sp>
      <p:sp>
        <p:nvSpPr>
          <p:cNvPr id="3" name="Slide Number Placeholder 2"/>
          <p:cNvSpPr>
            <a:spLocks noGrp="1"/>
          </p:cNvSpPr>
          <p:nvPr>
            <p:ph type="sldNum" sz="quarter" idx="12"/>
          </p:nvPr>
        </p:nvSpPr>
        <p:spPr/>
        <p:txBody>
          <a:bodyPr/>
          <a:lstStyle/>
          <a:p>
            <a:fld id="{FF5157AA-4A4D-2C48-B0F6-C526C028AE97}" type="slidenum">
              <a:rPr lang="en-US" smtClean="0"/>
              <a:t>65</a:t>
            </a:fld>
            <a:endParaRPr lang="en-US"/>
          </a:p>
        </p:txBody>
      </p:sp>
    </p:spTree>
    <p:extLst>
      <p:ext uri="{BB962C8B-B14F-4D97-AF65-F5344CB8AC3E}">
        <p14:creationId xmlns:p14="http://schemas.microsoft.com/office/powerpoint/2010/main" val="35340936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exercise</a:t>
            </a:r>
            <a:endParaRPr lang="en-US" dirty="0"/>
          </a:p>
        </p:txBody>
      </p:sp>
      <p:sp>
        <p:nvSpPr>
          <p:cNvPr id="3" name="Content Placeholder 2"/>
          <p:cNvSpPr>
            <a:spLocks noGrp="1"/>
          </p:cNvSpPr>
          <p:nvPr>
            <p:ph idx="1"/>
          </p:nvPr>
        </p:nvSpPr>
        <p:spPr/>
        <p:txBody>
          <a:bodyPr/>
          <a:lstStyle/>
          <a:p>
            <a:r>
              <a:rPr lang="en-US" dirty="0" smtClean="0"/>
              <a:t>How is “San Francisco” tagged in these sentences (using the BIO notation)?</a:t>
            </a:r>
          </a:p>
          <a:p>
            <a:endParaRPr lang="en-US" dirty="0"/>
          </a:p>
          <a:p>
            <a:pPr lvl="1"/>
            <a:r>
              <a:rPr lang="en-US" dirty="0" smtClean="0"/>
              <a:t>I would love to live in </a:t>
            </a:r>
            <a:r>
              <a:rPr lang="en-US" b="1" dirty="0" smtClean="0"/>
              <a:t>San Francisco</a:t>
            </a:r>
            <a:r>
              <a:rPr lang="en-US" dirty="0" smtClean="0"/>
              <a:t>.</a:t>
            </a:r>
          </a:p>
          <a:p>
            <a:pPr lvl="1"/>
            <a:r>
              <a:rPr lang="en-US" b="1" dirty="0" smtClean="0"/>
              <a:t>San Francisco </a:t>
            </a:r>
            <a:r>
              <a:rPr lang="en-US" dirty="0" smtClean="0"/>
              <a:t>won their game yesterday.</a:t>
            </a:r>
          </a:p>
          <a:p>
            <a:pPr lvl="1"/>
            <a:r>
              <a:rPr lang="en-US" b="1" dirty="0" smtClean="0"/>
              <a:t>San Francisco </a:t>
            </a:r>
            <a:r>
              <a:rPr lang="en-US" dirty="0" smtClean="0"/>
              <a:t>prohibits littering on the street.</a:t>
            </a:r>
          </a:p>
          <a:p>
            <a:pPr lvl="1"/>
            <a:r>
              <a:rPr lang="en-US" b="1" dirty="0" smtClean="0"/>
              <a:t>San Francisco </a:t>
            </a:r>
            <a:r>
              <a:rPr lang="en-US" dirty="0" smtClean="0"/>
              <a:t>was a Christian saint.</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66</a:t>
            </a:fld>
            <a:endParaRPr lang="en-US"/>
          </a:p>
        </p:txBody>
      </p:sp>
    </p:spTree>
    <p:extLst>
      <p:ext uri="{BB962C8B-B14F-4D97-AF65-F5344CB8AC3E}">
        <p14:creationId xmlns:p14="http://schemas.microsoft.com/office/powerpoint/2010/main" val="5432222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NLTK example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&gt;&gt;&gt; import </a:t>
            </a:r>
            <a:r>
              <a:rPr lang="en-US" dirty="0" err="1"/>
              <a:t>nltk</a:t>
            </a:r>
            <a:endParaRPr lang="en-US" dirty="0"/>
          </a:p>
          <a:p>
            <a:pPr marL="0" indent="0">
              <a:buNone/>
            </a:pPr>
            <a:r>
              <a:rPr lang="en-US" dirty="0"/>
              <a:t>&gt;&gt;&gt; text = </a:t>
            </a:r>
            <a:r>
              <a:rPr lang="en-US" dirty="0" err="1"/>
              <a:t>nltk.word_tokenize</a:t>
            </a:r>
            <a:r>
              <a:rPr lang="en-US" dirty="0"/>
              <a:t>(“Mr. John Smith from IBM visited China on 2010-01-31."</a:t>
            </a:r>
            <a:r>
              <a:rPr lang="en-US" dirty="0" smtClean="0"/>
              <a:t>)</a:t>
            </a:r>
          </a:p>
          <a:p>
            <a:pPr marL="0" indent="0">
              <a:buNone/>
            </a:pPr>
            <a:r>
              <a:rPr lang="en-US" dirty="0"/>
              <a:t>&gt;&gt;&gt; tagged = </a:t>
            </a:r>
            <a:r>
              <a:rPr lang="en-US" dirty="0" err="1"/>
              <a:t>nltk.pos_tag</a:t>
            </a:r>
            <a:r>
              <a:rPr lang="en-US" dirty="0"/>
              <a:t>(text</a:t>
            </a:r>
            <a:r>
              <a:rPr lang="en-US" dirty="0" smtClean="0"/>
              <a:t>)</a:t>
            </a:r>
            <a:endParaRPr lang="en-US" dirty="0"/>
          </a:p>
          <a:p>
            <a:pPr marL="0" indent="0">
              <a:buNone/>
            </a:pPr>
            <a:r>
              <a:rPr lang="fr-FR" dirty="0"/>
              <a:t>&gt;&gt;&gt; </a:t>
            </a:r>
            <a:r>
              <a:rPr lang="fr-FR" dirty="0" err="1"/>
              <a:t>nltk.ne_chunk</a:t>
            </a:r>
            <a:r>
              <a:rPr lang="fr-FR" dirty="0"/>
              <a:t>(</a:t>
            </a:r>
            <a:r>
              <a:rPr lang="fr-FR" dirty="0" err="1"/>
              <a:t>tagged</a:t>
            </a:r>
            <a:r>
              <a:rPr lang="fr-FR" dirty="0"/>
              <a:t>)</a:t>
            </a:r>
          </a:p>
          <a:p>
            <a:pPr marL="0" indent="0">
              <a:buNone/>
            </a:pPr>
            <a:r>
              <a:rPr lang="fr-FR" dirty="0" err="1"/>
              <a:t>Tree</a:t>
            </a:r>
            <a:r>
              <a:rPr lang="fr-FR" dirty="0"/>
              <a:t>('S', [</a:t>
            </a:r>
            <a:r>
              <a:rPr lang="fr-FR" dirty="0" err="1"/>
              <a:t>Tree</a:t>
            </a:r>
            <a:r>
              <a:rPr lang="fr-FR" dirty="0"/>
              <a:t>('PERSON', [('Mr.', 'NNP')]), </a:t>
            </a:r>
            <a:r>
              <a:rPr lang="fr-FR" dirty="0" err="1"/>
              <a:t>Tree</a:t>
            </a:r>
            <a:r>
              <a:rPr lang="fr-FR" dirty="0"/>
              <a:t>('PERSON', [('John', 'NNP'), ('Smith', 'NNP')]), ('</a:t>
            </a:r>
            <a:r>
              <a:rPr lang="fr-FR" dirty="0" err="1"/>
              <a:t>from</a:t>
            </a:r>
            <a:r>
              <a:rPr lang="fr-FR" dirty="0"/>
              <a:t>', 'IN'), </a:t>
            </a:r>
            <a:r>
              <a:rPr lang="fr-FR" dirty="0" err="1"/>
              <a:t>Tree</a:t>
            </a:r>
            <a:r>
              <a:rPr lang="fr-FR" dirty="0"/>
              <a:t>('ORGANIZATION', [('IBM', 'NNP')]), ('</a:t>
            </a:r>
            <a:r>
              <a:rPr lang="fr-FR" dirty="0" err="1"/>
              <a:t>visited</a:t>
            </a:r>
            <a:r>
              <a:rPr lang="fr-FR" dirty="0"/>
              <a:t>', 'VBD'), </a:t>
            </a:r>
            <a:r>
              <a:rPr lang="fr-FR" dirty="0" err="1"/>
              <a:t>Tree</a:t>
            </a:r>
            <a:r>
              <a:rPr lang="fr-FR" dirty="0"/>
              <a:t>('GPE', [('China', 'NNP')]), ('on', 'IN'), ('2010-01-31', 'CD'), ('.', '.')])</a:t>
            </a:r>
          </a:p>
          <a:p>
            <a:pPr marL="0" indent="0">
              <a:buNone/>
            </a:pP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67</a:t>
            </a:fld>
            <a:endParaRPr lang="en-US"/>
          </a:p>
        </p:txBody>
      </p:sp>
    </p:spTree>
    <p:extLst>
      <p:ext uri="{BB962C8B-B14F-4D97-AF65-F5344CB8AC3E}">
        <p14:creationId xmlns:p14="http://schemas.microsoft.com/office/powerpoint/2010/main" val="34304350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Typical NLP pipeline</a:t>
            </a:r>
            <a:endParaRPr lang="en-US" dirty="0"/>
          </a:p>
        </p:txBody>
      </p:sp>
      <p:sp>
        <p:nvSpPr>
          <p:cNvPr id="5" name="TextBox 4"/>
          <p:cNvSpPr txBox="1"/>
          <p:nvPr/>
        </p:nvSpPr>
        <p:spPr>
          <a:xfrm>
            <a:off x="3995453" y="1521487"/>
            <a:ext cx="814095" cy="523220"/>
          </a:xfrm>
          <a:prstGeom prst="rect">
            <a:avLst/>
          </a:prstGeom>
          <a:noFill/>
        </p:spPr>
        <p:txBody>
          <a:bodyPr wrap="none" rtlCol="0">
            <a:spAutoFit/>
          </a:bodyPr>
          <a:lstStyle/>
          <a:p>
            <a:r>
              <a:rPr lang="en-US" sz="2800" dirty="0" smtClean="0"/>
              <a:t>Text</a:t>
            </a:r>
            <a:endParaRPr lang="en-US" sz="2800" dirty="0"/>
          </a:p>
        </p:txBody>
      </p:sp>
      <p:sp>
        <p:nvSpPr>
          <p:cNvPr id="6" name="Rounded Rectangle 5"/>
          <p:cNvSpPr/>
          <p:nvPr/>
        </p:nvSpPr>
        <p:spPr>
          <a:xfrm>
            <a:off x="1558150" y="2445506"/>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Tokenization / Sentence segmentation</a:t>
            </a:r>
            <a:endParaRPr lang="en-US" dirty="0"/>
          </a:p>
        </p:txBody>
      </p:sp>
      <p:sp>
        <p:nvSpPr>
          <p:cNvPr id="7" name="Down Arrow 6"/>
          <p:cNvSpPr/>
          <p:nvPr/>
        </p:nvSpPr>
        <p:spPr>
          <a:xfrm>
            <a:off x="4107031" y="2044707"/>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558150" y="3021252"/>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Part of speech (POS) tagging</a:t>
            </a:r>
            <a:endParaRPr lang="en-US" dirty="0"/>
          </a:p>
        </p:txBody>
      </p:sp>
      <p:sp>
        <p:nvSpPr>
          <p:cNvPr id="9" name="Rounded Rectangle 8"/>
          <p:cNvSpPr/>
          <p:nvPr/>
        </p:nvSpPr>
        <p:spPr>
          <a:xfrm>
            <a:off x="1558150" y="3600048"/>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Normalization / Stemming / Lemmatization</a:t>
            </a:r>
            <a:endParaRPr lang="en-US" dirty="0"/>
          </a:p>
        </p:txBody>
      </p:sp>
      <p:sp>
        <p:nvSpPr>
          <p:cNvPr id="10" name="Rounded Rectangle 9"/>
          <p:cNvSpPr/>
          <p:nvPr/>
        </p:nvSpPr>
        <p:spPr>
          <a:xfrm>
            <a:off x="1558150" y="4175794"/>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Named entity recognition (NER)</a:t>
            </a:r>
            <a:endParaRPr lang="en-US" dirty="0"/>
          </a:p>
        </p:txBody>
      </p:sp>
      <p:sp>
        <p:nvSpPr>
          <p:cNvPr id="11" name="Rounded Rectangle 10"/>
          <p:cNvSpPr/>
          <p:nvPr/>
        </p:nvSpPr>
        <p:spPr>
          <a:xfrm>
            <a:off x="1558150" y="4765194"/>
            <a:ext cx="5701209" cy="42334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Parsing (constituent, dependency, shallow)</a:t>
            </a:r>
            <a:endParaRPr lang="en-US" dirty="0"/>
          </a:p>
        </p:txBody>
      </p:sp>
      <p:sp>
        <p:nvSpPr>
          <p:cNvPr id="12" name="Rounded Rectangle 11"/>
          <p:cNvSpPr/>
          <p:nvPr/>
        </p:nvSpPr>
        <p:spPr>
          <a:xfrm>
            <a:off x="1558150" y="5340940"/>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Coreference resolution</a:t>
            </a:r>
            <a:endParaRPr lang="en-US" dirty="0"/>
          </a:p>
        </p:txBody>
      </p:sp>
      <p:sp>
        <p:nvSpPr>
          <p:cNvPr id="13" name="Down Arrow 12"/>
          <p:cNvSpPr/>
          <p:nvPr/>
        </p:nvSpPr>
        <p:spPr>
          <a:xfrm>
            <a:off x="4107031" y="5863114"/>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301941" y="6195093"/>
            <a:ext cx="2319290" cy="523220"/>
          </a:xfrm>
          <a:prstGeom prst="rect">
            <a:avLst/>
          </a:prstGeom>
          <a:noFill/>
        </p:spPr>
        <p:txBody>
          <a:bodyPr wrap="none" rtlCol="0">
            <a:spAutoFit/>
          </a:bodyPr>
          <a:lstStyle/>
          <a:p>
            <a:r>
              <a:rPr lang="en-US" sz="2800" dirty="0" smtClean="0"/>
              <a:t>Processed text</a:t>
            </a:r>
            <a:endParaRPr lang="en-US" sz="2800" dirty="0"/>
          </a:p>
        </p:txBody>
      </p:sp>
      <p:sp>
        <p:nvSpPr>
          <p:cNvPr id="2" name="Slide Number Placeholder 1"/>
          <p:cNvSpPr>
            <a:spLocks noGrp="1"/>
          </p:cNvSpPr>
          <p:nvPr>
            <p:ph type="sldNum" sz="quarter" idx="12"/>
          </p:nvPr>
        </p:nvSpPr>
        <p:spPr/>
        <p:txBody>
          <a:bodyPr/>
          <a:lstStyle/>
          <a:p>
            <a:fld id="{FF5157AA-4A4D-2C48-B0F6-C526C028AE97}" type="slidenum">
              <a:rPr lang="en-US" smtClean="0"/>
              <a:t>68</a:t>
            </a:fld>
            <a:endParaRPr lang="en-US"/>
          </a:p>
        </p:txBody>
      </p:sp>
    </p:spTree>
    <p:extLst>
      <p:ext uri="{BB962C8B-B14F-4D97-AF65-F5344CB8AC3E}">
        <p14:creationId xmlns:p14="http://schemas.microsoft.com/office/powerpoint/2010/main" val="42048698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representations</a:t>
            </a:r>
            <a:endParaRPr lang="en-US" dirty="0"/>
          </a:p>
        </p:txBody>
      </p:sp>
      <p:sp>
        <p:nvSpPr>
          <p:cNvPr id="3" name="Content Placeholder 2"/>
          <p:cNvSpPr>
            <a:spLocks noGrp="1"/>
          </p:cNvSpPr>
          <p:nvPr>
            <p:ph idx="1"/>
          </p:nvPr>
        </p:nvSpPr>
        <p:spPr/>
        <p:txBody>
          <a:bodyPr/>
          <a:lstStyle/>
          <a:p>
            <a:r>
              <a:rPr lang="en-US" dirty="0"/>
              <a:t>Syntactic parsing</a:t>
            </a:r>
          </a:p>
          <a:p>
            <a:pPr lvl="1"/>
            <a:r>
              <a:rPr lang="en-US" dirty="0"/>
              <a:t>The task of recognizing a sentence and assigning a syntactic structure to it.</a:t>
            </a:r>
          </a:p>
          <a:p>
            <a:r>
              <a:rPr lang="en-US" dirty="0" smtClean="0"/>
              <a:t>Multiple structures possible</a:t>
            </a:r>
          </a:p>
          <a:p>
            <a:pPr lvl="1"/>
            <a:r>
              <a:rPr lang="en-US" dirty="0" smtClean="0"/>
              <a:t>Constituency-based</a:t>
            </a:r>
          </a:p>
          <a:p>
            <a:pPr lvl="1"/>
            <a:r>
              <a:rPr lang="en-US" dirty="0" smtClean="0"/>
              <a:t>Dependency-based</a:t>
            </a:r>
          </a:p>
          <a:p>
            <a:pPr lvl="1"/>
            <a:r>
              <a:rPr lang="en-US" dirty="0" smtClean="0"/>
              <a:t>Shallow</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69</a:t>
            </a:fld>
            <a:endParaRPr lang="en-US"/>
          </a:p>
        </p:txBody>
      </p:sp>
    </p:spTree>
    <p:extLst>
      <p:ext uri="{BB962C8B-B14F-4D97-AF65-F5344CB8AC3E}">
        <p14:creationId xmlns:p14="http://schemas.microsoft.com/office/powerpoint/2010/main" val="2316227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run-through example</a:t>
            </a:r>
            <a:endParaRPr lang="en-US" dirty="0"/>
          </a:p>
        </p:txBody>
      </p:sp>
      <p:sp>
        <p:nvSpPr>
          <p:cNvPr id="4" name="Rectangle 3"/>
          <p:cNvSpPr/>
          <p:nvPr/>
        </p:nvSpPr>
        <p:spPr>
          <a:xfrm>
            <a:off x="1939060" y="1933773"/>
            <a:ext cx="5194301" cy="461665"/>
          </a:xfrm>
          <a:prstGeom prst="rect">
            <a:avLst/>
          </a:prstGeom>
        </p:spPr>
        <p:txBody>
          <a:bodyPr wrap="none">
            <a:spAutoFit/>
          </a:bodyPr>
          <a:lstStyle/>
          <a:p>
            <a:r>
              <a:rPr lang="en-US" sz="2400" dirty="0" smtClean="0"/>
              <a:t>“John </a:t>
            </a:r>
            <a:r>
              <a:rPr lang="en-US" sz="2400" dirty="0"/>
              <a:t>visited China. He enjoyed it a lot</a:t>
            </a:r>
            <a:r>
              <a:rPr lang="en-US" sz="2400" dirty="0" smtClean="0"/>
              <a:t>.”</a:t>
            </a:r>
            <a:endParaRPr lang="en-US" sz="2400" dirty="0"/>
          </a:p>
        </p:txBody>
      </p:sp>
      <p:sp>
        <p:nvSpPr>
          <p:cNvPr id="3" name="Slide Number Placeholder 2"/>
          <p:cNvSpPr>
            <a:spLocks noGrp="1"/>
          </p:cNvSpPr>
          <p:nvPr>
            <p:ph type="sldNum" sz="quarter" idx="12"/>
          </p:nvPr>
        </p:nvSpPr>
        <p:spPr/>
        <p:txBody>
          <a:bodyPr/>
          <a:lstStyle/>
          <a:p>
            <a:fld id="{FF5157AA-4A4D-2C48-B0F6-C526C028AE97}" type="slidenum">
              <a:rPr lang="en-US" smtClean="0"/>
              <a:t>7</a:t>
            </a:fld>
            <a:endParaRPr lang="en-US"/>
          </a:p>
        </p:txBody>
      </p:sp>
    </p:spTree>
    <p:extLst>
      <p:ext uri="{BB962C8B-B14F-4D97-AF65-F5344CB8AC3E}">
        <p14:creationId xmlns:p14="http://schemas.microsoft.com/office/powerpoint/2010/main" val="1659107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Constituency-based syntax</a:t>
            </a:r>
            <a:endParaRPr lang="en-US" dirty="0"/>
          </a:p>
        </p:txBody>
      </p:sp>
      <p:sp>
        <p:nvSpPr>
          <p:cNvPr id="3" name="Content Placeholder 2"/>
          <p:cNvSpPr>
            <a:spLocks noGrp="1"/>
          </p:cNvSpPr>
          <p:nvPr>
            <p:ph idx="1"/>
          </p:nvPr>
        </p:nvSpPr>
        <p:spPr/>
        <p:txBody>
          <a:bodyPr/>
          <a:lstStyle/>
          <a:p>
            <a:r>
              <a:rPr lang="en-US" dirty="0" smtClean="0"/>
              <a:t>Constituent parse tree</a:t>
            </a:r>
          </a:p>
          <a:p>
            <a:pPr lvl="1"/>
            <a:r>
              <a:rPr lang="en-US" dirty="0" smtClean="0"/>
              <a:t>Ordered, rooted tree that stores the output of some grammar applied to the input sentence</a:t>
            </a:r>
          </a:p>
          <a:p>
            <a:pPr lvl="1"/>
            <a:r>
              <a:rPr lang="en-US" dirty="0" smtClean="0"/>
              <a:t>Most grammars these days are Probabilistic Context Free Grammars (PCFG)</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70</a:t>
            </a:fld>
            <a:endParaRPr lang="en-US"/>
          </a:p>
        </p:txBody>
      </p:sp>
    </p:spTree>
    <p:extLst>
      <p:ext uri="{BB962C8B-B14F-4D97-AF65-F5344CB8AC3E}">
        <p14:creationId xmlns:p14="http://schemas.microsoft.com/office/powerpoint/2010/main" val="42572353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Constituency-based parse tree</a:t>
            </a:r>
            <a:endParaRPr lang="en-US" dirty="0"/>
          </a:p>
        </p:txBody>
      </p:sp>
      <p:pic>
        <p:nvPicPr>
          <p:cNvPr id="5" name="Picture 4" descr="f30211e489bcfea5bc23bab18239a866.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542" y="1282930"/>
            <a:ext cx="3969789" cy="5398913"/>
          </a:xfrm>
          <a:prstGeom prst="rect">
            <a:avLst/>
          </a:prstGeom>
        </p:spPr>
      </p:pic>
      <p:sp>
        <p:nvSpPr>
          <p:cNvPr id="3" name="Slide Number Placeholder 2"/>
          <p:cNvSpPr>
            <a:spLocks noGrp="1"/>
          </p:cNvSpPr>
          <p:nvPr>
            <p:ph type="sldNum" sz="quarter" idx="12"/>
          </p:nvPr>
        </p:nvSpPr>
        <p:spPr/>
        <p:txBody>
          <a:bodyPr/>
          <a:lstStyle/>
          <a:p>
            <a:fld id="{FF5157AA-4A4D-2C48-B0F6-C526C028AE97}" type="slidenum">
              <a:rPr lang="en-US" smtClean="0"/>
              <a:t>71</a:t>
            </a:fld>
            <a:endParaRPr lang="en-US"/>
          </a:p>
        </p:txBody>
      </p:sp>
    </p:spTree>
    <p:extLst>
      <p:ext uri="{BB962C8B-B14F-4D97-AF65-F5344CB8AC3E}">
        <p14:creationId xmlns:p14="http://schemas.microsoft.com/office/powerpoint/2010/main" val="27443882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Constituency-based parse tree</a:t>
            </a:r>
            <a:endParaRPr lang="en-US" dirty="0"/>
          </a:p>
        </p:txBody>
      </p:sp>
      <p:pic>
        <p:nvPicPr>
          <p:cNvPr id="5" name="Picture 4" descr="f30211e489bcfea5bc23bab18239a866.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542" y="1282930"/>
            <a:ext cx="3969789" cy="5398913"/>
          </a:xfrm>
          <a:prstGeom prst="rect">
            <a:avLst/>
          </a:prstGeom>
        </p:spPr>
      </p:pic>
      <p:sp>
        <p:nvSpPr>
          <p:cNvPr id="3" name="Left Arrow 2"/>
          <p:cNvSpPr/>
          <p:nvPr/>
        </p:nvSpPr>
        <p:spPr>
          <a:xfrm>
            <a:off x="2071529" y="1751936"/>
            <a:ext cx="978408" cy="369303"/>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3179347" y="1751907"/>
            <a:ext cx="1117238" cy="369332"/>
          </a:xfrm>
          <a:prstGeom prst="rect">
            <a:avLst/>
          </a:prstGeom>
          <a:noFill/>
        </p:spPr>
        <p:txBody>
          <a:bodyPr wrap="none" rtlCol="0">
            <a:spAutoFit/>
          </a:bodyPr>
          <a:lstStyle/>
          <a:p>
            <a:r>
              <a:rPr lang="en-US" dirty="0" smtClean="0"/>
              <a:t>root node</a:t>
            </a:r>
            <a:endParaRPr lang="en-US" dirty="0"/>
          </a:p>
        </p:txBody>
      </p:sp>
      <p:sp>
        <p:nvSpPr>
          <p:cNvPr id="6" name="Left Arrow 5"/>
          <p:cNvSpPr/>
          <p:nvPr/>
        </p:nvSpPr>
        <p:spPr>
          <a:xfrm>
            <a:off x="2071529" y="2570883"/>
            <a:ext cx="978408" cy="369303"/>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Left Arrow 6"/>
          <p:cNvSpPr/>
          <p:nvPr/>
        </p:nvSpPr>
        <p:spPr>
          <a:xfrm rot="19970073">
            <a:off x="2170597" y="3061059"/>
            <a:ext cx="978408" cy="369303"/>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Left Arrow 7"/>
          <p:cNvSpPr/>
          <p:nvPr/>
        </p:nvSpPr>
        <p:spPr>
          <a:xfrm rot="17387164">
            <a:off x="2690143" y="3537726"/>
            <a:ext cx="978408" cy="369303"/>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3179347" y="2755520"/>
            <a:ext cx="2036059" cy="369332"/>
          </a:xfrm>
          <a:prstGeom prst="rect">
            <a:avLst/>
          </a:prstGeom>
          <a:noFill/>
        </p:spPr>
        <p:txBody>
          <a:bodyPr wrap="none" rtlCol="0">
            <a:spAutoFit/>
          </a:bodyPr>
          <a:lstStyle/>
          <a:p>
            <a:r>
              <a:rPr lang="en-US" dirty="0" smtClean="0"/>
              <a:t>non-terminal nodes</a:t>
            </a:r>
            <a:endParaRPr lang="en-US" dirty="0"/>
          </a:p>
        </p:txBody>
      </p:sp>
      <p:sp>
        <p:nvSpPr>
          <p:cNvPr id="10" name="TextBox 9"/>
          <p:cNvSpPr txBox="1"/>
          <p:nvPr/>
        </p:nvSpPr>
        <p:spPr>
          <a:xfrm>
            <a:off x="4989684" y="4963945"/>
            <a:ext cx="1992853" cy="369332"/>
          </a:xfrm>
          <a:prstGeom prst="rect">
            <a:avLst/>
          </a:prstGeom>
          <a:noFill/>
        </p:spPr>
        <p:txBody>
          <a:bodyPr wrap="none" rtlCol="0">
            <a:spAutoFit/>
          </a:bodyPr>
          <a:lstStyle/>
          <a:p>
            <a:r>
              <a:rPr lang="en-US" dirty="0" smtClean="0"/>
              <a:t>pre-terminal nodes</a:t>
            </a:r>
            <a:endParaRPr lang="en-US" dirty="0"/>
          </a:p>
        </p:txBody>
      </p:sp>
      <p:sp>
        <p:nvSpPr>
          <p:cNvPr id="11" name="Left Arrow 10"/>
          <p:cNvSpPr/>
          <p:nvPr/>
        </p:nvSpPr>
        <p:spPr>
          <a:xfrm>
            <a:off x="3944199" y="4963974"/>
            <a:ext cx="978408" cy="369303"/>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5215406" y="5800907"/>
            <a:ext cx="2381068" cy="369332"/>
          </a:xfrm>
          <a:prstGeom prst="rect">
            <a:avLst/>
          </a:prstGeom>
          <a:noFill/>
        </p:spPr>
        <p:txBody>
          <a:bodyPr wrap="none" rtlCol="0">
            <a:spAutoFit/>
          </a:bodyPr>
          <a:lstStyle/>
          <a:p>
            <a:r>
              <a:rPr lang="en-US" dirty="0" smtClean="0"/>
              <a:t>terminal nodes (leaves)</a:t>
            </a:r>
            <a:endParaRPr lang="en-US" dirty="0"/>
          </a:p>
        </p:txBody>
      </p:sp>
      <p:sp>
        <p:nvSpPr>
          <p:cNvPr id="13" name="Left Arrow 12"/>
          <p:cNvSpPr/>
          <p:nvPr/>
        </p:nvSpPr>
        <p:spPr>
          <a:xfrm>
            <a:off x="4169921" y="5800936"/>
            <a:ext cx="978408" cy="369303"/>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lide Number Placeholder 13"/>
          <p:cNvSpPr>
            <a:spLocks noGrp="1"/>
          </p:cNvSpPr>
          <p:nvPr>
            <p:ph type="sldNum" sz="quarter" idx="12"/>
          </p:nvPr>
        </p:nvSpPr>
        <p:spPr/>
        <p:txBody>
          <a:bodyPr/>
          <a:lstStyle/>
          <a:p>
            <a:fld id="{FF5157AA-4A4D-2C48-B0F6-C526C028AE97}" type="slidenum">
              <a:rPr lang="en-US" smtClean="0"/>
              <a:t>72</a:t>
            </a:fld>
            <a:endParaRPr lang="en-US"/>
          </a:p>
        </p:txBody>
      </p:sp>
    </p:spTree>
    <p:extLst>
      <p:ext uri="{BB962C8B-B14F-4D97-AF65-F5344CB8AC3E}">
        <p14:creationId xmlns:p14="http://schemas.microsoft.com/office/powerpoint/2010/main" val="34419741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Structural ambiguity</a:t>
            </a:r>
            <a:br>
              <a:rPr lang="en-US" dirty="0" smtClean="0"/>
            </a:br>
            <a:r>
              <a:rPr lang="en-US" sz="3600" dirty="0" smtClean="0"/>
              <a:t>Attachment ambiguity</a:t>
            </a:r>
            <a:endParaRPr lang="en-US" dirty="0"/>
          </a:p>
        </p:txBody>
      </p:sp>
      <p:sp>
        <p:nvSpPr>
          <p:cNvPr id="3" name="TextBox 2"/>
          <p:cNvSpPr txBox="1"/>
          <p:nvPr/>
        </p:nvSpPr>
        <p:spPr>
          <a:xfrm>
            <a:off x="693511" y="1511715"/>
            <a:ext cx="7835786" cy="338554"/>
          </a:xfrm>
          <a:prstGeom prst="rect">
            <a:avLst/>
          </a:prstGeom>
          <a:noFill/>
        </p:spPr>
        <p:txBody>
          <a:bodyPr wrap="square" rtlCol="0">
            <a:spAutoFit/>
          </a:bodyPr>
          <a:lstStyle/>
          <a:p>
            <a:r>
              <a:rPr lang="en-US" sz="1600" dirty="0" smtClean="0"/>
              <a:t>“One morning I shot an elephant in my pajamas. How he got into my pajamas I don</a:t>
            </a:r>
            <a:r>
              <a:rPr lang="fr-FR" sz="1600" dirty="0" smtClean="0"/>
              <a:t>’</a:t>
            </a:r>
            <a:r>
              <a:rPr lang="en-US" sz="1600" dirty="0" smtClean="0"/>
              <a:t>t know.”</a:t>
            </a:r>
            <a:endParaRPr lang="en-US" sz="1600" dirty="0"/>
          </a:p>
        </p:txBody>
      </p:sp>
      <p:pic>
        <p:nvPicPr>
          <p:cNvPr id="4" name="Picture 3" descr="bede5a20f2f502d902cee90ecfd40505.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96" y="2035670"/>
            <a:ext cx="4341205" cy="4729583"/>
          </a:xfrm>
          <a:prstGeom prst="rect">
            <a:avLst/>
          </a:prstGeom>
        </p:spPr>
      </p:pic>
      <p:pic>
        <p:nvPicPr>
          <p:cNvPr id="5" name="Picture 4" descr="120a4fba257682bbd5b7411b282c4875.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5730" y="1950184"/>
            <a:ext cx="4996818" cy="4445767"/>
          </a:xfrm>
          <a:prstGeom prst="rect">
            <a:avLst/>
          </a:prstGeom>
        </p:spPr>
      </p:pic>
      <p:sp>
        <p:nvSpPr>
          <p:cNvPr id="6" name="Slide Number Placeholder 5"/>
          <p:cNvSpPr>
            <a:spLocks noGrp="1"/>
          </p:cNvSpPr>
          <p:nvPr>
            <p:ph type="sldNum" sz="quarter" idx="12"/>
          </p:nvPr>
        </p:nvSpPr>
        <p:spPr/>
        <p:txBody>
          <a:bodyPr/>
          <a:lstStyle/>
          <a:p>
            <a:fld id="{FF5157AA-4A4D-2C48-B0F6-C526C028AE97}" type="slidenum">
              <a:rPr lang="en-US" smtClean="0"/>
              <a:t>73</a:t>
            </a:fld>
            <a:endParaRPr lang="en-US"/>
          </a:p>
        </p:txBody>
      </p:sp>
    </p:spTree>
    <p:extLst>
      <p:ext uri="{BB962C8B-B14F-4D97-AF65-F5344CB8AC3E}">
        <p14:creationId xmlns:p14="http://schemas.microsoft.com/office/powerpoint/2010/main" val="25068779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Structural ambiguity</a:t>
            </a:r>
            <a:br>
              <a:rPr lang="en-US" dirty="0" smtClean="0"/>
            </a:br>
            <a:r>
              <a:rPr lang="en-US" sz="3600" dirty="0" smtClean="0"/>
              <a:t>Coordination ambiguity</a:t>
            </a:r>
            <a:endParaRPr lang="en-US" dirty="0"/>
          </a:p>
        </p:txBody>
      </p:sp>
      <p:sp>
        <p:nvSpPr>
          <p:cNvPr id="3" name="Content Placeholder 2"/>
          <p:cNvSpPr>
            <a:spLocks noGrp="1"/>
          </p:cNvSpPr>
          <p:nvPr>
            <p:ph idx="1"/>
          </p:nvPr>
        </p:nvSpPr>
        <p:spPr/>
        <p:txBody>
          <a:bodyPr>
            <a:normAutofit fontScale="92500"/>
          </a:bodyPr>
          <a:lstStyle/>
          <a:p>
            <a:r>
              <a:rPr lang="en-US" dirty="0" smtClean="0"/>
              <a:t>“old men and women”</a:t>
            </a:r>
          </a:p>
          <a:p>
            <a:pPr lvl="1"/>
            <a:r>
              <a:rPr lang="en-US" dirty="0" smtClean="0"/>
              <a:t>[old [men and women]]</a:t>
            </a:r>
          </a:p>
          <a:p>
            <a:pPr lvl="1"/>
            <a:r>
              <a:rPr lang="en-US" dirty="0" smtClean="0"/>
              <a:t>[[old men] and [women]]</a:t>
            </a:r>
          </a:p>
          <a:p>
            <a:r>
              <a:rPr lang="en-US" sz="2800" dirty="0" smtClean="0"/>
              <a:t>President Kennedy today pushed aside other White House business to devote all his time to working on the Berlin crisis address he will deliver tomorrow night to the American people over nationwide television and radio.</a:t>
            </a:r>
          </a:p>
          <a:p>
            <a:pPr lvl="1"/>
            <a:r>
              <a:rPr lang="en-US" sz="2400" dirty="0" smtClean="0"/>
              <a:t>[nationwide [television and radio]] or [[nationwide television] and [radio]]?</a:t>
            </a:r>
          </a:p>
          <a:p>
            <a:pPr lvl="1"/>
            <a:r>
              <a:rPr lang="en-US" sz="2400" dirty="0" smtClean="0"/>
              <a:t>Other? </a:t>
            </a:r>
            <a:endParaRPr lang="en-US" sz="2400" dirty="0"/>
          </a:p>
        </p:txBody>
      </p:sp>
      <p:sp>
        <p:nvSpPr>
          <p:cNvPr id="4" name="Slide Number Placeholder 3"/>
          <p:cNvSpPr>
            <a:spLocks noGrp="1"/>
          </p:cNvSpPr>
          <p:nvPr>
            <p:ph type="sldNum" sz="quarter" idx="12"/>
          </p:nvPr>
        </p:nvSpPr>
        <p:spPr/>
        <p:txBody>
          <a:bodyPr/>
          <a:lstStyle/>
          <a:p>
            <a:fld id="{FF5157AA-4A4D-2C48-B0F6-C526C028AE97}" type="slidenum">
              <a:rPr lang="en-US" smtClean="0"/>
              <a:t>74</a:t>
            </a:fld>
            <a:endParaRPr lang="en-US"/>
          </a:p>
        </p:txBody>
      </p:sp>
    </p:spTree>
    <p:extLst>
      <p:ext uri="{BB962C8B-B14F-4D97-AF65-F5344CB8AC3E}">
        <p14:creationId xmlns:p14="http://schemas.microsoft.com/office/powerpoint/2010/main" val="36337235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Treebanks</a:t>
            </a:r>
            <a:endParaRPr lang="en-US" dirty="0"/>
          </a:p>
        </p:txBody>
      </p:sp>
      <p:sp>
        <p:nvSpPr>
          <p:cNvPr id="3" name="Content Placeholder 2"/>
          <p:cNvSpPr>
            <a:spLocks noGrp="1"/>
          </p:cNvSpPr>
          <p:nvPr>
            <p:ph idx="1"/>
          </p:nvPr>
        </p:nvSpPr>
        <p:spPr/>
        <p:txBody>
          <a:bodyPr/>
          <a:lstStyle/>
          <a:p>
            <a:r>
              <a:rPr lang="en-US" dirty="0" smtClean="0"/>
              <a:t>Treebank = collection of parse trees examples to be given to a parser for training</a:t>
            </a:r>
          </a:p>
          <a:p>
            <a:r>
              <a:rPr lang="en-US" dirty="0" smtClean="0"/>
              <a:t>The most famous one is the Penn Treebank</a:t>
            </a:r>
          </a:p>
          <a:p>
            <a:pPr lvl="1"/>
            <a:r>
              <a:rPr lang="en-US" dirty="0" smtClean="0"/>
              <a:t>Contains over 45,000 annotated sentences</a:t>
            </a:r>
          </a:p>
          <a:p>
            <a:pPr lvl="1"/>
            <a:r>
              <a:rPr lang="en-US" dirty="0" smtClean="0"/>
              <a:t>A </a:t>
            </a:r>
            <a:r>
              <a:rPr lang="en-US" i="1" dirty="0" smtClean="0"/>
              <a:t>de facto </a:t>
            </a:r>
            <a:r>
              <a:rPr lang="en-US" dirty="0" smtClean="0"/>
              <a:t>standard for most work in parsing</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75</a:t>
            </a:fld>
            <a:endParaRPr lang="en-US"/>
          </a:p>
        </p:txBody>
      </p:sp>
    </p:spTree>
    <p:extLst>
      <p:ext uri="{BB962C8B-B14F-4D97-AF65-F5344CB8AC3E}">
        <p14:creationId xmlns:p14="http://schemas.microsoft.com/office/powerpoint/2010/main" val="88994639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Penn Treebank tags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7230690"/>
              </p:ext>
            </p:extLst>
          </p:nvPr>
        </p:nvGraphicFramePr>
        <p:xfrm>
          <a:off x="457200" y="1600200"/>
          <a:ext cx="8229600" cy="5191760"/>
        </p:xfrm>
        <a:graphic>
          <a:graphicData uri="http://schemas.openxmlformats.org/drawingml/2006/table">
            <a:tbl>
              <a:tblPr firstRow="1" bandRow="1">
                <a:tableStyleId>{5C22544A-7EE6-4342-B048-85BDC9FD1C3A}</a:tableStyleId>
              </a:tblPr>
              <a:tblGrid>
                <a:gridCol w="1875522"/>
                <a:gridCol w="6354078"/>
              </a:tblGrid>
              <a:tr h="370840">
                <a:tc>
                  <a:txBody>
                    <a:bodyPr/>
                    <a:lstStyle/>
                    <a:p>
                      <a:r>
                        <a:rPr lang="en-US" dirty="0" smtClean="0"/>
                        <a:t>Tag</a:t>
                      </a:r>
                      <a:endParaRPr lang="en-US" dirty="0"/>
                    </a:p>
                  </a:txBody>
                  <a:tcPr/>
                </a:tc>
                <a:tc>
                  <a:txBody>
                    <a:bodyPr/>
                    <a:lstStyle/>
                    <a:p>
                      <a:r>
                        <a:rPr lang="en-US" dirty="0" smtClean="0"/>
                        <a:t>Definition</a:t>
                      </a:r>
                      <a:endParaRPr lang="en-US" dirty="0"/>
                    </a:p>
                  </a:txBody>
                  <a:tcPr/>
                </a:tc>
              </a:tr>
              <a:tr h="370840">
                <a:tc>
                  <a:txBody>
                    <a:bodyPr/>
                    <a:lstStyle/>
                    <a:p>
                      <a:r>
                        <a:rPr lang="en-US" dirty="0" smtClean="0"/>
                        <a:t>S</a:t>
                      </a:r>
                      <a:endParaRPr lang="en-US" dirty="0"/>
                    </a:p>
                  </a:txBody>
                  <a:tcPr/>
                </a:tc>
                <a:tc>
                  <a:txBody>
                    <a:bodyPr/>
                    <a:lstStyle/>
                    <a:p>
                      <a:r>
                        <a:rPr lang="en-US" dirty="0" smtClean="0"/>
                        <a:t>Simple clause (sentence)</a:t>
                      </a:r>
                      <a:endParaRPr lang="en-US" dirty="0"/>
                    </a:p>
                  </a:txBody>
                  <a:tcPr/>
                </a:tc>
              </a:tr>
              <a:tr h="370840">
                <a:tc>
                  <a:txBody>
                    <a:bodyPr/>
                    <a:lstStyle/>
                    <a:p>
                      <a:r>
                        <a:rPr lang="en-US" dirty="0" smtClean="0"/>
                        <a:t>SBAR</a:t>
                      </a:r>
                      <a:endParaRPr lang="en-US" dirty="0"/>
                    </a:p>
                  </a:txBody>
                  <a:tcPr/>
                </a:tc>
                <a:tc>
                  <a:txBody>
                    <a:bodyPr/>
                    <a:lstStyle/>
                    <a:p>
                      <a:r>
                        <a:rPr lang="en-US" dirty="0" smtClean="0"/>
                        <a:t>Relative</a:t>
                      </a:r>
                      <a:r>
                        <a:rPr lang="en-US" baseline="0" dirty="0" smtClean="0"/>
                        <a:t> clause and subordinate clause</a:t>
                      </a:r>
                      <a:endParaRPr lang="en-US" dirty="0"/>
                    </a:p>
                  </a:txBody>
                  <a:tcPr/>
                </a:tc>
              </a:tr>
              <a:tr h="370840">
                <a:tc>
                  <a:txBody>
                    <a:bodyPr/>
                    <a:lstStyle/>
                    <a:p>
                      <a:r>
                        <a:rPr lang="en-US" dirty="0" smtClean="0"/>
                        <a:t>SBARQ</a:t>
                      </a:r>
                      <a:endParaRPr lang="en-US" dirty="0"/>
                    </a:p>
                  </a:txBody>
                  <a:tcPr/>
                </a:tc>
                <a:tc>
                  <a:txBody>
                    <a:bodyPr/>
                    <a:lstStyle/>
                    <a:p>
                      <a:r>
                        <a:rPr lang="en-US" i="1" dirty="0" err="1" smtClean="0"/>
                        <a:t>Wh</a:t>
                      </a:r>
                      <a:r>
                        <a:rPr lang="en-US" dirty="0" smtClean="0"/>
                        <a:t>-questions</a:t>
                      </a:r>
                      <a:endParaRPr lang="en-US" dirty="0"/>
                    </a:p>
                  </a:txBody>
                  <a:tcPr/>
                </a:tc>
              </a:tr>
              <a:tr h="370840">
                <a:tc>
                  <a:txBody>
                    <a:bodyPr/>
                    <a:lstStyle/>
                    <a:p>
                      <a:r>
                        <a:rPr lang="en-US" dirty="0" smtClean="0"/>
                        <a:t>SQ</a:t>
                      </a:r>
                      <a:endParaRPr lang="en-US" dirty="0"/>
                    </a:p>
                  </a:txBody>
                  <a:tcPr/>
                </a:tc>
                <a:tc>
                  <a:txBody>
                    <a:bodyPr/>
                    <a:lstStyle/>
                    <a:p>
                      <a:r>
                        <a:rPr lang="en-US" dirty="0" smtClean="0"/>
                        <a:t>Yes/no</a:t>
                      </a:r>
                      <a:r>
                        <a:rPr lang="en-US" baseline="0" dirty="0" smtClean="0"/>
                        <a:t> questions, clause inside SBARQ, </a:t>
                      </a:r>
                      <a:endParaRPr lang="en-US" dirty="0"/>
                    </a:p>
                  </a:txBody>
                  <a:tcPr/>
                </a:tc>
              </a:tr>
              <a:tr h="370840">
                <a:tc>
                  <a:txBody>
                    <a:bodyPr/>
                    <a:lstStyle/>
                    <a:p>
                      <a:r>
                        <a:rPr lang="en-US" dirty="0" smtClean="0"/>
                        <a:t>SINV</a:t>
                      </a:r>
                      <a:endParaRPr lang="en-US" dirty="0"/>
                    </a:p>
                  </a:txBody>
                  <a:tcPr/>
                </a:tc>
                <a:tc>
                  <a:txBody>
                    <a:bodyPr/>
                    <a:lstStyle/>
                    <a:p>
                      <a:r>
                        <a:rPr lang="en-US" dirty="0" smtClean="0"/>
                        <a:t>Sentences</a:t>
                      </a:r>
                      <a:r>
                        <a:rPr lang="en-US" baseline="0" dirty="0" smtClean="0"/>
                        <a:t> with subject-auxiliary inversion</a:t>
                      </a:r>
                      <a:endParaRPr lang="en-US" dirty="0"/>
                    </a:p>
                  </a:txBody>
                  <a:tcPr/>
                </a:tc>
              </a:tr>
              <a:tr h="370840">
                <a:tc>
                  <a:txBody>
                    <a:bodyPr/>
                    <a:lstStyle/>
                    <a:p>
                      <a:r>
                        <a:rPr lang="en-US" dirty="0" smtClean="0"/>
                        <a:t>ADJP</a:t>
                      </a:r>
                      <a:endParaRPr lang="en-US" dirty="0"/>
                    </a:p>
                  </a:txBody>
                  <a:tcPr/>
                </a:tc>
                <a:tc>
                  <a:txBody>
                    <a:bodyPr/>
                    <a:lstStyle/>
                    <a:p>
                      <a:r>
                        <a:rPr lang="en-US" dirty="0" smtClean="0"/>
                        <a:t>Adjective phrase</a:t>
                      </a:r>
                      <a:endParaRPr lang="en-US" dirty="0"/>
                    </a:p>
                  </a:txBody>
                  <a:tcPr/>
                </a:tc>
              </a:tr>
              <a:tr h="370840">
                <a:tc>
                  <a:txBody>
                    <a:bodyPr/>
                    <a:lstStyle/>
                    <a:p>
                      <a:r>
                        <a:rPr lang="en-US" dirty="0" smtClean="0"/>
                        <a:t>ADVP</a:t>
                      </a:r>
                      <a:endParaRPr lang="en-US" dirty="0"/>
                    </a:p>
                  </a:txBody>
                  <a:tcPr/>
                </a:tc>
                <a:tc>
                  <a:txBody>
                    <a:bodyPr/>
                    <a:lstStyle/>
                    <a:p>
                      <a:r>
                        <a:rPr lang="en-US" dirty="0" smtClean="0"/>
                        <a:t>Adverbial</a:t>
                      </a:r>
                      <a:r>
                        <a:rPr lang="en-US" baseline="0" dirty="0" smtClean="0"/>
                        <a:t> phrase</a:t>
                      </a:r>
                      <a:endParaRPr lang="en-US" dirty="0"/>
                    </a:p>
                  </a:txBody>
                  <a:tcPr/>
                </a:tc>
              </a:tr>
              <a:tr h="370840">
                <a:tc>
                  <a:txBody>
                    <a:bodyPr/>
                    <a:lstStyle/>
                    <a:p>
                      <a:r>
                        <a:rPr lang="en-US" dirty="0" smtClean="0"/>
                        <a:t>NP</a:t>
                      </a:r>
                      <a:endParaRPr lang="en-US" dirty="0"/>
                    </a:p>
                  </a:txBody>
                  <a:tcPr/>
                </a:tc>
                <a:tc>
                  <a:txBody>
                    <a:bodyPr/>
                    <a:lstStyle/>
                    <a:p>
                      <a:r>
                        <a:rPr lang="en-US" dirty="0" smtClean="0"/>
                        <a:t>Noun phrase</a:t>
                      </a:r>
                      <a:endParaRPr lang="en-US" dirty="0"/>
                    </a:p>
                  </a:txBody>
                  <a:tcPr/>
                </a:tc>
              </a:tr>
              <a:tr h="370840">
                <a:tc>
                  <a:txBody>
                    <a:bodyPr/>
                    <a:lstStyle/>
                    <a:p>
                      <a:r>
                        <a:rPr lang="en-US" dirty="0" smtClean="0"/>
                        <a:t>PP</a:t>
                      </a:r>
                      <a:endParaRPr lang="en-US" dirty="0"/>
                    </a:p>
                  </a:txBody>
                  <a:tcPr/>
                </a:tc>
                <a:tc>
                  <a:txBody>
                    <a:bodyPr/>
                    <a:lstStyle/>
                    <a:p>
                      <a:r>
                        <a:rPr lang="en-US" dirty="0" smtClean="0"/>
                        <a:t>Prepositional phrase</a:t>
                      </a:r>
                      <a:endParaRPr lang="en-US" dirty="0"/>
                    </a:p>
                  </a:txBody>
                  <a:tcPr/>
                </a:tc>
              </a:tr>
              <a:tr h="370840">
                <a:tc>
                  <a:txBody>
                    <a:bodyPr/>
                    <a:lstStyle/>
                    <a:p>
                      <a:r>
                        <a:rPr lang="en-US" dirty="0" smtClean="0"/>
                        <a:t>QP</a:t>
                      </a:r>
                      <a:endParaRPr lang="en-US" dirty="0"/>
                    </a:p>
                  </a:txBody>
                  <a:tcPr/>
                </a:tc>
                <a:tc>
                  <a:txBody>
                    <a:bodyPr/>
                    <a:lstStyle/>
                    <a:p>
                      <a:r>
                        <a:rPr lang="en-US" dirty="0" smtClean="0"/>
                        <a:t>Quantifier phrase (inside NP)</a:t>
                      </a:r>
                      <a:endParaRPr lang="en-US" dirty="0"/>
                    </a:p>
                  </a:txBody>
                  <a:tcPr/>
                </a:tc>
              </a:tr>
              <a:tr h="370840">
                <a:tc>
                  <a:txBody>
                    <a:bodyPr/>
                    <a:lstStyle/>
                    <a:p>
                      <a:r>
                        <a:rPr lang="en-US" dirty="0" smtClean="0"/>
                        <a:t>VP</a:t>
                      </a:r>
                      <a:endParaRPr lang="en-US" dirty="0"/>
                    </a:p>
                  </a:txBody>
                  <a:tcPr/>
                </a:tc>
                <a:tc>
                  <a:txBody>
                    <a:bodyPr/>
                    <a:lstStyle/>
                    <a:p>
                      <a:r>
                        <a:rPr lang="en-US" dirty="0" smtClean="0"/>
                        <a:t>Verb</a:t>
                      </a:r>
                      <a:r>
                        <a:rPr lang="en-US" baseline="0" dirty="0" smtClean="0"/>
                        <a:t> phrase</a:t>
                      </a:r>
                      <a:endParaRPr lang="en-US" dirty="0"/>
                    </a:p>
                  </a:txBody>
                  <a:tcPr/>
                </a:tc>
              </a:tr>
              <a:tr h="370840">
                <a:tc>
                  <a:txBody>
                    <a:bodyPr/>
                    <a:lstStyle/>
                    <a:p>
                      <a:r>
                        <a:rPr lang="en-US" dirty="0" smtClean="0"/>
                        <a:t>WHNP</a:t>
                      </a:r>
                      <a:endParaRPr lang="en-US" dirty="0"/>
                    </a:p>
                  </a:txBody>
                  <a:tcPr/>
                </a:tc>
                <a:tc>
                  <a:txBody>
                    <a:bodyPr/>
                    <a:lstStyle/>
                    <a:p>
                      <a:r>
                        <a:rPr lang="en-US" i="1" dirty="0" err="1" smtClean="0"/>
                        <a:t>Wh</a:t>
                      </a:r>
                      <a:r>
                        <a:rPr lang="en-US" dirty="0" smtClean="0"/>
                        <a:t>-noun phrase</a:t>
                      </a:r>
                      <a:endParaRPr lang="en-US" dirty="0"/>
                    </a:p>
                  </a:txBody>
                  <a:tcPr/>
                </a:tc>
              </a:tr>
              <a:tr h="370840">
                <a:tc>
                  <a:txBody>
                    <a:bodyPr/>
                    <a:lstStyle/>
                    <a:p>
                      <a:r>
                        <a:rPr lang="en-US" dirty="0" smtClean="0"/>
                        <a:t>WHPP</a:t>
                      </a:r>
                      <a:endParaRPr lang="en-US" dirty="0"/>
                    </a:p>
                  </a:txBody>
                  <a:tcPr/>
                </a:tc>
                <a:tc>
                  <a:txBody>
                    <a:bodyPr/>
                    <a:lstStyle/>
                    <a:p>
                      <a:r>
                        <a:rPr lang="en-US" i="1" dirty="0" err="1" smtClean="0"/>
                        <a:t>Wh</a:t>
                      </a:r>
                      <a:r>
                        <a:rPr lang="en-US" dirty="0" smtClean="0"/>
                        <a:t>-prepositional</a:t>
                      </a:r>
                      <a:r>
                        <a:rPr lang="en-US" baseline="0" dirty="0" smtClean="0"/>
                        <a:t> phrase</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FF5157AA-4A4D-2C48-B0F6-C526C028AE97}" type="slidenum">
              <a:rPr lang="en-US" smtClean="0"/>
              <a:t>76</a:t>
            </a:fld>
            <a:endParaRPr lang="en-US"/>
          </a:p>
        </p:txBody>
      </p:sp>
    </p:spTree>
    <p:extLst>
      <p:ext uri="{BB962C8B-B14F-4D97-AF65-F5344CB8AC3E}">
        <p14:creationId xmlns:p14="http://schemas.microsoft.com/office/powerpoint/2010/main" val="319205568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Penn Treebank tags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7143027"/>
              </p:ext>
            </p:extLst>
          </p:nvPr>
        </p:nvGraphicFramePr>
        <p:xfrm>
          <a:off x="457200" y="1600200"/>
          <a:ext cx="8229600" cy="5191760"/>
        </p:xfrm>
        <a:graphic>
          <a:graphicData uri="http://schemas.openxmlformats.org/drawingml/2006/table">
            <a:tbl>
              <a:tblPr firstRow="1" bandRow="1">
                <a:tableStyleId>{5C22544A-7EE6-4342-B048-85BDC9FD1C3A}</a:tableStyleId>
              </a:tblPr>
              <a:tblGrid>
                <a:gridCol w="1875522"/>
                <a:gridCol w="6354078"/>
              </a:tblGrid>
              <a:tr h="370840">
                <a:tc>
                  <a:txBody>
                    <a:bodyPr/>
                    <a:lstStyle/>
                    <a:p>
                      <a:r>
                        <a:rPr lang="en-US" dirty="0" smtClean="0"/>
                        <a:t>Tag</a:t>
                      </a:r>
                      <a:endParaRPr lang="en-US" dirty="0"/>
                    </a:p>
                  </a:txBody>
                  <a:tcPr/>
                </a:tc>
                <a:tc>
                  <a:txBody>
                    <a:bodyPr/>
                    <a:lstStyle/>
                    <a:p>
                      <a:r>
                        <a:rPr lang="en-US" dirty="0" smtClean="0"/>
                        <a:t>Example</a:t>
                      </a:r>
                      <a:endParaRPr lang="en-US" dirty="0"/>
                    </a:p>
                  </a:txBody>
                  <a:tcPr/>
                </a:tc>
              </a:tr>
              <a:tr h="370840">
                <a:tc>
                  <a:txBody>
                    <a:bodyPr/>
                    <a:lstStyle/>
                    <a:p>
                      <a:r>
                        <a:rPr lang="en-US" dirty="0" smtClean="0"/>
                        <a:t>S</a:t>
                      </a:r>
                      <a:endParaRPr lang="en-US" dirty="0"/>
                    </a:p>
                  </a:txBody>
                  <a:tcPr/>
                </a:tc>
                <a:tc>
                  <a:txBody>
                    <a:bodyPr/>
                    <a:lstStyle/>
                    <a:p>
                      <a:r>
                        <a:rPr lang="en-US" dirty="0" smtClean="0"/>
                        <a:t>Casey threw</a:t>
                      </a:r>
                      <a:r>
                        <a:rPr lang="en-US" baseline="0" dirty="0" smtClean="0"/>
                        <a:t> the ball.</a:t>
                      </a:r>
                      <a:endParaRPr lang="en-US" dirty="0"/>
                    </a:p>
                  </a:txBody>
                  <a:tcPr/>
                </a:tc>
              </a:tr>
              <a:tr h="370840">
                <a:tc>
                  <a:txBody>
                    <a:bodyPr/>
                    <a:lstStyle/>
                    <a:p>
                      <a:r>
                        <a:rPr lang="en-US" dirty="0" smtClean="0"/>
                        <a:t>SBAR</a:t>
                      </a:r>
                      <a:endParaRPr lang="en-US" dirty="0"/>
                    </a:p>
                  </a:txBody>
                  <a:tcPr/>
                </a:tc>
                <a:tc>
                  <a:txBody>
                    <a:bodyPr/>
                    <a:lstStyle/>
                    <a:p>
                      <a:r>
                        <a:rPr lang="en-US" dirty="0" smtClean="0"/>
                        <a:t>The person </a:t>
                      </a:r>
                      <a:r>
                        <a:rPr lang="en-US" b="1" dirty="0" smtClean="0"/>
                        <a:t>who threw the ball</a:t>
                      </a:r>
                      <a:r>
                        <a:rPr lang="en-US" dirty="0" smtClean="0"/>
                        <a:t>.</a:t>
                      </a:r>
                      <a:endParaRPr lang="en-US" dirty="0"/>
                    </a:p>
                  </a:txBody>
                  <a:tcPr/>
                </a:tc>
              </a:tr>
              <a:tr h="370840">
                <a:tc>
                  <a:txBody>
                    <a:bodyPr/>
                    <a:lstStyle/>
                    <a:p>
                      <a:r>
                        <a:rPr lang="en-US" dirty="0" smtClean="0"/>
                        <a:t>SBARQ</a:t>
                      </a:r>
                      <a:endParaRPr lang="en-US" dirty="0"/>
                    </a:p>
                  </a:txBody>
                  <a:tcPr/>
                </a:tc>
                <a:tc>
                  <a:txBody>
                    <a:bodyPr/>
                    <a:lstStyle/>
                    <a:p>
                      <a:r>
                        <a:rPr lang="en-US" dirty="0" smtClean="0"/>
                        <a:t>Who threw the ball?</a:t>
                      </a:r>
                      <a:endParaRPr lang="en-US" dirty="0"/>
                    </a:p>
                  </a:txBody>
                  <a:tcPr/>
                </a:tc>
              </a:tr>
              <a:tr h="370840">
                <a:tc>
                  <a:txBody>
                    <a:bodyPr/>
                    <a:lstStyle/>
                    <a:p>
                      <a:r>
                        <a:rPr lang="en-US" dirty="0" smtClean="0"/>
                        <a:t>SQ</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Who </a:t>
                      </a:r>
                      <a:r>
                        <a:rPr lang="en-US" b="1" dirty="0" smtClean="0"/>
                        <a:t>threw the ball</a:t>
                      </a:r>
                      <a:r>
                        <a:rPr lang="en-US" dirty="0" smtClean="0"/>
                        <a:t>?</a:t>
                      </a:r>
                      <a:r>
                        <a:rPr lang="en-US" baseline="0" dirty="0" smtClean="0"/>
                        <a:t>        </a:t>
                      </a:r>
                      <a:r>
                        <a:rPr lang="en-US" b="1" baseline="0" dirty="0" smtClean="0"/>
                        <a:t>Did Casey throw the ball?</a:t>
                      </a:r>
                      <a:endParaRPr lang="en-US" b="1" dirty="0" smtClean="0"/>
                    </a:p>
                  </a:txBody>
                  <a:tcPr/>
                </a:tc>
              </a:tr>
              <a:tr h="370840">
                <a:tc>
                  <a:txBody>
                    <a:bodyPr/>
                    <a:lstStyle/>
                    <a:p>
                      <a:r>
                        <a:rPr lang="en-US" dirty="0" smtClean="0"/>
                        <a:t>SINV</a:t>
                      </a:r>
                      <a:endParaRPr lang="en-US" dirty="0"/>
                    </a:p>
                  </a:txBody>
                  <a:tcPr/>
                </a:tc>
                <a:tc>
                  <a:txBody>
                    <a:bodyPr/>
                    <a:lstStyle/>
                    <a:p>
                      <a:r>
                        <a:rPr lang="en-US" dirty="0" smtClean="0"/>
                        <a:t>Never had I seen such a place.</a:t>
                      </a:r>
                      <a:endParaRPr lang="en-US" dirty="0"/>
                    </a:p>
                  </a:txBody>
                  <a:tcPr/>
                </a:tc>
              </a:tr>
              <a:tr h="370840">
                <a:tc>
                  <a:txBody>
                    <a:bodyPr/>
                    <a:lstStyle/>
                    <a:p>
                      <a:r>
                        <a:rPr lang="en-US" dirty="0" smtClean="0"/>
                        <a:t>ADJP</a:t>
                      </a:r>
                      <a:endParaRPr lang="en-US" dirty="0"/>
                    </a:p>
                  </a:txBody>
                  <a:tcPr/>
                </a:tc>
                <a:tc>
                  <a:txBody>
                    <a:bodyPr/>
                    <a:lstStyle/>
                    <a:p>
                      <a:r>
                        <a:rPr lang="en-US" dirty="0" smtClean="0"/>
                        <a:t>the </a:t>
                      </a:r>
                      <a:r>
                        <a:rPr lang="en-US" b="1" dirty="0" smtClean="0"/>
                        <a:t>best and brightest</a:t>
                      </a:r>
                      <a:r>
                        <a:rPr lang="en-US" b="1" baseline="0" dirty="0" smtClean="0"/>
                        <a:t> </a:t>
                      </a:r>
                      <a:r>
                        <a:rPr lang="en-US" baseline="0" dirty="0" smtClean="0"/>
                        <a:t>students</a:t>
                      </a:r>
                      <a:endParaRPr lang="en-US" dirty="0"/>
                    </a:p>
                  </a:txBody>
                  <a:tcPr/>
                </a:tc>
              </a:tr>
              <a:tr h="370840">
                <a:tc>
                  <a:txBody>
                    <a:bodyPr/>
                    <a:lstStyle/>
                    <a:p>
                      <a:r>
                        <a:rPr lang="en-US" dirty="0" smtClean="0"/>
                        <a:t>ADVP</a:t>
                      </a:r>
                      <a:endParaRPr lang="en-US" dirty="0"/>
                    </a:p>
                  </a:txBody>
                  <a:tcPr/>
                </a:tc>
                <a:tc>
                  <a:txBody>
                    <a:bodyPr/>
                    <a:lstStyle/>
                    <a:p>
                      <a:r>
                        <a:rPr lang="en-US" dirty="0" smtClean="0"/>
                        <a:t>He ran </a:t>
                      </a:r>
                      <a:r>
                        <a:rPr lang="en-US" b="1" dirty="0" smtClean="0"/>
                        <a:t>quickly</a:t>
                      </a:r>
                      <a:r>
                        <a:rPr lang="en-US" b="0" dirty="0" smtClean="0"/>
                        <a:t>.</a:t>
                      </a:r>
                      <a:endParaRPr lang="en-US" b="0" dirty="0"/>
                    </a:p>
                  </a:txBody>
                  <a:tcPr/>
                </a:tc>
              </a:tr>
              <a:tr h="370840">
                <a:tc>
                  <a:txBody>
                    <a:bodyPr/>
                    <a:lstStyle/>
                    <a:p>
                      <a:r>
                        <a:rPr lang="en-US" dirty="0" smtClean="0"/>
                        <a:t>NP</a:t>
                      </a:r>
                      <a:endParaRPr lang="en-US" dirty="0"/>
                    </a:p>
                  </a:txBody>
                  <a:tcPr/>
                </a:tc>
                <a:tc>
                  <a:txBody>
                    <a:bodyPr/>
                    <a:lstStyle/>
                    <a:p>
                      <a:r>
                        <a:rPr lang="en-US" dirty="0" smtClean="0"/>
                        <a:t>the higher prices</a:t>
                      </a:r>
                      <a:endParaRPr lang="en-US" dirty="0"/>
                    </a:p>
                  </a:txBody>
                  <a:tcPr/>
                </a:tc>
              </a:tr>
              <a:tr h="370840">
                <a:tc>
                  <a:txBody>
                    <a:bodyPr/>
                    <a:lstStyle/>
                    <a:p>
                      <a:r>
                        <a:rPr lang="en-US" dirty="0" smtClean="0"/>
                        <a:t>PP</a:t>
                      </a:r>
                      <a:endParaRPr lang="en-US" dirty="0"/>
                    </a:p>
                  </a:txBody>
                  <a:tcPr/>
                </a:tc>
                <a:tc>
                  <a:txBody>
                    <a:bodyPr/>
                    <a:lstStyle/>
                    <a:p>
                      <a:r>
                        <a:rPr lang="en-US" dirty="0" smtClean="0"/>
                        <a:t>Casey threw the ball </a:t>
                      </a:r>
                      <a:r>
                        <a:rPr lang="en-US" b="1" dirty="0" smtClean="0"/>
                        <a:t>to Jane</a:t>
                      </a:r>
                      <a:r>
                        <a:rPr lang="en-US" dirty="0" smtClean="0"/>
                        <a:t>.</a:t>
                      </a:r>
                      <a:endParaRPr lang="en-US" dirty="0"/>
                    </a:p>
                  </a:txBody>
                  <a:tcPr/>
                </a:tc>
              </a:tr>
              <a:tr h="370840">
                <a:tc>
                  <a:txBody>
                    <a:bodyPr/>
                    <a:lstStyle/>
                    <a:p>
                      <a:r>
                        <a:rPr lang="en-US" dirty="0" smtClean="0"/>
                        <a:t>QP</a:t>
                      </a:r>
                      <a:endParaRPr lang="en-US" dirty="0"/>
                    </a:p>
                  </a:txBody>
                  <a:tcPr/>
                </a:tc>
                <a:tc>
                  <a:txBody>
                    <a:bodyPr/>
                    <a:lstStyle/>
                    <a:p>
                      <a:r>
                        <a:rPr lang="en-US" b="1" dirty="0" smtClean="0"/>
                        <a:t>from 10 to 15 </a:t>
                      </a:r>
                      <a:r>
                        <a:rPr lang="en-US" dirty="0" smtClean="0"/>
                        <a:t>monkeys</a:t>
                      </a:r>
                      <a:endParaRPr lang="en-US" dirty="0"/>
                    </a:p>
                  </a:txBody>
                  <a:tcPr/>
                </a:tc>
              </a:tr>
              <a:tr h="370840">
                <a:tc>
                  <a:txBody>
                    <a:bodyPr/>
                    <a:lstStyle/>
                    <a:p>
                      <a:r>
                        <a:rPr lang="en-US" dirty="0" smtClean="0"/>
                        <a:t>VP</a:t>
                      </a:r>
                      <a:endParaRPr lang="en-US" dirty="0"/>
                    </a:p>
                  </a:txBody>
                  <a:tcPr/>
                </a:tc>
                <a:tc>
                  <a:txBody>
                    <a:bodyPr/>
                    <a:lstStyle/>
                    <a:p>
                      <a:r>
                        <a:rPr lang="en-US" dirty="0" smtClean="0"/>
                        <a:t>Casey </a:t>
                      </a:r>
                      <a:r>
                        <a:rPr lang="en-US" b="1" dirty="0" smtClean="0"/>
                        <a:t>threw the ball</a:t>
                      </a:r>
                      <a:r>
                        <a:rPr lang="en-US" dirty="0" smtClean="0"/>
                        <a:t>.</a:t>
                      </a:r>
                      <a:endParaRPr lang="en-US" dirty="0"/>
                    </a:p>
                  </a:txBody>
                  <a:tcPr/>
                </a:tc>
              </a:tr>
              <a:tr h="370840">
                <a:tc>
                  <a:txBody>
                    <a:bodyPr/>
                    <a:lstStyle/>
                    <a:p>
                      <a:r>
                        <a:rPr lang="en-US" dirty="0" smtClean="0"/>
                        <a:t>WHNP</a:t>
                      </a:r>
                      <a:endParaRPr lang="en-US" dirty="0"/>
                    </a:p>
                  </a:txBody>
                  <a:tcPr/>
                </a:tc>
                <a:tc>
                  <a:txBody>
                    <a:bodyPr/>
                    <a:lstStyle/>
                    <a:p>
                      <a:r>
                        <a:rPr lang="en-US" dirty="0" smtClean="0"/>
                        <a:t>The person</a:t>
                      </a:r>
                      <a:r>
                        <a:rPr lang="en-US" baseline="0" dirty="0" smtClean="0"/>
                        <a:t> </a:t>
                      </a:r>
                      <a:r>
                        <a:rPr lang="en-US" b="1" baseline="0" dirty="0" smtClean="0"/>
                        <a:t>who</a:t>
                      </a:r>
                      <a:r>
                        <a:rPr lang="en-US" baseline="0" dirty="0" smtClean="0"/>
                        <a:t> threw the ball.</a:t>
                      </a:r>
                      <a:endParaRPr lang="en-US" dirty="0"/>
                    </a:p>
                  </a:txBody>
                  <a:tcPr/>
                </a:tc>
              </a:tr>
              <a:tr h="370840">
                <a:tc>
                  <a:txBody>
                    <a:bodyPr/>
                    <a:lstStyle/>
                    <a:p>
                      <a:r>
                        <a:rPr lang="en-US" dirty="0" smtClean="0"/>
                        <a:t>WHPP</a:t>
                      </a:r>
                      <a:endParaRPr lang="en-US" dirty="0"/>
                    </a:p>
                  </a:txBody>
                  <a:tcPr/>
                </a:tc>
                <a:tc>
                  <a:txBody>
                    <a:bodyPr/>
                    <a:lstStyle/>
                    <a:p>
                      <a:r>
                        <a:rPr lang="en-US" dirty="0" smtClean="0"/>
                        <a:t>of which,</a:t>
                      </a:r>
                      <a:r>
                        <a:rPr lang="en-US" baseline="0" dirty="0" smtClean="0"/>
                        <a:t> by whose authority</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FF5157AA-4A4D-2C48-B0F6-C526C028AE97}" type="slidenum">
              <a:rPr lang="en-US" smtClean="0"/>
              <a:t>77</a:t>
            </a:fld>
            <a:endParaRPr lang="en-US"/>
          </a:p>
        </p:txBody>
      </p:sp>
    </p:spTree>
    <p:extLst>
      <p:ext uri="{BB962C8B-B14F-4D97-AF65-F5344CB8AC3E}">
        <p14:creationId xmlns:p14="http://schemas.microsoft.com/office/powerpoint/2010/main" val="13422011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Penn Treebank tags</a:t>
            </a:r>
            <a:endParaRPr lang="en-US" dirty="0"/>
          </a:p>
        </p:txBody>
      </p:sp>
      <p:sp>
        <p:nvSpPr>
          <p:cNvPr id="3" name="Content Placeholder 2"/>
          <p:cNvSpPr>
            <a:spLocks noGrp="1"/>
          </p:cNvSpPr>
          <p:nvPr>
            <p:ph idx="1"/>
          </p:nvPr>
        </p:nvSpPr>
        <p:spPr/>
        <p:txBody>
          <a:bodyPr/>
          <a:lstStyle/>
          <a:p>
            <a:r>
              <a:rPr lang="en-US" dirty="0" smtClean="0"/>
              <a:t>26 constituent tags</a:t>
            </a:r>
          </a:p>
          <a:p>
            <a:pPr lvl="1"/>
            <a:r>
              <a:rPr lang="en-US" dirty="0">
                <a:hlinkClick r:id="rId2"/>
              </a:rPr>
              <a:t>http://</a:t>
            </a:r>
            <a:r>
              <a:rPr lang="en-US" dirty="0" smtClean="0">
                <a:hlinkClick r:id="rId2"/>
              </a:rPr>
              <a:t>web.mit.edu/6.863/www/PennTreebankTags.html</a:t>
            </a:r>
            <a:r>
              <a:rPr lang="en-US" dirty="0" smtClean="0"/>
              <a:t> </a:t>
            </a:r>
          </a:p>
          <a:p>
            <a:endParaRPr lang="en-US" dirty="0"/>
          </a:p>
          <a:p>
            <a:r>
              <a:rPr lang="en-US" dirty="0" smtClean="0"/>
              <a:t>Example!</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78</a:t>
            </a:fld>
            <a:endParaRPr lang="en-US"/>
          </a:p>
        </p:txBody>
      </p:sp>
    </p:spTree>
    <p:extLst>
      <p:ext uri="{BB962C8B-B14F-4D97-AF65-F5344CB8AC3E}">
        <p14:creationId xmlns:p14="http://schemas.microsoft.com/office/powerpoint/2010/main" val="115697313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Matching patterns over constituent trees </a:t>
            </a:r>
            <a:endParaRPr lang="en-US" sz="3600" dirty="0"/>
          </a:p>
        </p:txBody>
      </p:sp>
      <p:sp>
        <p:nvSpPr>
          <p:cNvPr id="3" name="Content Placeholder 2"/>
          <p:cNvSpPr>
            <a:spLocks noGrp="1"/>
          </p:cNvSpPr>
          <p:nvPr>
            <p:ph idx="1"/>
          </p:nvPr>
        </p:nvSpPr>
        <p:spPr/>
        <p:txBody>
          <a:bodyPr/>
          <a:lstStyle/>
          <a:p>
            <a:r>
              <a:rPr lang="en-US" dirty="0" smtClean="0"/>
              <a:t>Several NLP applications can be reduced to matching certain syntactic patterns over constituent trees</a:t>
            </a:r>
          </a:p>
          <a:p>
            <a:r>
              <a:rPr lang="en-US" dirty="0" err="1" smtClean="0"/>
              <a:t>Tregex</a:t>
            </a:r>
            <a:r>
              <a:rPr lang="en-US" dirty="0" smtClean="0"/>
              <a:t> and </a:t>
            </a:r>
            <a:r>
              <a:rPr lang="en-US" dirty="0" err="1" smtClean="0"/>
              <a:t>Tsurgeon</a:t>
            </a:r>
            <a:endParaRPr lang="en-US" dirty="0"/>
          </a:p>
          <a:p>
            <a:pPr lvl="1"/>
            <a:r>
              <a:rPr lang="en-US" dirty="0" err="1" smtClean="0"/>
              <a:t>Tregex</a:t>
            </a:r>
            <a:r>
              <a:rPr lang="en-US" dirty="0" smtClean="0"/>
              <a:t>: matches patterns over trees</a:t>
            </a:r>
          </a:p>
          <a:p>
            <a:pPr lvl="1"/>
            <a:r>
              <a:rPr lang="en-US" dirty="0" err="1" smtClean="0"/>
              <a:t>Tsurgeon</a:t>
            </a:r>
            <a:r>
              <a:rPr lang="en-US" dirty="0" smtClean="0"/>
              <a:t>: tree manipulation</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79</a:t>
            </a:fld>
            <a:endParaRPr lang="en-US"/>
          </a:p>
        </p:txBody>
      </p:sp>
    </p:spTree>
    <p:extLst>
      <p:ext uri="{BB962C8B-B14F-4D97-AF65-F5344CB8AC3E}">
        <p14:creationId xmlns:p14="http://schemas.microsoft.com/office/powerpoint/2010/main" val="2574071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run-through example:</a:t>
            </a:r>
            <a:br>
              <a:rPr lang="en-US" dirty="0" smtClean="0"/>
            </a:br>
            <a:r>
              <a:rPr lang="en-US" sz="2700" dirty="0"/>
              <a:t>After tokenization, sentence segmentation, and POS tagging</a:t>
            </a:r>
            <a:endParaRPr lang="en-US" dirty="0"/>
          </a:p>
        </p:txBody>
      </p:sp>
      <p:sp>
        <p:nvSpPr>
          <p:cNvPr id="4" name="Rectangle 3"/>
          <p:cNvSpPr/>
          <p:nvPr/>
        </p:nvSpPr>
        <p:spPr>
          <a:xfrm>
            <a:off x="1939060" y="1933773"/>
            <a:ext cx="5194301" cy="461665"/>
          </a:xfrm>
          <a:prstGeom prst="rect">
            <a:avLst/>
          </a:prstGeom>
        </p:spPr>
        <p:txBody>
          <a:bodyPr wrap="none">
            <a:spAutoFit/>
          </a:bodyPr>
          <a:lstStyle/>
          <a:p>
            <a:r>
              <a:rPr lang="en-US" sz="2400" dirty="0" smtClean="0"/>
              <a:t>“John </a:t>
            </a:r>
            <a:r>
              <a:rPr lang="en-US" sz="2400" dirty="0"/>
              <a:t>visited China. He enjoyed it a lot</a:t>
            </a:r>
            <a:r>
              <a:rPr lang="en-US" sz="2400" dirty="0" smtClean="0"/>
              <a:t>.”</a:t>
            </a:r>
            <a:endParaRPr lang="en-US" sz="2400" dirty="0"/>
          </a:p>
        </p:txBody>
      </p:sp>
      <p:pic>
        <p:nvPicPr>
          <p:cNvPr id="7" name="Picture 6" descr="Screen Shot 2013-07-30 at 10.09.4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239" y="3001166"/>
            <a:ext cx="5584122" cy="2875916"/>
          </a:xfrm>
          <a:prstGeom prst="rect">
            <a:avLst/>
          </a:prstGeom>
        </p:spPr>
      </p:pic>
      <p:sp>
        <p:nvSpPr>
          <p:cNvPr id="3" name="Slide Number Placeholder 2"/>
          <p:cNvSpPr>
            <a:spLocks noGrp="1"/>
          </p:cNvSpPr>
          <p:nvPr>
            <p:ph type="sldNum" sz="quarter" idx="12"/>
          </p:nvPr>
        </p:nvSpPr>
        <p:spPr/>
        <p:txBody>
          <a:bodyPr/>
          <a:lstStyle/>
          <a:p>
            <a:fld id="{FF5157AA-4A4D-2C48-B0F6-C526C028AE97}" type="slidenum">
              <a:rPr lang="en-US" smtClean="0"/>
              <a:t>8</a:t>
            </a:fld>
            <a:endParaRPr lang="en-US"/>
          </a:p>
        </p:txBody>
      </p:sp>
    </p:spTree>
    <p:extLst>
      <p:ext uri="{BB962C8B-B14F-4D97-AF65-F5344CB8AC3E}">
        <p14:creationId xmlns:p14="http://schemas.microsoft.com/office/powerpoint/2010/main" val="31035767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Tregex</a:t>
            </a:r>
            <a:r>
              <a:rPr lang="en-US" dirty="0" smtClean="0"/>
              <a:t> node-node relations</a:t>
            </a:r>
            <a:endParaRPr lang="en-US" dirty="0"/>
          </a:p>
        </p:txBody>
      </p:sp>
      <p:pic>
        <p:nvPicPr>
          <p:cNvPr id="5" name="Picture 4" descr="Screen Shot 2013-07-31 at 4.15.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197" y="2019961"/>
            <a:ext cx="5476042" cy="4039923"/>
          </a:xfrm>
          <a:prstGeom prst="rect">
            <a:avLst/>
          </a:prstGeom>
        </p:spPr>
      </p:pic>
      <p:sp>
        <p:nvSpPr>
          <p:cNvPr id="3" name="Slide Number Placeholder 2"/>
          <p:cNvSpPr>
            <a:spLocks noGrp="1"/>
          </p:cNvSpPr>
          <p:nvPr>
            <p:ph type="sldNum" sz="quarter" idx="12"/>
          </p:nvPr>
        </p:nvSpPr>
        <p:spPr/>
        <p:txBody>
          <a:bodyPr/>
          <a:lstStyle/>
          <a:p>
            <a:fld id="{FF5157AA-4A4D-2C48-B0F6-C526C028AE97}" type="slidenum">
              <a:rPr lang="en-US" smtClean="0"/>
              <a:t>80</a:t>
            </a:fld>
            <a:endParaRPr lang="en-US"/>
          </a:p>
        </p:txBody>
      </p:sp>
    </p:spTree>
    <p:extLst>
      <p:ext uri="{BB962C8B-B14F-4D97-AF65-F5344CB8AC3E}">
        <p14:creationId xmlns:p14="http://schemas.microsoft.com/office/powerpoint/2010/main" val="204606604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Tregex</a:t>
            </a:r>
            <a:r>
              <a:rPr lang="en-US" dirty="0" smtClean="0"/>
              <a:t> example</a:t>
            </a:r>
            <a:endParaRPr lang="en-US" dirty="0"/>
          </a:p>
        </p:txBody>
      </p:sp>
      <p:pic>
        <p:nvPicPr>
          <p:cNvPr id="3" name="Picture 2" descr="Screen Shot 2013-07-31 at 4.17.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386" y="1806002"/>
            <a:ext cx="6232601" cy="869261"/>
          </a:xfrm>
          <a:prstGeom prst="rect">
            <a:avLst/>
          </a:prstGeom>
        </p:spPr>
      </p:pic>
      <p:pic>
        <p:nvPicPr>
          <p:cNvPr id="5" name="Picture 4" descr="Screen Shot 2013-07-31 at 4.18.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9696" y="3649070"/>
            <a:ext cx="5422710" cy="2008034"/>
          </a:xfrm>
          <a:prstGeom prst="rect">
            <a:avLst/>
          </a:prstGeom>
        </p:spPr>
      </p:pic>
      <p:sp>
        <p:nvSpPr>
          <p:cNvPr id="4" name="Slide Number Placeholder 3"/>
          <p:cNvSpPr>
            <a:spLocks noGrp="1"/>
          </p:cNvSpPr>
          <p:nvPr>
            <p:ph type="sldNum" sz="quarter" idx="12"/>
          </p:nvPr>
        </p:nvSpPr>
        <p:spPr/>
        <p:txBody>
          <a:bodyPr/>
          <a:lstStyle/>
          <a:p>
            <a:fld id="{FF5157AA-4A4D-2C48-B0F6-C526C028AE97}" type="slidenum">
              <a:rPr lang="en-US" smtClean="0"/>
              <a:t>81</a:t>
            </a:fld>
            <a:endParaRPr lang="en-US"/>
          </a:p>
        </p:txBody>
      </p:sp>
    </p:spTree>
    <p:extLst>
      <p:ext uri="{BB962C8B-B14F-4D97-AF65-F5344CB8AC3E}">
        <p14:creationId xmlns:p14="http://schemas.microsoft.com/office/powerpoint/2010/main" val="254918537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syntax</a:t>
            </a:r>
            <a:endParaRPr lang="en-US" dirty="0"/>
          </a:p>
        </p:txBody>
      </p:sp>
      <p:sp>
        <p:nvSpPr>
          <p:cNvPr id="3" name="Content Placeholder 2"/>
          <p:cNvSpPr>
            <a:spLocks noGrp="1"/>
          </p:cNvSpPr>
          <p:nvPr>
            <p:ph idx="1"/>
          </p:nvPr>
        </p:nvSpPr>
        <p:spPr/>
        <p:txBody>
          <a:bodyPr/>
          <a:lstStyle/>
          <a:p>
            <a:r>
              <a:rPr lang="en-US" dirty="0" smtClean="0"/>
              <a:t>All nodes are terminal</a:t>
            </a:r>
          </a:p>
          <a:p>
            <a:r>
              <a:rPr lang="en-US" dirty="0" smtClean="0"/>
              <a:t>Does not acknowledge the distinction between terminal and non-terminal nodes.</a:t>
            </a:r>
          </a:p>
          <a:p>
            <a:r>
              <a:rPr lang="en-US" dirty="0" smtClean="0"/>
              <a:t>Simpler, fewer nodes (no non-terminals)</a:t>
            </a:r>
          </a:p>
          <a:p>
            <a:r>
              <a:rPr lang="en-US" dirty="0" smtClean="0"/>
              <a:t>Faster to generate. Good linear-time algorithms exist.</a:t>
            </a:r>
          </a:p>
          <a:p>
            <a:pPr lvl="1"/>
            <a:r>
              <a:rPr lang="en-US" dirty="0" smtClean="0"/>
              <a:t>See shift-reduce parsers such as </a:t>
            </a:r>
            <a:r>
              <a:rPr lang="en-US" dirty="0" err="1" smtClean="0"/>
              <a:t>maltparser.org</a:t>
            </a:r>
            <a:r>
              <a:rPr lang="en-US" dirty="0" smtClean="0"/>
              <a:t> </a:t>
            </a:r>
          </a:p>
          <a:p>
            <a:r>
              <a:rPr lang="en-US" dirty="0" smtClean="0"/>
              <a:t>No functionality lost for many applications.</a:t>
            </a:r>
          </a:p>
        </p:txBody>
      </p:sp>
      <p:sp>
        <p:nvSpPr>
          <p:cNvPr id="4" name="Slide Number Placeholder 3"/>
          <p:cNvSpPr>
            <a:spLocks noGrp="1"/>
          </p:cNvSpPr>
          <p:nvPr>
            <p:ph type="sldNum" sz="quarter" idx="12"/>
          </p:nvPr>
        </p:nvSpPr>
        <p:spPr/>
        <p:txBody>
          <a:bodyPr/>
          <a:lstStyle/>
          <a:p>
            <a:fld id="{FF5157AA-4A4D-2C48-B0F6-C526C028AE97}" type="slidenum">
              <a:rPr lang="en-US" smtClean="0"/>
              <a:t>82</a:t>
            </a:fld>
            <a:endParaRPr lang="en-US"/>
          </a:p>
        </p:txBody>
      </p:sp>
    </p:spTree>
    <p:extLst>
      <p:ext uri="{BB962C8B-B14F-4D97-AF65-F5344CB8AC3E}">
        <p14:creationId xmlns:p14="http://schemas.microsoft.com/office/powerpoint/2010/main" val="164130969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dependencies</a:t>
            </a:r>
            <a:endParaRPr lang="en-US" dirty="0"/>
          </a:p>
        </p:txBody>
      </p:sp>
      <p:sp>
        <p:nvSpPr>
          <p:cNvPr id="3" name="Content Placeholder 2"/>
          <p:cNvSpPr>
            <a:spLocks noGrp="1"/>
          </p:cNvSpPr>
          <p:nvPr>
            <p:ph idx="1"/>
          </p:nvPr>
        </p:nvSpPr>
        <p:spPr/>
        <p:txBody>
          <a:bodyPr/>
          <a:lstStyle/>
          <a:p>
            <a:r>
              <a:rPr lang="en-US" dirty="0" smtClean="0"/>
              <a:t>Most dependency representations are created from constituency-based trees by creating binary relations between constituent head words.</a:t>
            </a:r>
          </a:p>
          <a:p>
            <a:r>
              <a:rPr lang="en-US" dirty="0" smtClean="0"/>
              <a:t>Head word</a:t>
            </a:r>
          </a:p>
          <a:p>
            <a:pPr lvl="1"/>
            <a:r>
              <a:rPr lang="en-US" dirty="0" smtClean="0"/>
              <a:t>Most important word in a constituent</a:t>
            </a:r>
          </a:p>
          <a:p>
            <a:pPr lvl="1"/>
            <a:r>
              <a:rPr lang="en-US" dirty="0" smtClean="0"/>
              <a:t>Identified using linguistic heuristics</a:t>
            </a:r>
          </a:p>
        </p:txBody>
      </p:sp>
      <p:sp>
        <p:nvSpPr>
          <p:cNvPr id="4" name="Slide Number Placeholder 3"/>
          <p:cNvSpPr>
            <a:spLocks noGrp="1"/>
          </p:cNvSpPr>
          <p:nvPr>
            <p:ph type="sldNum" sz="quarter" idx="12"/>
          </p:nvPr>
        </p:nvSpPr>
        <p:spPr/>
        <p:txBody>
          <a:bodyPr/>
          <a:lstStyle/>
          <a:p>
            <a:fld id="{FF5157AA-4A4D-2C48-B0F6-C526C028AE97}" type="slidenum">
              <a:rPr lang="en-US" smtClean="0"/>
              <a:t>83</a:t>
            </a:fld>
            <a:endParaRPr lang="en-US"/>
          </a:p>
        </p:txBody>
      </p:sp>
    </p:spTree>
    <p:extLst>
      <p:ext uri="{BB962C8B-B14F-4D97-AF65-F5344CB8AC3E}">
        <p14:creationId xmlns:p14="http://schemas.microsoft.com/office/powerpoint/2010/main" val="391643946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 word identification rules</a:t>
            </a:r>
            <a:endParaRPr lang="en-US" dirty="0"/>
          </a:p>
        </p:txBody>
      </p:sp>
      <p:pic>
        <p:nvPicPr>
          <p:cNvPr id="4" name="Picture 3" descr="Screen Shot 2013-07-31 at 4.39.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717" y="1711404"/>
            <a:ext cx="7484525" cy="4867707"/>
          </a:xfrm>
          <a:prstGeom prst="rect">
            <a:avLst/>
          </a:prstGeom>
        </p:spPr>
      </p:pic>
      <p:sp>
        <p:nvSpPr>
          <p:cNvPr id="3" name="Slide Number Placeholder 2"/>
          <p:cNvSpPr>
            <a:spLocks noGrp="1"/>
          </p:cNvSpPr>
          <p:nvPr>
            <p:ph type="sldNum" sz="quarter" idx="12"/>
          </p:nvPr>
        </p:nvSpPr>
        <p:spPr/>
        <p:txBody>
          <a:bodyPr/>
          <a:lstStyle/>
          <a:p>
            <a:fld id="{FF5157AA-4A4D-2C48-B0F6-C526C028AE97}" type="slidenum">
              <a:rPr lang="en-US" smtClean="0"/>
              <a:t>84</a:t>
            </a:fld>
            <a:endParaRPr lang="en-US"/>
          </a:p>
        </p:txBody>
      </p:sp>
    </p:spTree>
    <p:extLst>
      <p:ext uri="{BB962C8B-B14F-4D97-AF65-F5344CB8AC3E}">
        <p14:creationId xmlns:p14="http://schemas.microsoft.com/office/powerpoint/2010/main" val="190857885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Converting from a constituency-based representation to dependencies</a:t>
            </a:r>
            <a:endParaRPr lang="en-US" dirty="0"/>
          </a:p>
        </p:txBody>
      </p:sp>
      <p:sp>
        <p:nvSpPr>
          <p:cNvPr id="3" name="Content Placeholder 2"/>
          <p:cNvSpPr>
            <a:spLocks noGrp="1"/>
          </p:cNvSpPr>
          <p:nvPr>
            <p:ph idx="1"/>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85</a:t>
            </a:fld>
            <a:endParaRPr lang="en-US"/>
          </a:p>
        </p:txBody>
      </p:sp>
    </p:spTree>
    <p:extLst>
      <p:ext uri="{BB962C8B-B14F-4D97-AF65-F5344CB8AC3E}">
        <p14:creationId xmlns:p14="http://schemas.microsoft.com/office/powerpoint/2010/main" val="16429330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Stanford (collapsed) dependencies</a:t>
            </a:r>
            <a:endParaRPr lang="en-US" dirty="0"/>
          </a:p>
        </p:txBody>
      </p:sp>
      <p:pic>
        <p:nvPicPr>
          <p:cNvPr id="4" name="Picture 3" descr="Screen Shot 2013-08-07 at 2.04.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036" y="2085535"/>
            <a:ext cx="4376577" cy="4573720"/>
          </a:xfrm>
          <a:prstGeom prst="rect">
            <a:avLst/>
          </a:prstGeom>
        </p:spPr>
      </p:pic>
      <p:sp>
        <p:nvSpPr>
          <p:cNvPr id="6" name="TextBox 5"/>
          <p:cNvSpPr txBox="1"/>
          <p:nvPr/>
        </p:nvSpPr>
        <p:spPr>
          <a:xfrm>
            <a:off x="221782" y="1591140"/>
            <a:ext cx="8860268" cy="369332"/>
          </a:xfrm>
          <a:prstGeom prst="rect">
            <a:avLst/>
          </a:prstGeom>
          <a:noFill/>
        </p:spPr>
        <p:txBody>
          <a:bodyPr wrap="none" rtlCol="0">
            <a:spAutoFit/>
          </a:bodyPr>
          <a:lstStyle/>
          <a:p>
            <a:r>
              <a:rPr lang="en-US" dirty="0"/>
              <a:t>Bell, </a:t>
            </a:r>
            <a:r>
              <a:rPr lang="en-US" dirty="0" smtClean="0"/>
              <a:t>based in </a:t>
            </a:r>
            <a:r>
              <a:rPr lang="en-US" dirty="0"/>
              <a:t>Los Angeles, makes and distributes electronic, computer and building products.</a:t>
            </a:r>
          </a:p>
        </p:txBody>
      </p:sp>
      <p:sp>
        <p:nvSpPr>
          <p:cNvPr id="7" name="Right Arrow 6"/>
          <p:cNvSpPr/>
          <p:nvPr/>
        </p:nvSpPr>
        <p:spPr>
          <a:xfrm>
            <a:off x="1951409" y="2085535"/>
            <a:ext cx="978408" cy="34556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854531" y="1961647"/>
            <a:ext cx="1158828" cy="923330"/>
          </a:xfrm>
          <a:prstGeom prst="rect">
            <a:avLst/>
          </a:prstGeom>
          <a:noFill/>
        </p:spPr>
        <p:txBody>
          <a:bodyPr wrap="none" rtlCol="0">
            <a:spAutoFit/>
          </a:bodyPr>
          <a:lstStyle/>
          <a:p>
            <a:pPr algn="r"/>
            <a:r>
              <a:rPr lang="en-US" dirty="0" smtClean="0"/>
              <a:t>head</a:t>
            </a:r>
          </a:p>
          <a:p>
            <a:pPr algn="r"/>
            <a:r>
              <a:rPr lang="en-US" i="1" dirty="0" smtClean="0"/>
              <a:t>governor</a:t>
            </a:r>
          </a:p>
          <a:p>
            <a:r>
              <a:rPr lang="en-US" dirty="0" smtClean="0"/>
              <a:t>(for </a:t>
            </a:r>
            <a:r>
              <a:rPr lang="en-US" dirty="0" err="1" smtClean="0"/>
              <a:t>nsubj</a:t>
            </a:r>
            <a:r>
              <a:rPr lang="en-US" dirty="0" smtClean="0"/>
              <a:t>)</a:t>
            </a:r>
            <a:endParaRPr lang="en-US" dirty="0"/>
          </a:p>
        </p:txBody>
      </p:sp>
      <p:sp>
        <p:nvSpPr>
          <p:cNvPr id="9" name="Right Arrow 8"/>
          <p:cNvSpPr/>
          <p:nvPr/>
        </p:nvSpPr>
        <p:spPr>
          <a:xfrm>
            <a:off x="1466137" y="3765950"/>
            <a:ext cx="485272" cy="34556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3922724" y="3373624"/>
            <a:ext cx="15396751" cy="1754327"/>
          </a:xfrm>
          <a:prstGeom prst="rect">
            <a:avLst/>
          </a:prstGeom>
          <a:noFill/>
        </p:spPr>
        <p:txBody>
          <a:bodyPr wrap="none" rtlCol="0">
            <a:spAutoFit/>
          </a:bodyPr>
          <a:lstStyle/>
          <a:p>
            <a:pPr algn="r"/>
            <a:r>
              <a:rPr lang="en-US" dirty="0" smtClean="0"/>
              <a:t>modifier</a:t>
            </a:r>
          </a:p>
          <a:p>
            <a:pPr algn="r"/>
            <a:r>
              <a:rPr lang="en-US" i="1" dirty="0" smtClean="0"/>
              <a:t>dependent</a:t>
            </a:r>
          </a:p>
          <a:p>
            <a:pPr algn="r"/>
            <a:r>
              <a:rPr lang="en-US" dirty="0" smtClean="0"/>
              <a:t>(for </a:t>
            </a:r>
            <a:r>
              <a:rPr lang="en-US" dirty="0" err="1" smtClean="0"/>
              <a:t>nsubj</a:t>
            </a:r>
            <a:r>
              <a:rPr lang="en-US" dirty="0" smtClean="0"/>
              <a:t>)</a:t>
            </a:r>
          </a:p>
          <a:p>
            <a:pPr algn="r"/>
            <a:r>
              <a:rPr lang="en-US" dirty="0" smtClean="0"/>
              <a:t>head</a:t>
            </a:r>
          </a:p>
          <a:p>
            <a:pPr algn="r"/>
            <a:r>
              <a:rPr lang="en-US" i="1" dirty="0" smtClean="0"/>
              <a:t>governor</a:t>
            </a:r>
          </a:p>
          <a:p>
            <a:pPr algn="r"/>
            <a:r>
              <a:rPr lang="en-US" dirty="0" smtClean="0"/>
              <a:t>(for </a:t>
            </a:r>
            <a:r>
              <a:rPr lang="en-US" dirty="0" err="1" smtClean="0"/>
              <a:t>partmod</a:t>
            </a:r>
            <a:r>
              <a:rPr lang="en-US" dirty="0" smtClean="0"/>
              <a:t>)</a:t>
            </a:r>
            <a:endParaRPr lang="en-US" dirty="0"/>
          </a:p>
        </p:txBody>
      </p:sp>
      <p:sp>
        <p:nvSpPr>
          <p:cNvPr id="11" name="TextBox 10"/>
          <p:cNvSpPr txBox="1"/>
          <p:nvPr/>
        </p:nvSpPr>
        <p:spPr>
          <a:xfrm>
            <a:off x="5978124" y="3373624"/>
            <a:ext cx="2791950" cy="584776"/>
          </a:xfrm>
          <a:prstGeom prst="rect">
            <a:avLst/>
          </a:prstGeom>
          <a:noFill/>
        </p:spPr>
        <p:txBody>
          <a:bodyPr wrap="none" rtlCol="0">
            <a:spAutoFit/>
          </a:bodyPr>
          <a:lstStyle/>
          <a:p>
            <a:r>
              <a:rPr lang="en-US" sz="3200" dirty="0" smtClean="0"/>
              <a:t>Graph not tree!</a:t>
            </a:r>
            <a:endParaRPr lang="en-US" sz="3200" dirty="0"/>
          </a:p>
        </p:txBody>
      </p:sp>
      <p:sp>
        <p:nvSpPr>
          <p:cNvPr id="3" name="Slide Number Placeholder 2"/>
          <p:cNvSpPr>
            <a:spLocks noGrp="1"/>
          </p:cNvSpPr>
          <p:nvPr>
            <p:ph type="sldNum" sz="quarter" idx="12"/>
          </p:nvPr>
        </p:nvSpPr>
        <p:spPr/>
        <p:txBody>
          <a:bodyPr/>
          <a:lstStyle/>
          <a:p>
            <a:fld id="{FF5157AA-4A4D-2C48-B0F6-C526C028AE97}" type="slidenum">
              <a:rPr lang="en-US" smtClean="0"/>
              <a:t>86</a:t>
            </a:fld>
            <a:endParaRPr lang="en-US"/>
          </a:p>
        </p:txBody>
      </p:sp>
    </p:spTree>
    <p:extLst>
      <p:ext uri="{BB962C8B-B14F-4D97-AF65-F5344CB8AC3E}">
        <p14:creationId xmlns:p14="http://schemas.microsoft.com/office/powerpoint/2010/main" val="413761768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Stanford dependencies:</a:t>
            </a:r>
            <a:br>
              <a:rPr lang="en-US" dirty="0" smtClean="0"/>
            </a:br>
            <a:r>
              <a:rPr lang="en-US" sz="4000" dirty="0" err="1" smtClean="0"/>
              <a:t>nsubj</a:t>
            </a:r>
            <a:r>
              <a:rPr lang="en-US" sz="4000" dirty="0" smtClean="0"/>
              <a:t> and </a:t>
            </a:r>
            <a:r>
              <a:rPr lang="en-US" sz="4000" dirty="0" err="1" smtClean="0"/>
              <a:t>nsubjpass</a:t>
            </a:r>
            <a:endParaRPr lang="en-US" dirty="0"/>
          </a:p>
        </p:txBody>
      </p:sp>
      <p:pic>
        <p:nvPicPr>
          <p:cNvPr id="3" name="Picture 2" descr="Screen Shot 2013-08-07 at 2.26.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921" y="2182047"/>
            <a:ext cx="8321879" cy="3225745"/>
          </a:xfrm>
          <a:prstGeom prst="rect">
            <a:avLst/>
          </a:prstGeom>
        </p:spPr>
      </p:pic>
      <p:sp>
        <p:nvSpPr>
          <p:cNvPr id="4" name="Slide Number Placeholder 3"/>
          <p:cNvSpPr>
            <a:spLocks noGrp="1"/>
          </p:cNvSpPr>
          <p:nvPr>
            <p:ph type="sldNum" sz="quarter" idx="12"/>
          </p:nvPr>
        </p:nvSpPr>
        <p:spPr/>
        <p:txBody>
          <a:bodyPr/>
          <a:lstStyle/>
          <a:p>
            <a:fld id="{FF5157AA-4A4D-2C48-B0F6-C526C028AE97}" type="slidenum">
              <a:rPr lang="en-US" smtClean="0"/>
              <a:t>87</a:t>
            </a:fld>
            <a:endParaRPr lang="en-US"/>
          </a:p>
        </p:txBody>
      </p:sp>
    </p:spTree>
    <p:extLst>
      <p:ext uri="{BB962C8B-B14F-4D97-AF65-F5344CB8AC3E}">
        <p14:creationId xmlns:p14="http://schemas.microsoft.com/office/powerpoint/2010/main" val="348951102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Stanford dependencies:</a:t>
            </a:r>
            <a:br>
              <a:rPr lang="en-US" dirty="0" smtClean="0"/>
            </a:br>
            <a:r>
              <a:rPr lang="en-US" sz="4000" dirty="0" err="1" smtClean="0"/>
              <a:t>dobj</a:t>
            </a:r>
            <a:r>
              <a:rPr lang="en-US" sz="4000" dirty="0" smtClean="0"/>
              <a:t>, </a:t>
            </a:r>
            <a:r>
              <a:rPr lang="en-US" sz="4000" dirty="0" err="1" smtClean="0"/>
              <a:t>iobj</a:t>
            </a:r>
            <a:r>
              <a:rPr lang="en-US" sz="4000" dirty="0" smtClean="0"/>
              <a:t>, </a:t>
            </a:r>
            <a:r>
              <a:rPr lang="en-US" sz="4000" dirty="0" err="1" smtClean="0"/>
              <a:t>pobj</a:t>
            </a:r>
            <a:endParaRPr lang="en-US" dirty="0"/>
          </a:p>
        </p:txBody>
      </p:sp>
      <p:pic>
        <p:nvPicPr>
          <p:cNvPr id="4" name="Picture 3" descr="Screen Shot 2013-08-07 at 2.26.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023" y="1609825"/>
            <a:ext cx="8050910" cy="1255852"/>
          </a:xfrm>
          <a:prstGeom prst="rect">
            <a:avLst/>
          </a:prstGeom>
        </p:spPr>
      </p:pic>
      <p:pic>
        <p:nvPicPr>
          <p:cNvPr id="5" name="Picture 4" descr="Screen Shot 2013-08-07 at 2.25.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022" y="2998252"/>
            <a:ext cx="8050910" cy="1003497"/>
          </a:xfrm>
          <a:prstGeom prst="rect">
            <a:avLst/>
          </a:prstGeom>
        </p:spPr>
      </p:pic>
      <p:pic>
        <p:nvPicPr>
          <p:cNvPr id="6" name="Picture 5" descr="Screen Shot 2013-08-07 at 2.28.2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022" y="4165269"/>
            <a:ext cx="8050910" cy="2517223"/>
          </a:xfrm>
          <a:prstGeom prst="rect">
            <a:avLst/>
          </a:prstGeom>
        </p:spPr>
      </p:pic>
      <p:sp>
        <p:nvSpPr>
          <p:cNvPr id="3" name="Slide Number Placeholder 2"/>
          <p:cNvSpPr>
            <a:spLocks noGrp="1"/>
          </p:cNvSpPr>
          <p:nvPr>
            <p:ph type="sldNum" sz="quarter" idx="12"/>
          </p:nvPr>
        </p:nvSpPr>
        <p:spPr/>
        <p:txBody>
          <a:bodyPr/>
          <a:lstStyle/>
          <a:p>
            <a:fld id="{FF5157AA-4A4D-2C48-B0F6-C526C028AE97}" type="slidenum">
              <a:rPr lang="en-US" smtClean="0"/>
              <a:t>88</a:t>
            </a:fld>
            <a:endParaRPr lang="en-US"/>
          </a:p>
        </p:txBody>
      </p:sp>
    </p:spTree>
    <p:extLst>
      <p:ext uri="{BB962C8B-B14F-4D97-AF65-F5344CB8AC3E}">
        <p14:creationId xmlns:p14="http://schemas.microsoft.com/office/powerpoint/2010/main" val="348951102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Stanford dependencies</a:t>
            </a:r>
            <a:endParaRPr lang="en-US" dirty="0"/>
          </a:p>
        </p:txBody>
      </p:sp>
      <p:sp>
        <p:nvSpPr>
          <p:cNvPr id="4" name="Content Placeholder 3"/>
          <p:cNvSpPr>
            <a:spLocks noGrp="1"/>
          </p:cNvSpPr>
          <p:nvPr>
            <p:ph idx="1"/>
          </p:nvPr>
        </p:nvSpPr>
        <p:spPr/>
        <p:txBody>
          <a:bodyPr/>
          <a:lstStyle/>
          <a:p>
            <a:r>
              <a:rPr lang="en-US" dirty="0" smtClean="0"/>
              <a:t>Approximately 53 overall</a:t>
            </a:r>
          </a:p>
          <a:p>
            <a:r>
              <a:rPr lang="en-US" dirty="0" smtClean="0"/>
              <a:t>See the </a:t>
            </a:r>
            <a:r>
              <a:rPr lang="en-US" i="1" dirty="0" smtClean="0"/>
              <a:t>Stanford typed dependencies manual </a:t>
            </a:r>
            <a:r>
              <a:rPr lang="en-US" dirty="0" smtClean="0"/>
              <a:t>for details</a:t>
            </a:r>
          </a:p>
          <a:p>
            <a:pPr lvl="1"/>
            <a:r>
              <a:rPr lang="en-US" dirty="0">
                <a:hlinkClick r:id="rId2"/>
              </a:rPr>
              <a:t>https://</a:t>
            </a:r>
            <a:r>
              <a:rPr lang="en-US" dirty="0" smtClean="0">
                <a:hlinkClick r:id="rId2"/>
              </a:rPr>
              <a:t>nlp.stanford.edu/software/dependencies_manual.pdf</a:t>
            </a:r>
            <a:endParaRPr lang="en-US" dirty="0" smtClean="0"/>
          </a:p>
          <a:p>
            <a:r>
              <a:rPr lang="en-US" dirty="0" smtClean="0"/>
              <a:t>New kid on the block: universal dependencies</a:t>
            </a:r>
          </a:p>
          <a:p>
            <a:pPr lvl="1"/>
            <a:r>
              <a:rPr lang="en-US" dirty="0">
                <a:hlinkClick r:id="rId3"/>
              </a:rPr>
              <a:t>http://</a:t>
            </a:r>
            <a:r>
              <a:rPr lang="en-US" dirty="0" smtClean="0">
                <a:hlinkClick r:id="rId3"/>
              </a:rPr>
              <a:t>universaldependencies.org</a:t>
            </a:r>
            <a:r>
              <a:rPr lang="en-US" dirty="0" smtClean="0"/>
              <a:t> </a:t>
            </a:r>
            <a:endParaRPr lang="en-US" dirty="0"/>
          </a:p>
        </p:txBody>
      </p:sp>
      <p:sp>
        <p:nvSpPr>
          <p:cNvPr id="2" name="Slide Number Placeholder 1"/>
          <p:cNvSpPr>
            <a:spLocks noGrp="1"/>
          </p:cNvSpPr>
          <p:nvPr>
            <p:ph type="sldNum" sz="quarter" idx="12"/>
          </p:nvPr>
        </p:nvSpPr>
        <p:spPr/>
        <p:txBody>
          <a:bodyPr/>
          <a:lstStyle/>
          <a:p>
            <a:fld id="{FF5157AA-4A4D-2C48-B0F6-C526C028AE97}" type="slidenum">
              <a:rPr lang="en-US" smtClean="0"/>
              <a:t>89</a:t>
            </a:fld>
            <a:endParaRPr lang="en-US"/>
          </a:p>
        </p:txBody>
      </p:sp>
    </p:spTree>
    <p:extLst>
      <p:ext uri="{BB962C8B-B14F-4D97-AF65-F5344CB8AC3E}">
        <p14:creationId xmlns:p14="http://schemas.microsoft.com/office/powerpoint/2010/main" val="1624465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run-through example:</a:t>
            </a:r>
            <a:br>
              <a:rPr lang="en-US" dirty="0" smtClean="0"/>
            </a:br>
            <a:r>
              <a:rPr lang="en-US" sz="2700" dirty="0"/>
              <a:t>After </a:t>
            </a:r>
            <a:r>
              <a:rPr lang="en-US" sz="2700" dirty="0" smtClean="0"/>
              <a:t>lemmatization/normalization</a:t>
            </a:r>
            <a:endParaRPr lang="en-US" dirty="0"/>
          </a:p>
        </p:txBody>
      </p:sp>
      <p:sp>
        <p:nvSpPr>
          <p:cNvPr id="4" name="Rectangle 3"/>
          <p:cNvSpPr/>
          <p:nvPr/>
        </p:nvSpPr>
        <p:spPr>
          <a:xfrm>
            <a:off x="1939060" y="1933773"/>
            <a:ext cx="5194301" cy="461665"/>
          </a:xfrm>
          <a:prstGeom prst="rect">
            <a:avLst/>
          </a:prstGeom>
        </p:spPr>
        <p:txBody>
          <a:bodyPr wrap="none">
            <a:spAutoFit/>
          </a:bodyPr>
          <a:lstStyle/>
          <a:p>
            <a:r>
              <a:rPr lang="en-US" sz="2400" dirty="0" smtClean="0"/>
              <a:t>“John </a:t>
            </a:r>
            <a:r>
              <a:rPr lang="en-US" sz="2400" dirty="0"/>
              <a:t>visited China. He enjoyed it a lot</a:t>
            </a:r>
            <a:r>
              <a:rPr lang="en-US" sz="2400" dirty="0" smtClean="0"/>
              <a:t>.”</a:t>
            </a:r>
            <a:endParaRPr lang="en-US" sz="2400" dirty="0"/>
          </a:p>
        </p:txBody>
      </p:sp>
      <p:sp>
        <p:nvSpPr>
          <p:cNvPr id="5" name="Rectangle 4"/>
          <p:cNvSpPr/>
          <p:nvPr/>
        </p:nvSpPr>
        <p:spPr>
          <a:xfrm>
            <a:off x="1217815" y="3401252"/>
            <a:ext cx="6585081" cy="646331"/>
          </a:xfrm>
          <a:prstGeom prst="rect">
            <a:avLst/>
          </a:prstGeom>
        </p:spPr>
        <p:txBody>
          <a:bodyPr wrap="none">
            <a:spAutoFit/>
          </a:bodyPr>
          <a:lstStyle/>
          <a:p>
            <a:r>
              <a:rPr lang="en-US" sz="3600" dirty="0" smtClean="0"/>
              <a:t>John visit China . </a:t>
            </a:r>
            <a:r>
              <a:rPr lang="en-US" sz="3600" dirty="0"/>
              <a:t>He </a:t>
            </a:r>
            <a:r>
              <a:rPr lang="en-US" sz="3600" dirty="0" smtClean="0"/>
              <a:t>enjoy </a:t>
            </a:r>
            <a:r>
              <a:rPr lang="en-US" sz="3600" dirty="0"/>
              <a:t>it a </a:t>
            </a:r>
            <a:r>
              <a:rPr lang="en-US" sz="3600" dirty="0" smtClean="0"/>
              <a:t>lot .</a:t>
            </a:r>
            <a:endParaRPr lang="en-US" sz="3600" dirty="0"/>
          </a:p>
        </p:txBody>
      </p:sp>
      <p:sp>
        <p:nvSpPr>
          <p:cNvPr id="3" name="Slide Number Placeholder 2"/>
          <p:cNvSpPr>
            <a:spLocks noGrp="1"/>
          </p:cNvSpPr>
          <p:nvPr>
            <p:ph type="sldNum" sz="quarter" idx="12"/>
          </p:nvPr>
        </p:nvSpPr>
        <p:spPr/>
        <p:txBody>
          <a:bodyPr/>
          <a:lstStyle/>
          <a:p>
            <a:fld id="{FF5157AA-4A4D-2C48-B0F6-C526C028AE97}" type="slidenum">
              <a:rPr lang="en-US" smtClean="0"/>
              <a:t>9</a:t>
            </a:fld>
            <a:endParaRPr lang="en-US"/>
          </a:p>
        </p:txBody>
      </p:sp>
    </p:spTree>
    <p:extLst>
      <p:ext uri="{BB962C8B-B14F-4D97-AF65-F5344CB8AC3E}">
        <p14:creationId xmlns:p14="http://schemas.microsoft.com/office/powerpoint/2010/main" val="77212781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Rules for ”collapsing” dependencies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universaldependencies.org/u/overview/enhanced-syntax.html</a:t>
            </a:r>
            <a:r>
              <a:rPr lang="en-US" dirty="0" smtClean="0"/>
              <a:t> </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90</a:t>
            </a:fld>
            <a:endParaRPr lang="en-US"/>
          </a:p>
        </p:txBody>
      </p:sp>
    </p:spTree>
    <p:extLst>
      <p:ext uri="{BB962C8B-B14F-4D97-AF65-F5344CB8AC3E}">
        <p14:creationId xmlns:p14="http://schemas.microsoft.com/office/powerpoint/2010/main" val="14767632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Matching patterns over dependency graphs </a:t>
            </a:r>
            <a:endParaRPr lang="en-US" sz="3600" dirty="0"/>
          </a:p>
        </p:txBody>
      </p:sp>
      <p:sp>
        <p:nvSpPr>
          <p:cNvPr id="3" name="Content Placeholder 2"/>
          <p:cNvSpPr>
            <a:spLocks noGrp="1"/>
          </p:cNvSpPr>
          <p:nvPr>
            <p:ph idx="1"/>
          </p:nvPr>
        </p:nvSpPr>
        <p:spPr/>
        <p:txBody>
          <a:bodyPr/>
          <a:lstStyle/>
          <a:p>
            <a:r>
              <a:rPr lang="en-US" dirty="0" smtClean="0"/>
              <a:t>Often, it is more straightforward to write your own code over this simple dependency representation</a:t>
            </a:r>
          </a:p>
          <a:p>
            <a:r>
              <a:rPr lang="en-US" dirty="0" smtClean="0"/>
              <a:t>For complex patterns there is </a:t>
            </a:r>
            <a:r>
              <a:rPr lang="en-US" dirty="0" err="1" smtClean="0"/>
              <a:t>Semgrex</a:t>
            </a:r>
            <a:endParaRPr lang="en-US" dirty="0"/>
          </a:p>
          <a:p>
            <a:pPr lvl="1"/>
            <a:r>
              <a:rPr lang="en-US" dirty="0" smtClean="0"/>
              <a:t>A language similar to </a:t>
            </a:r>
            <a:r>
              <a:rPr lang="en-US" dirty="0" err="1" smtClean="0"/>
              <a:t>Tregex</a:t>
            </a:r>
            <a:r>
              <a:rPr lang="en-US" dirty="0" smtClean="0"/>
              <a:t>, but running over dependency graphs rather than constituent trees</a:t>
            </a:r>
          </a:p>
          <a:p>
            <a:r>
              <a:rPr lang="en-US" dirty="0" smtClean="0"/>
              <a:t>For even more complex patterns there is Odin</a:t>
            </a:r>
          </a:p>
          <a:p>
            <a:pPr lvl="1"/>
            <a:r>
              <a:rPr lang="mr-IN" dirty="0">
                <a:hlinkClick r:id="rId2"/>
              </a:rPr>
              <a:t>https://</a:t>
            </a:r>
            <a:r>
              <a:rPr lang="mr-IN" dirty="0" smtClean="0">
                <a:hlinkClick r:id="rId2"/>
              </a:rPr>
              <a:t>arxiv.org/abs/1509.07513</a:t>
            </a:r>
            <a:r>
              <a:rPr lang="en-US" dirty="0" smtClean="0"/>
              <a:t> </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91</a:t>
            </a:fld>
            <a:endParaRPr lang="en-US"/>
          </a:p>
        </p:txBody>
      </p:sp>
    </p:spTree>
    <p:extLst>
      <p:ext uri="{BB962C8B-B14F-4D97-AF65-F5344CB8AC3E}">
        <p14:creationId xmlns:p14="http://schemas.microsoft.com/office/powerpoint/2010/main" val="82362899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idx="4294967295"/>
          </p:nvPr>
        </p:nvSpPr>
        <p:spPr>
          <a:xfrm>
            <a:off x="768829" y="358775"/>
            <a:ext cx="7243763" cy="990600"/>
          </a:xfrm>
          <a:ln/>
        </p:spPr>
        <p:txBody>
          <a:bodyPr>
            <a:normAutofit fontScale="90000"/>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smtClean="0"/>
              <a:t>Semgrex</a:t>
            </a:r>
            <a:r>
              <a:rPr lang="en-US" dirty="0" smtClean="0"/>
              <a:t> syntax:</a:t>
            </a:r>
            <a:br>
              <a:rPr lang="en-US" dirty="0" smtClean="0"/>
            </a:br>
            <a:r>
              <a:rPr lang="en-US" sz="4000" dirty="0" smtClean="0"/>
              <a:t>Nodes</a:t>
            </a:r>
            <a:endParaRPr lang="en-US" dirty="0"/>
          </a:p>
        </p:txBody>
      </p:sp>
      <p:sp>
        <p:nvSpPr>
          <p:cNvPr id="7170" name="Rectangle 2"/>
          <p:cNvSpPr>
            <a:spLocks noGrp="1" noChangeArrowheads="1"/>
          </p:cNvSpPr>
          <p:nvPr>
            <p:ph type="body" idx="4294967295"/>
          </p:nvPr>
        </p:nvSpPr>
        <p:spPr>
          <a:xfrm>
            <a:off x="685800" y="1752600"/>
            <a:ext cx="8077200" cy="3874212"/>
          </a:xfrm>
          <a:ln/>
        </p:spPr>
        <p:txBody>
          <a:bodyPr>
            <a:normAutofit/>
          </a:bodyPr>
          <a:lstStyle/>
          <a:p>
            <a:pPr marL="341313" indent="-341313">
              <a:spcBef>
                <a:spcPts val="600"/>
              </a:spcBef>
              <a:buClr>
                <a:srgbClr val="CC0000"/>
              </a:buClr>
              <a:buSzPct val="6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Nodes are represented as {attr1:value1;attr2:value2;…}</a:t>
            </a:r>
          </a:p>
          <a:p>
            <a:pPr marL="741363" lvl="1" indent="-284163">
              <a:spcBef>
                <a:spcPts val="550"/>
              </a:spcBef>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t>Attributes are regular strings; values can be strings or regular expressions marked by “/”s</a:t>
            </a:r>
          </a:p>
          <a:p>
            <a:pPr lvl="2">
              <a:buClr>
                <a:srgbClr val="CC0000"/>
              </a:buClr>
              <a:buSzPct val="5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a:t>
            </a:r>
            <a:r>
              <a:rPr lang="en-US" dirty="0" err="1"/>
              <a:t>lemma:run;pos</a:t>
            </a:r>
            <a:r>
              <a:rPr lang="en-US" dirty="0"/>
              <a:t>:/VB.*/}  =&gt; any verb form of the word “run”</a:t>
            </a:r>
          </a:p>
          <a:p>
            <a:pPr marL="741363" lvl="1" indent="-284163">
              <a:spcBef>
                <a:spcPts val="550"/>
              </a:spcBef>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t>{} is any node in the graph</a:t>
            </a:r>
          </a:p>
          <a:p>
            <a:pPr marL="741363" lvl="1" indent="-284163">
              <a:spcBef>
                <a:spcPts val="550"/>
              </a:spcBef>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t>{$} is any root in the </a:t>
            </a:r>
            <a:r>
              <a:rPr lang="en-US" sz="2200" dirty="0" smtClean="0"/>
              <a:t>graph</a:t>
            </a:r>
            <a:endParaRPr lang="en-US" dirty="0"/>
          </a:p>
          <a:p>
            <a:pPr marL="341313" indent="-341313">
              <a:spcBef>
                <a:spcPts val="600"/>
              </a:spcBef>
              <a:buClr>
                <a:srgbClr val="CC0000"/>
              </a:buClr>
              <a:buSzPct val="6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Descriptions can be negated with ! </a:t>
            </a:r>
          </a:p>
          <a:p>
            <a:pPr marL="741363" lvl="1" indent="-284163">
              <a:spcBef>
                <a:spcPts val="550"/>
              </a:spcBef>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t>!{</a:t>
            </a:r>
            <a:r>
              <a:rPr lang="en-US" sz="2200" dirty="0" err="1"/>
              <a:t>lemma:boy</a:t>
            </a:r>
            <a:r>
              <a:rPr lang="en-US" sz="2200" dirty="0"/>
              <a:t>} =&gt; any word that isn’t “boy”</a:t>
            </a:r>
          </a:p>
        </p:txBody>
      </p:sp>
      <p:sp>
        <p:nvSpPr>
          <p:cNvPr id="2" name="TextBox 1"/>
          <p:cNvSpPr txBox="1"/>
          <p:nvPr/>
        </p:nvSpPr>
        <p:spPr>
          <a:xfrm>
            <a:off x="6649244" y="6308224"/>
            <a:ext cx="2207493" cy="369332"/>
          </a:xfrm>
          <a:prstGeom prst="rect">
            <a:avLst/>
          </a:prstGeom>
          <a:noFill/>
        </p:spPr>
        <p:txBody>
          <a:bodyPr wrap="none" rtlCol="0">
            <a:spAutoFit/>
          </a:bodyPr>
          <a:lstStyle/>
          <a:p>
            <a:r>
              <a:rPr lang="en-US" dirty="0" smtClean="0">
                <a:solidFill>
                  <a:schemeClr val="bg1">
                    <a:lumMod val="65000"/>
                  </a:schemeClr>
                </a:solidFill>
              </a:rPr>
              <a:t>Slide by Chloe </a:t>
            </a:r>
            <a:r>
              <a:rPr lang="en-US" dirty="0" err="1" smtClean="0">
                <a:solidFill>
                  <a:schemeClr val="bg1">
                    <a:lumMod val="65000"/>
                  </a:schemeClr>
                </a:solidFill>
              </a:rPr>
              <a:t>Kiddon</a:t>
            </a:r>
            <a:endParaRPr lang="en-US" dirty="0">
              <a:solidFill>
                <a:schemeClr val="bg1">
                  <a:lumMod val="65000"/>
                </a:schemeClr>
              </a:solidFill>
            </a:endParaRPr>
          </a:p>
        </p:txBody>
      </p:sp>
      <p:sp>
        <p:nvSpPr>
          <p:cNvPr id="3" name="Slide Number Placeholder 2"/>
          <p:cNvSpPr>
            <a:spLocks noGrp="1"/>
          </p:cNvSpPr>
          <p:nvPr>
            <p:ph type="sldNum" sz="quarter" idx="12"/>
          </p:nvPr>
        </p:nvSpPr>
        <p:spPr/>
        <p:txBody>
          <a:bodyPr/>
          <a:lstStyle/>
          <a:p>
            <a:fld id="{FF5157AA-4A4D-2C48-B0F6-C526C028AE97}" type="slidenum">
              <a:rPr lang="en-US" smtClean="0"/>
              <a:t>92</a:t>
            </a:fld>
            <a:endParaRPr lang="en-US"/>
          </a:p>
        </p:txBody>
      </p:sp>
    </p:spTree>
    <p:extLst>
      <p:ext uri="{BB962C8B-B14F-4D97-AF65-F5344CB8AC3E}">
        <p14:creationId xmlns:p14="http://schemas.microsoft.com/office/powerpoint/2010/main" val="35303138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err="1" smtClean="0"/>
              <a:t>Semgrex</a:t>
            </a:r>
            <a:r>
              <a:rPr lang="en-US" dirty="0" smtClean="0"/>
              <a:t> syntax:</a:t>
            </a:r>
            <a:br>
              <a:rPr lang="en-US" dirty="0" smtClean="0"/>
            </a:br>
            <a:r>
              <a:rPr lang="en-US" sz="4000" dirty="0" smtClean="0"/>
              <a:t>Relations</a:t>
            </a:r>
            <a:endParaRPr lang="en-US" dirty="0"/>
          </a:p>
        </p:txBody>
      </p:sp>
      <p:sp>
        <p:nvSpPr>
          <p:cNvPr id="7" name="Rectangle 2"/>
          <p:cNvSpPr>
            <a:spLocks noGrp="1" noChangeArrowheads="1"/>
          </p:cNvSpPr>
          <p:nvPr>
            <p:ph idx="1"/>
          </p:nvPr>
        </p:nvSpPr>
        <p:spPr>
          <a:ln/>
        </p:spPr>
        <p:txBody>
          <a:bodyPr/>
          <a:lstStyle/>
          <a:p>
            <a:pPr marL="341313" indent="-341313">
              <a:lnSpc>
                <a:spcPct val="90000"/>
              </a:lnSpc>
              <a:spcBef>
                <a:spcPts val="600"/>
              </a:spcBef>
              <a:buClr>
                <a:srgbClr val="CC0000"/>
              </a:buClr>
              <a:buSzPct val="6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Relationships between nodes can be specified</a:t>
            </a:r>
          </a:p>
          <a:p>
            <a:pPr marL="341313" indent="-341313">
              <a:lnSpc>
                <a:spcPct val="90000"/>
              </a:lnSpc>
              <a:spcBef>
                <a:spcPts val="600"/>
              </a:spcBef>
              <a:buClr>
                <a:srgbClr val="CC0000"/>
              </a:buClr>
              <a:buSzPct val="6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Relations in </a:t>
            </a:r>
            <a:r>
              <a:rPr lang="en-US" sz="2400" dirty="0" err="1"/>
              <a:t>Semgrex</a:t>
            </a:r>
            <a:r>
              <a:rPr lang="en-US" sz="2400" dirty="0"/>
              <a:t> have two parts: the relation symbol and the relation type: i.e. &lt;</a:t>
            </a:r>
            <a:r>
              <a:rPr lang="en-US" sz="2400" dirty="0" err="1"/>
              <a:t>nsubj</a:t>
            </a:r>
            <a:endParaRPr lang="en-US" sz="2400" dirty="0"/>
          </a:p>
          <a:p>
            <a:pPr marL="741363" lvl="1" indent="-284163">
              <a:lnSpc>
                <a:spcPct val="90000"/>
              </a:lnSpc>
              <a:spcBef>
                <a:spcPts val="550"/>
              </a:spcBef>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b="1" dirty="0"/>
              <a:t>A &lt;</a:t>
            </a:r>
            <a:r>
              <a:rPr lang="en-US" sz="2200" b="1" dirty="0" err="1"/>
              <a:t>reln</a:t>
            </a:r>
            <a:r>
              <a:rPr lang="en-US" sz="2200" b="1" dirty="0"/>
              <a:t> B</a:t>
            </a:r>
            <a:r>
              <a:rPr lang="en-US" sz="2200" dirty="0"/>
              <a:t> : A is the dependent of a </a:t>
            </a:r>
            <a:r>
              <a:rPr lang="en-US" sz="2200" i="1" dirty="0" err="1"/>
              <a:t>reln</a:t>
            </a:r>
            <a:r>
              <a:rPr lang="en-US" sz="2200" i="1" dirty="0"/>
              <a:t> </a:t>
            </a:r>
            <a:r>
              <a:rPr lang="en-US" sz="2200" dirty="0"/>
              <a:t> relation with B</a:t>
            </a:r>
          </a:p>
          <a:p>
            <a:pPr marL="741363" lvl="1" indent="-284163">
              <a:lnSpc>
                <a:spcPct val="90000"/>
              </a:lnSpc>
              <a:spcBef>
                <a:spcPts val="550"/>
              </a:spcBef>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b="1" dirty="0"/>
              <a:t>A &gt;</a:t>
            </a:r>
            <a:r>
              <a:rPr lang="en-US" sz="2200" b="1" dirty="0" err="1"/>
              <a:t>reln</a:t>
            </a:r>
            <a:r>
              <a:rPr lang="en-US" sz="2200" b="1" dirty="0"/>
              <a:t> B</a:t>
            </a:r>
            <a:r>
              <a:rPr lang="en-US" sz="2200" dirty="0"/>
              <a:t> : A is the governor of a </a:t>
            </a:r>
            <a:r>
              <a:rPr lang="en-US" sz="2200" i="1" dirty="0" err="1"/>
              <a:t>reln</a:t>
            </a:r>
            <a:r>
              <a:rPr lang="en-US" sz="2200" i="1" dirty="0"/>
              <a:t> </a:t>
            </a:r>
            <a:r>
              <a:rPr lang="en-US" sz="2200" dirty="0"/>
              <a:t>relation with B</a:t>
            </a:r>
          </a:p>
          <a:p>
            <a:pPr marL="741363" lvl="1" indent="-284163">
              <a:lnSpc>
                <a:spcPct val="90000"/>
              </a:lnSpc>
              <a:spcBef>
                <a:spcPts val="550"/>
              </a:spcBef>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b="1" dirty="0"/>
              <a:t>A &lt;&lt;</a:t>
            </a:r>
            <a:r>
              <a:rPr lang="en-US" sz="2200" b="1" dirty="0" err="1"/>
              <a:t>reln</a:t>
            </a:r>
            <a:r>
              <a:rPr lang="en-US" sz="2200" b="1" dirty="0"/>
              <a:t> B</a:t>
            </a:r>
            <a:r>
              <a:rPr lang="en-US" sz="2200" dirty="0"/>
              <a:t> : There is some node in a </a:t>
            </a:r>
            <a:r>
              <a:rPr lang="en-US" sz="2200" dirty="0" err="1"/>
              <a:t>dep</a:t>
            </a:r>
            <a:r>
              <a:rPr lang="en-US" sz="2200" dirty="0"/>
              <a:t>-&gt;</a:t>
            </a:r>
            <a:r>
              <a:rPr lang="en-US" sz="2200" dirty="0" err="1"/>
              <a:t>gov</a:t>
            </a:r>
            <a:r>
              <a:rPr lang="en-US" sz="2200" dirty="0"/>
              <a:t> chain from A that is the dependent of a </a:t>
            </a:r>
            <a:r>
              <a:rPr lang="en-US" sz="2200" i="1" dirty="0" err="1"/>
              <a:t>reln</a:t>
            </a:r>
            <a:r>
              <a:rPr lang="en-US" sz="2200" i="1" dirty="0"/>
              <a:t> </a:t>
            </a:r>
            <a:r>
              <a:rPr lang="en-US" sz="2200" dirty="0"/>
              <a:t>relation with B</a:t>
            </a:r>
          </a:p>
          <a:p>
            <a:pPr marL="741363" lvl="1" indent="-284163">
              <a:lnSpc>
                <a:spcPct val="90000"/>
              </a:lnSpc>
              <a:spcBef>
                <a:spcPts val="550"/>
              </a:spcBef>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b="1" dirty="0"/>
              <a:t>A &gt;&gt;</a:t>
            </a:r>
            <a:r>
              <a:rPr lang="en-US" sz="2200" b="1" dirty="0" err="1"/>
              <a:t>reln</a:t>
            </a:r>
            <a:r>
              <a:rPr lang="en-US" sz="2200" b="1" dirty="0"/>
              <a:t> B</a:t>
            </a:r>
            <a:r>
              <a:rPr lang="en-US" sz="2200" dirty="0"/>
              <a:t> : There is some node in a </a:t>
            </a:r>
            <a:r>
              <a:rPr lang="en-US" sz="2200" dirty="0" err="1"/>
              <a:t>gov</a:t>
            </a:r>
            <a:r>
              <a:rPr lang="en-US" sz="2200" dirty="0"/>
              <a:t>&gt;</a:t>
            </a:r>
            <a:r>
              <a:rPr lang="en-US" sz="2200" dirty="0" err="1"/>
              <a:t>dep</a:t>
            </a:r>
            <a:r>
              <a:rPr lang="en-US" sz="2200" dirty="0"/>
              <a:t> chain from A that is the governor of a </a:t>
            </a:r>
            <a:r>
              <a:rPr lang="en-US" sz="2200" i="1" dirty="0" err="1"/>
              <a:t>reln</a:t>
            </a:r>
            <a:r>
              <a:rPr lang="en-US" sz="2200" i="1" dirty="0"/>
              <a:t> </a:t>
            </a:r>
            <a:r>
              <a:rPr lang="en-US" sz="2200" dirty="0"/>
              <a:t>relation with B</a:t>
            </a:r>
          </a:p>
          <a:p>
            <a:pPr marL="341313" indent="-341313">
              <a:lnSpc>
                <a:spcPct val="90000"/>
              </a:lnSpc>
              <a:spcBef>
                <a:spcPts val="600"/>
              </a:spcBef>
              <a:buClr>
                <a:srgbClr val="CC0000"/>
              </a:buClr>
              <a:buSzPct val="6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Relation </a:t>
            </a:r>
            <a:r>
              <a:rPr lang="en-US" sz="2400" dirty="0"/>
              <a:t>types can be regular strings or regular expressions encased by “/”</a:t>
            </a:r>
          </a:p>
        </p:txBody>
      </p:sp>
      <p:sp>
        <p:nvSpPr>
          <p:cNvPr id="8" name="TextBox 7"/>
          <p:cNvSpPr txBox="1"/>
          <p:nvPr/>
        </p:nvSpPr>
        <p:spPr>
          <a:xfrm>
            <a:off x="6649244" y="6308224"/>
            <a:ext cx="2207493" cy="369332"/>
          </a:xfrm>
          <a:prstGeom prst="rect">
            <a:avLst/>
          </a:prstGeom>
          <a:noFill/>
        </p:spPr>
        <p:txBody>
          <a:bodyPr wrap="none" rtlCol="0">
            <a:spAutoFit/>
          </a:bodyPr>
          <a:lstStyle/>
          <a:p>
            <a:r>
              <a:rPr lang="en-US" dirty="0" smtClean="0">
                <a:solidFill>
                  <a:schemeClr val="bg1">
                    <a:lumMod val="65000"/>
                  </a:schemeClr>
                </a:solidFill>
              </a:rPr>
              <a:t>Slide by Chloe </a:t>
            </a:r>
            <a:r>
              <a:rPr lang="en-US" dirty="0" err="1" smtClean="0">
                <a:solidFill>
                  <a:schemeClr val="bg1">
                    <a:lumMod val="65000"/>
                  </a:schemeClr>
                </a:solidFill>
              </a:rPr>
              <a:t>Kiddon</a:t>
            </a:r>
            <a:endParaRPr lang="en-US" dirty="0">
              <a:solidFill>
                <a:schemeClr val="bg1">
                  <a:lumMod val="65000"/>
                </a:schemeClr>
              </a:solidFill>
            </a:endParaRPr>
          </a:p>
        </p:txBody>
      </p:sp>
      <p:sp>
        <p:nvSpPr>
          <p:cNvPr id="2" name="Slide Number Placeholder 1"/>
          <p:cNvSpPr>
            <a:spLocks noGrp="1"/>
          </p:cNvSpPr>
          <p:nvPr>
            <p:ph type="sldNum" sz="quarter" idx="12"/>
          </p:nvPr>
        </p:nvSpPr>
        <p:spPr/>
        <p:txBody>
          <a:bodyPr/>
          <a:lstStyle/>
          <a:p>
            <a:fld id="{FF5157AA-4A4D-2C48-B0F6-C526C028AE97}" type="slidenum">
              <a:rPr lang="en-US" smtClean="0"/>
              <a:t>93</a:t>
            </a:fld>
            <a:endParaRPr lang="en-US"/>
          </a:p>
        </p:txBody>
      </p:sp>
    </p:spTree>
    <p:extLst>
      <p:ext uri="{BB962C8B-B14F-4D97-AF65-F5344CB8AC3E}">
        <p14:creationId xmlns:p14="http://schemas.microsoft.com/office/powerpoint/2010/main" val="37136825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Semgrex</a:t>
            </a:r>
            <a:r>
              <a:rPr lang="en-US" dirty="0" smtClean="0"/>
              <a:t> syntax:</a:t>
            </a:r>
            <a:br>
              <a:rPr lang="en-US" dirty="0" smtClean="0"/>
            </a:br>
            <a:r>
              <a:rPr lang="en-US" sz="4000" dirty="0" smtClean="0"/>
              <a:t>Building complex expressions</a:t>
            </a:r>
            <a:endParaRPr lang="en-US" dirty="0"/>
          </a:p>
        </p:txBody>
      </p:sp>
      <p:sp>
        <p:nvSpPr>
          <p:cNvPr id="3" name="Content Placeholder 2"/>
          <p:cNvSpPr>
            <a:spLocks noGrp="1"/>
          </p:cNvSpPr>
          <p:nvPr>
            <p:ph idx="1"/>
          </p:nvPr>
        </p:nvSpPr>
        <p:spPr/>
        <p:txBody>
          <a:bodyPr>
            <a:normAutofit fontScale="92500" lnSpcReduction="20000"/>
          </a:bodyPr>
          <a:lstStyle/>
          <a:p>
            <a:pPr marL="341313" indent="-341313">
              <a:buClr>
                <a:srgbClr val="CC0000"/>
              </a:buClr>
              <a:buSzPct val="6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Relations can be strung together for “and”</a:t>
            </a:r>
          </a:p>
          <a:p>
            <a:pPr marL="741363" lvl="1" indent="-284163">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All relations are relative to first node in string</a:t>
            </a:r>
          </a:p>
          <a:p>
            <a:pPr marL="741363" lvl="1" indent="-284163">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 &gt;</a:t>
            </a:r>
            <a:r>
              <a:rPr lang="en-US" dirty="0" err="1"/>
              <a:t>nsubj</a:t>
            </a:r>
            <a:r>
              <a:rPr lang="en-US" dirty="0"/>
              <a:t> {} &gt;</a:t>
            </a:r>
            <a:r>
              <a:rPr lang="en-US" dirty="0" err="1"/>
              <a:t>dobj</a:t>
            </a:r>
            <a:r>
              <a:rPr lang="en-US" dirty="0"/>
              <a:t> {}</a:t>
            </a:r>
          </a:p>
          <a:p>
            <a:pPr lvl="2">
              <a:buClr>
                <a:srgbClr val="CC0000"/>
              </a:buClr>
              <a:buSzPct val="5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“A node that is the governor of both an </a:t>
            </a:r>
            <a:r>
              <a:rPr lang="en-US" dirty="0" err="1"/>
              <a:t>nsubj</a:t>
            </a:r>
            <a:r>
              <a:rPr lang="en-US" dirty="0"/>
              <a:t> relation and a </a:t>
            </a:r>
            <a:r>
              <a:rPr lang="en-US" dirty="0" err="1"/>
              <a:t>dobj</a:t>
            </a:r>
            <a:r>
              <a:rPr lang="en-US" dirty="0"/>
              <a:t> relation”</a:t>
            </a:r>
          </a:p>
          <a:p>
            <a:pPr marL="741363" lvl="1" indent="-284163">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&amp; symbol is optional: {} &gt;</a:t>
            </a:r>
            <a:r>
              <a:rPr lang="en-US" dirty="0" err="1"/>
              <a:t>nsubj</a:t>
            </a:r>
            <a:r>
              <a:rPr lang="en-US" dirty="0"/>
              <a:t> {} &amp; &gt;</a:t>
            </a:r>
            <a:r>
              <a:rPr lang="en-US" dirty="0" err="1"/>
              <a:t>dobj</a:t>
            </a:r>
            <a:r>
              <a:rPr lang="en-US" dirty="0"/>
              <a:t> {}</a:t>
            </a:r>
          </a:p>
          <a:p>
            <a:pPr marL="341313" indent="-341313">
              <a:buClr>
                <a:srgbClr val="CC0000"/>
              </a:buClr>
              <a:buSzPct val="6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Nodes can be grouped w/ parentheses</a:t>
            </a:r>
          </a:p>
          <a:p>
            <a:pPr marL="741363" lvl="1" indent="-284163">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a:t>
            </a:r>
            <a:r>
              <a:rPr lang="en-US" dirty="0" err="1"/>
              <a:t>pos:NN</a:t>
            </a:r>
            <a:r>
              <a:rPr lang="en-US" dirty="0"/>
              <a:t>} @ ({} &lt;</a:t>
            </a:r>
            <a:r>
              <a:rPr lang="en-US" dirty="0" err="1"/>
              <a:t>nsubj</a:t>
            </a:r>
            <a:r>
              <a:rPr lang="en-US" dirty="0"/>
              <a:t> {})</a:t>
            </a:r>
          </a:p>
          <a:p>
            <a:pPr lvl="2">
              <a:buClr>
                <a:srgbClr val="CC0000"/>
              </a:buClr>
              <a:buSzPct val="5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“A noun that is aligned to a node that is the dependent of an </a:t>
            </a:r>
            <a:r>
              <a:rPr lang="en-US" dirty="0" err="1"/>
              <a:t>nsubj</a:t>
            </a:r>
            <a:r>
              <a:rPr lang="en-US" dirty="0"/>
              <a:t> relation ”</a:t>
            </a:r>
          </a:p>
          <a:p>
            <a:pPr marL="741363" lvl="1" indent="-284163">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Not the same as {</a:t>
            </a:r>
            <a:r>
              <a:rPr lang="en-US" dirty="0" err="1"/>
              <a:t>pos:NN</a:t>
            </a:r>
            <a:r>
              <a:rPr lang="en-US" dirty="0"/>
              <a:t>} @ {} &lt;</a:t>
            </a:r>
            <a:r>
              <a:rPr lang="en-US" dirty="0" err="1"/>
              <a:t>nsubj</a:t>
            </a:r>
            <a:r>
              <a:rPr lang="en-US" dirty="0"/>
              <a:t> {</a:t>
            </a:r>
            <a:r>
              <a:rPr lang="en-US" dirty="0" smtClean="0"/>
              <a:t>}</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94</a:t>
            </a:fld>
            <a:endParaRPr lang="en-US"/>
          </a:p>
        </p:txBody>
      </p:sp>
    </p:spTree>
    <p:extLst>
      <p:ext uri="{BB962C8B-B14F-4D97-AF65-F5344CB8AC3E}">
        <p14:creationId xmlns:p14="http://schemas.microsoft.com/office/powerpoint/2010/main" val="2201974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dependency representations</a:t>
            </a:r>
            <a:br>
              <a:rPr lang="en-US" dirty="0" smtClean="0"/>
            </a:br>
            <a:r>
              <a:rPr lang="en-US" dirty="0" smtClean="0"/>
              <a:t>CoNLL-2008 and -2009</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37 syntactic dependencies</a:t>
            </a:r>
          </a:p>
          <a:p>
            <a:r>
              <a:rPr lang="en-US" dirty="0" smtClean="0"/>
              <a:t>Always a tree for English!</a:t>
            </a:r>
          </a:p>
          <a:p>
            <a:r>
              <a:rPr lang="en-US" dirty="0" smtClean="0"/>
              <a:t>Some parsers use these instead of the Stanford dependencies</a:t>
            </a:r>
          </a:p>
          <a:p>
            <a:endParaRPr lang="en-US" dirty="0"/>
          </a:p>
          <a:p>
            <a:r>
              <a:rPr lang="en-US" dirty="0" smtClean="0"/>
              <a:t>Approximately 38 semantic dependencies (derived from semantic roles)</a:t>
            </a:r>
          </a:p>
          <a:p>
            <a:pPr lvl="1"/>
            <a:r>
              <a:rPr lang="en-US" dirty="0" smtClean="0"/>
              <a:t>We probably won’t cover these in this class</a:t>
            </a:r>
          </a:p>
          <a:p>
            <a:r>
              <a:rPr lang="en-US" dirty="0" smtClean="0"/>
              <a:t>See the </a:t>
            </a:r>
            <a:r>
              <a:rPr lang="en-US" i="1" dirty="0" smtClean="0"/>
              <a:t>The CoNLL-2008 Shared Task on Joint Parsing of Syntactic and Semantic Dependencies </a:t>
            </a:r>
            <a:r>
              <a:rPr lang="en-US" dirty="0" smtClean="0"/>
              <a:t>paper for details</a:t>
            </a:r>
          </a:p>
          <a:p>
            <a:endParaRPr lang="en-US" dirty="0"/>
          </a:p>
          <a:p>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95</a:t>
            </a:fld>
            <a:endParaRPr lang="en-US"/>
          </a:p>
        </p:txBody>
      </p:sp>
    </p:spTree>
    <p:extLst>
      <p:ext uri="{BB962C8B-B14F-4D97-AF65-F5344CB8AC3E}">
        <p14:creationId xmlns:p14="http://schemas.microsoft.com/office/powerpoint/2010/main" val="309342317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CoNLL-2008 syntactic dependencies</a:t>
            </a:r>
            <a:endParaRPr lang="en-US" dirty="0"/>
          </a:p>
        </p:txBody>
      </p:sp>
      <p:pic>
        <p:nvPicPr>
          <p:cNvPr id="5" name="Picture 4" descr="Screen Shot 2013-08-07 at 3.21.1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214" y="1639849"/>
            <a:ext cx="6903978" cy="4812917"/>
          </a:xfrm>
          <a:prstGeom prst="rect">
            <a:avLst/>
          </a:prstGeom>
        </p:spPr>
      </p:pic>
      <p:sp>
        <p:nvSpPr>
          <p:cNvPr id="6" name="Left Brace 5"/>
          <p:cNvSpPr/>
          <p:nvPr/>
        </p:nvSpPr>
        <p:spPr>
          <a:xfrm>
            <a:off x="1786214" y="2477871"/>
            <a:ext cx="155448" cy="763999"/>
          </a:xfrm>
          <a:prstGeom prst="leftBrac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b="1" dirty="0"/>
          </a:p>
        </p:txBody>
      </p:sp>
      <p:sp>
        <p:nvSpPr>
          <p:cNvPr id="7" name="TextBox 6"/>
          <p:cNvSpPr txBox="1"/>
          <p:nvPr/>
        </p:nvSpPr>
        <p:spPr>
          <a:xfrm>
            <a:off x="301753" y="2261053"/>
            <a:ext cx="1484461" cy="1200329"/>
          </a:xfrm>
          <a:prstGeom prst="rect">
            <a:avLst/>
          </a:prstGeom>
          <a:noFill/>
        </p:spPr>
        <p:txBody>
          <a:bodyPr wrap="square" rtlCol="0">
            <a:spAutoFit/>
          </a:bodyPr>
          <a:lstStyle/>
          <a:p>
            <a:pPr algn="r"/>
            <a:r>
              <a:rPr lang="en-US" dirty="0" smtClean="0"/>
              <a:t>The key dependencies for most applications</a:t>
            </a:r>
            <a:endParaRPr lang="en-US" dirty="0"/>
          </a:p>
        </p:txBody>
      </p:sp>
      <p:sp>
        <p:nvSpPr>
          <p:cNvPr id="3" name="Slide Number Placeholder 2"/>
          <p:cNvSpPr>
            <a:spLocks noGrp="1"/>
          </p:cNvSpPr>
          <p:nvPr>
            <p:ph type="sldNum" sz="quarter" idx="12"/>
          </p:nvPr>
        </p:nvSpPr>
        <p:spPr/>
        <p:txBody>
          <a:bodyPr/>
          <a:lstStyle/>
          <a:p>
            <a:fld id="{FF5157AA-4A4D-2C48-B0F6-C526C028AE97}" type="slidenum">
              <a:rPr lang="en-US" smtClean="0"/>
              <a:t>96</a:t>
            </a:fld>
            <a:endParaRPr lang="en-US"/>
          </a:p>
        </p:txBody>
      </p:sp>
    </p:spTree>
    <p:extLst>
      <p:ext uri="{BB962C8B-B14F-4D97-AF65-F5344CB8AC3E}">
        <p14:creationId xmlns:p14="http://schemas.microsoft.com/office/powerpoint/2010/main" val="10500749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Parsers with </a:t>
            </a:r>
            <a:r>
              <a:rPr lang="en-US" dirty="0" err="1" smtClean="0"/>
              <a:t>CoNLL</a:t>
            </a:r>
            <a:r>
              <a:rPr lang="en-US" dirty="0" smtClean="0"/>
              <a:t> dependencies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Malt</a:t>
            </a:r>
          </a:p>
          <a:p>
            <a:pPr lvl="1"/>
            <a:r>
              <a:rPr lang="en-US" dirty="0">
                <a:hlinkClick r:id="rId2"/>
              </a:rPr>
              <a:t>http://www.maltparser.org</a:t>
            </a:r>
            <a:r>
              <a:rPr lang="en-US" dirty="0" smtClean="0">
                <a:hlinkClick r:id="rId2"/>
              </a:rPr>
              <a:t>/</a:t>
            </a:r>
            <a:endParaRPr lang="en-US" dirty="0" smtClean="0"/>
          </a:p>
          <a:p>
            <a:pPr lvl="1"/>
            <a:r>
              <a:rPr lang="en-US" dirty="0" smtClean="0"/>
              <a:t>Very fast (O(n)), performance a couple F1 points below the state of the art</a:t>
            </a:r>
          </a:p>
          <a:p>
            <a:pPr lvl="1"/>
            <a:r>
              <a:rPr lang="en-US" dirty="0" smtClean="0"/>
              <a:t>Shift-reduce algorithm</a:t>
            </a:r>
          </a:p>
          <a:p>
            <a:pPr lvl="1"/>
            <a:r>
              <a:rPr lang="en-US" dirty="0" smtClean="0"/>
              <a:t>There are NLTK wrappers for it</a:t>
            </a:r>
          </a:p>
          <a:p>
            <a:r>
              <a:rPr lang="en-US" dirty="0" err="1" smtClean="0"/>
              <a:t>MSTParser</a:t>
            </a:r>
            <a:endParaRPr lang="en-US" dirty="0" smtClean="0"/>
          </a:p>
          <a:p>
            <a:pPr lvl="1"/>
            <a:r>
              <a:rPr lang="en-US" dirty="0">
                <a:hlinkClick r:id="rId3"/>
              </a:rPr>
              <a:t>http://sourceforge.net/projects/mstparser</a:t>
            </a:r>
            <a:r>
              <a:rPr lang="en-US" dirty="0" smtClean="0">
                <a:hlinkClick r:id="rId3"/>
              </a:rPr>
              <a:t>/</a:t>
            </a:r>
            <a:endParaRPr lang="en-US" dirty="0" smtClean="0"/>
          </a:p>
          <a:p>
            <a:pPr lvl="1"/>
            <a:r>
              <a:rPr lang="en-US" dirty="0" smtClean="0"/>
              <a:t>Not so fast (at least O(n2)) but has state of the art performance</a:t>
            </a:r>
          </a:p>
          <a:p>
            <a:pPr lvl="1"/>
            <a:r>
              <a:rPr lang="en-US" dirty="0" smtClean="0"/>
              <a:t>Maximum spanning tree (MST) algorithm </a:t>
            </a:r>
          </a:p>
          <a:p>
            <a:r>
              <a:rPr lang="en-US" dirty="0" smtClean="0"/>
              <a:t>Ensemble of Malt parsers</a:t>
            </a:r>
          </a:p>
          <a:p>
            <a:pPr lvl="1"/>
            <a:r>
              <a:rPr lang="en-US" dirty="0" err="1" smtClean="0"/>
              <a:t>CluProcessor</a:t>
            </a:r>
            <a:r>
              <a:rPr lang="en-US" dirty="0"/>
              <a:t> in </a:t>
            </a:r>
            <a:r>
              <a:rPr lang="en-US" dirty="0">
                <a:hlinkClick r:id="rId4"/>
              </a:rPr>
              <a:t>https://</a:t>
            </a:r>
            <a:r>
              <a:rPr lang="en-US" dirty="0" smtClean="0">
                <a:hlinkClick r:id="rId4"/>
              </a:rPr>
              <a:t>github.com/clulab/processors</a:t>
            </a:r>
            <a:r>
              <a:rPr lang="en-US" dirty="0" smtClean="0"/>
              <a:t> </a:t>
            </a:r>
          </a:p>
          <a:p>
            <a:pPr lvl="1"/>
            <a:r>
              <a:rPr lang="en-US" dirty="0" smtClean="0"/>
              <a:t>Very fast, with state of the art performance</a:t>
            </a:r>
          </a:p>
          <a:p>
            <a:pPr lvl="1"/>
            <a:r>
              <a:rPr lang="en-US" dirty="0" smtClean="0"/>
              <a:t>Supports Stanford dependencies </a:t>
            </a:r>
          </a:p>
        </p:txBody>
      </p:sp>
      <p:sp>
        <p:nvSpPr>
          <p:cNvPr id="4" name="Slide Number Placeholder 3"/>
          <p:cNvSpPr>
            <a:spLocks noGrp="1"/>
          </p:cNvSpPr>
          <p:nvPr>
            <p:ph type="sldNum" sz="quarter" idx="12"/>
          </p:nvPr>
        </p:nvSpPr>
        <p:spPr/>
        <p:txBody>
          <a:bodyPr/>
          <a:lstStyle/>
          <a:p>
            <a:fld id="{FF5157AA-4A4D-2C48-B0F6-C526C028AE97}" type="slidenum">
              <a:rPr lang="en-US" smtClean="0"/>
              <a:t>97</a:t>
            </a:fld>
            <a:endParaRPr lang="en-US"/>
          </a:p>
        </p:txBody>
      </p:sp>
    </p:spTree>
    <p:extLst>
      <p:ext uri="{BB962C8B-B14F-4D97-AF65-F5344CB8AC3E}">
        <p14:creationId xmlns:p14="http://schemas.microsoft.com/office/powerpoint/2010/main" val="272902537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syntax, or chunking</a:t>
            </a:r>
            <a:endParaRPr lang="en-US" dirty="0"/>
          </a:p>
        </p:txBody>
      </p:sp>
      <p:sp>
        <p:nvSpPr>
          <p:cNvPr id="3" name="Content Placeholder 2"/>
          <p:cNvSpPr>
            <a:spLocks noGrp="1"/>
          </p:cNvSpPr>
          <p:nvPr>
            <p:ph idx="1"/>
          </p:nvPr>
        </p:nvSpPr>
        <p:spPr/>
        <p:txBody>
          <a:bodyPr/>
          <a:lstStyle/>
          <a:p>
            <a:r>
              <a:rPr lang="en-US" dirty="0" smtClean="0"/>
              <a:t>Text chunking: dividing a text in syntactically correlated sequences of words.</a:t>
            </a:r>
          </a:p>
          <a:p>
            <a:r>
              <a:rPr lang="en-US" dirty="0" smtClean="0"/>
              <a:t>Chunking &lt;&lt; dependency or constituent syntax</a:t>
            </a:r>
          </a:p>
          <a:p>
            <a:pPr lvl="1"/>
            <a:r>
              <a:rPr lang="en-US" dirty="0" smtClean="0"/>
              <a:t>But it is sufficient for some applications</a:t>
            </a:r>
          </a:p>
          <a:p>
            <a:pPr lvl="1"/>
            <a:r>
              <a:rPr lang="en-US" dirty="0" smtClean="0"/>
              <a:t>Can be implemented with really fast algorithms</a:t>
            </a:r>
            <a:endParaRPr lang="en-US" dirty="0"/>
          </a:p>
        </p:txBody>
      </p:sp>
      <p:sp>
        <p:nvSpPr>
          <p:cNvPr id="4" name="Slide Number Placeholder 3"/>
          <p:cNvSpPr>
            <a:spLocks noGrp="1"/>
          </p:cNvSpPr>
          <p:nvPr>
            <p:ph type="sldNum" sz="quarter" idx="12"/>
          </p:nvPr>
        </p:nvSpPr>
        <p:spPr/>
        <p:txBody>
          <a:bodyPr/>
          <a:lstStyle/>
          <a:p>
            <a:fld id="{FF5157AA-4A4D-2C48-B0F6-C526C028AE97}" type="slidenum">
              <a:rPr lang="en-US" smtClean="0"/>
              <a:t>98</a:t>
            </a:fld>
            <a:endParaRPr lang="en-US"/>
          </a:p>
        </p:txBody>
      </p:sp>
    </p:spTree>
    <p:extLst>
      <p:ext uri="{BB962C8B-B14F-4D97-AF65-F5344CB8AC3E}">
        <p14:creationId xmlns:p14="http://schemas.microsoft.com/office/powerpoint/2010/main" val="378475672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syntax example</a:t>
            </a:r>
            <a:endParaRPr lang="en-US" dirty="0"/>
          </a:p>
        </p:txBody>
      </p:sp>
      <p:sp>
        <p:nvSpPr>
          <p:cNvPr id="6" name="Content Placeholder 5"/>
          <p:cNvSpPr>
            <a:spLocks noGrp="1"/>
          </p:cNvSpPr>
          <p:nvPr>
            <p:ph idx="1"/>
          </p:nvPr>
        </p:nvSpPr>
        <p:spPr>
          <a:xfrm>
            <a:off x="457200" y="4511774"/>
            <a:ext cx="8229600" cy="1903473"/>
          </a:xfrm>
        </p:spPr>
        <p:txBody>
          <a:bodyPr>
            <a:normAutofit fontScale="92500" lnSpcReduction="10000"/>
          </a:bodyPr>
          <a:lstStyle/>
          <a:p>
            <a:r>
              <a:rPr lang="en-US" dirty="0" smtClean="0"/>
              <a:t>This problem reduces to sequence tagging, similarly to NER!</a:t>
            </a:r>
          </a:p>
          <a:p>
            <a:r>
              <a:rPr lang="en-US" dirty="0" smtClean="0"/>
              <a:t>But the IOB (or more complex) representation is preferred here. Why?</a:t>
            </a:r>
            <a:endParaRPr lang="en-US" dirty="0"/>
          </a:p>
        </p:txBody>
      </p:sp>
      <p:sp>
        <p:nvSpPr>
          <p:cNvPr id="4" name="TextBox 3"/>
          <p:cNvSpPr txBox="1"/>
          <p:nvPr/>
        </p:nvSpPr>
        <p:spPr>
          <a:xfrm>
            <a:off x="547220" y="1673731"/>
            <a:ext cx="7989236" cy="369332"/>
          </a:xfrm>
          <a:prstGeom prst="rect">
            <a:avLst/>
          </a:prstGeom>
          <a:noFill/>
        </p:spPr>
        <p:txBody>
          <a:bodyPr wrap="none" rtlCol="0">
            <a:spAutoFit/>
          </a:bodyPr>
          <a:lstStyle/>
          <a:p>
            <a:r>
              <a:rPr lang="en-US" dirty="0" smtClean="0"/>
              <a:t>He reckons the current account deficit will narrow to only #1.8 billion in September.</a:t>
            </a:r>
            <a:endParaRPr lang="en-US" dirty="0"/>
          </a:p>
        </p:txBody>
      </p:sp>
      <p:pic>
        <p:nvPicPr>
          <p:cNvPr id="5" name="Picture 4" descr="Screen Shot 2013-08-07 at 3.37.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220" y="2636535"/>
            <a:ext cx="7989236" cy="1202109"/>
          </a:xfrm>
          <a:prstGeom prst="rect">
            <a:avLst/>
          </a:prstGeom>
        </p:spPr>
      </p:pic>
      <p:sp>
        <p:nvSpPr>
          <p:cNvPr id="3" name="Slide Number Placeholder 2"/>
          <p:cNvSpPr>
            <a:spLocks noGrp="1"/>
          </p:cNvSpPr>
          <p:nvPr>
            <p:ph type="sldNum" sz="quarter" idx="12"/>
          </p:nvPr>
        </p:nvSpPr>
        <p:spPr/>
        <p:txBody>
          <a:bodyPr/>
          <a:lstStyle/>
          <a:p>
            <a:fld id="{FF5157AA-4A4D-2C48-B0F6-C526C028AE97}" type="slidenum">
              <a:rPr lang="en-US" smtClean="0"/>
              <a:t>99</a:t>
            </a:fld>
            <a:endParaRPr lang="en-US"/>
          </a:p>
        </p:txBody>
      </p:sp>
    </p:spTree>
    <p:extLst>
      <p:ext uri="{BB962C8B-B14F-4D97-AF65-F5344CB8AC3E}">
        <p14:creationId xmlns:p14="http://schemas.microsoft.com/office/powerpoint/2010/main" val="2438094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1095</TotalTime>
  <Words>5211</Words>
  <Application>Microsoft Macintosh PowerPoint</Application>
  <PresentationFormat>On-screen Show (4:3)</PresentationFormat>
  <Paragraphs>998</Paragraphs>
  <Slides>116</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116</vt:i4>
      </vt:variant>
    </vt:vector>
  </HeadingPairs>
  <TitlesOfParts>
    <vt:vector size="123" baseType="lpstr">
      <vt:lpstr>Calibri</vt:lpstr>
      <vt:lpstr>Mangal</vt:lpstr>
      <vt:lpstr>ＭＳ Ｐゴシック</vt:lpstr>
      <vt:lpstr>Symbol</vt:lpstr>
      <vt:lpstr>Wingdings</vt:lpstr>
      <vt:lpstr>Arial</vt:lpstr>
      <vt:lpstr>Office Theme</vt:lpstr>
      <vt:lpstr>CSC 439/539  Statistical Natural Language Processing Lecture 4: Linguistic Essentials</vt:lpstr>
      <vt:lpstr>Where we are</vt:lpstr>
      <vt:lpstr>Take-away</vt:lpstr>
      <vt:lpstr>A simplified view of NLP</vt:lpstr>
      <vt:lpstr>A simplified view of NLP</vt:lpstr>
      <vt:lpstr>Typical NLP pipeline</vt:lpstr>
      <vt:lpstr>A run-through example</vt:lpstr>
      <vt:lpstr>A run-through example: After tokenization, sentence segmentation, and POS tagging</vt:lpstr>
      <vt:lpstr>A run-through example: After lemmatization/normalization</vt:lpstr>
      <vt:lpstr>A run-through example: After NER</vt:lpstr>
      <vt:lpstr>A run-through example: After dependency parsing</vt:lpstr>
      <vt:lpstr>A run-through example: After coreference resolution</vt:lpstr>
      <vt:lpstr>Build your own visualizations</vt:lpstr>
      <vt:lpstr>My favorite NLP packages</vt:lpstr>
      <vt:lpstr>My favorite NLP packages</vt:lpstr>
      <vt:lpstr>My favorite NLP packages</vt:lpstr>
      <vt:lpstr>Typical NLP pipeline</vt:lpstr>
      <vt:lpstr>Tokenization</vt:lpstr>
      <vt:lpstr>Tokenization issues</vt:lpstr>
      <vt:lpstr>Tokenization issues Hyphenation</vt:lpstr>
      <vt:lpstr>Tokenization issues Whitespace not indicating a word break</vt:lpstr>
      <vt:lpstr>What is a sentence?</vt:lpstr>
      <vt:lpstr>What is a sentence?</vt:lpstr>
      <vt:lpstr>Sentence segmentation A simple algorithm</vt:lpstr>
      <vt:lpstr>Sentence segmentation A better approach</vt:lpstr>
      <vt:lpstr>Tokenization issues in other languages</vt:lpstr>
      <vt:lpstr>Implementations</vt:lpstr>
      <vt:lpstr>NLTK example</vt:lpstr>
      <vt:lpstr>Typical NLP pipeline</vt:lpstr>
      <vt:lpstr>POS Tagging</vt:lpstr>
      <vt:lpstr>(Mostly) English word classes</vt:lpstr>
      <vt:lpstr>Open classes Nouns</vt:lpstr>
      <vt:lpstr>Open classes Verbs, adjectives, adverbs</vt:lpstr>
      <vt:lpstr>Closed classes</vt:lpstr>
      <vt:lpstr>Closed classes Prepositions and particles</vt:lpstr>
      <vt:lpstr>Closed classes Determiners and conjunctions</vt:lpstr>
      <vt:lpstr>Closed classes Pronouns, auxiliary verbs</vt:lpstr>
      <vt:lpstr>Closed classes Others</vt:lpstr>
      <vt:lpstr>Tagsets for English</vt:lpstr>
      <vt:lpstr>Tagset Problems</vt:lpstr>
      <vt:lpstr>Tagset Problems</vt:lpstr>
      <vt:lpstr>Tagset Problems</vt:lpstr>
      <vt:lpstr>Tagset Problems</vt:lpstr>
      <vt:lpstr>Tagset Problems</vt:lpstr>
      <vt:lpstr>Tagset Problems</vt:lpstr>
      <vt:lpstr>NLTK example</vt:lpstr>
      <vt:lpstr>Practice Exercise</vt:lpstr>
      <vt:lpstr>Typical NLP pipeline</vt:lpstr>
      <vt:lpstr>Normalization</vt:lpstr>
      <vt:lpstr>Stemming</vt:lpstr>
      <vt:lpstr>Porter’s Stemming Algorithm</vt:lpstr>
      <vt:lpstr>Porter’s Stemming Algorithm</vt:lpstr>
      <vt:lpstr>Lemmatization</vt:lpstr>
      <vt:lpstr>Lemmatization</vt:lpstr>
      <vt:lpstr>NLTK example</vt:lpstr>
      <vt:lpstr>Typical NLP pipeline</vt:lpstr>
      <vt:lpstr>Named entity recognition</vt:lpstr>
      <vt:lpstr>Named entity types</vt:lpstr>
      <vt:lpstr>Named entity examples</vt:lpstr>
      <vt:lpstr>Numeric entities</vt:lpstr>
      <vt:lpstr>Temporal expressions</vt:lpstr>
      <vt:lpstr>Differences between NER systems</vt:lpstr>
      <vt:lpstr>Ambiguities in NER</vt:lpstr>
      <vt:lpstr>Ambiguities in NER</vt:lpstr>
      <vt:lpstr>NER as sequence labeling</vt:lpstr>
      <vt:lpstr>Practice exercise</vt:lpstr>
      <vt:lpstr>NLTK example</vt:lpstr>
      <vt:lpstr>Typical NLP pipeline</vt:lpstr>
      <vt:lpstr>Syntax representations</vt:lpstr>
      <vt:lpstr>Constituency-based syntax</vt:lpstr>
      <vt:lpstr>Constituency-based parse tree</vt:lpstr>
      <vt:lpstr>Constituency-based parse tree</vt:lpstr>
      <vt:lpstr>Structural ambiguity Attachment ambiguity</vt:lpstr>
      <vt:lpstr>Structural ambiguity Coordination ambiguity</vt:lpstr>
      <vt:lpstr>Treebanks</vt:lpstr>
      <vt:lpstr>Most common Penn Treebank tags</vt:lpstr>
      <vt:lpstr>Most common Penn Treebank tags</vt:lpstr>
      <vt:lpstr>All Penn Treebank tags</vt:lpstr>
      <vt:lpstr>Matching patterns over constituent trees </vt:lpstr>
      <vt:lpstr>Tregex node-node relations</vt:lpstr>
      <vt:lpstr>Tregex example</vt:lpstr>
      <vt:lpstr>Dependency syntax</vt:lpstr>
      <vt:lpstr>Generating dependencies</vt:lpstr>
      <vt:lpstr>Head word identification rules</vt:lpstr>
      <vt:lpstr>Converting from a constituency-based representation to dependencies</vt:lpstr>
      <vt:lpstr>Stanford (collapsed) dependencies</vt:lpstr>
      <vt:lpstr>Important Stanford dependencies: nsubj and nsubjpass</vt:lpstr>
      <vt:lpstr>Important Stanford dependencies: dobj, iobj, pobj</vt:lpstr>
      <vt:lpstr>Stanford dependencies</vt:lpstr>
      <vt:lpstr>Rules for ”collapsing” dependencies</vt:lpstr>
      <vt:lpstr>Matching patterns over dependency graphs </vt:lpstr>
      <vt:lpstr>Semgrex syntax: Nodes</vt:lpstr>
      <vt:lpstr>Semgrex syntax: Relations</vt:lpstr>
      <vt:lpstr>Semgrex syntax: Building complex expressions</vt:lpstr>
      <vt:lpstr>Other dependency representations CoNLL-2008 and -2009</vt:lpstr>
      <vt:lpstr>CoNLL-2008 syntactic dependencies</vt:lpstr>
      <vt:lpstr>Parsers with CoNLL dependencies</vt:lpstr>
      <vt:lpstr>Shallow syntax, or chunking</vt:lpstr>
      <vt:lpstr>Shallow syntax example</vt:lpstr>
      <vt:lpstr>Shallow syntax example</vt:lpstr>
      <vt:lpstr>Shallow syntax tools</vt:lpstr>
      <vt:lpstr>Typical NLP pipeline</vt:lpstr>
      <vt:lpstr>Coreference resolution</vt:lpstr>
      <vt:lpstr>Coreference resolution</vt:lpstr>
      <vt:lpstr>Coreference resolution</vt:lpstr>
      <vt:lpstr>Definition</vt:lpstr>
      <vt:lpstr>Types of referring expressions</vt:lpstr>
      <vt:lpstr>Types of referring expressions</vt:lpstr>
      <vt:lpstr>Types of referring expressions</vt:lpstr>
      <vt:lpstr>Types of referring expressions</vt:lpstr>
      <vt:lpstr>Types of referring expressions</vt:lpstr>
      <vt:lpstr>Features for coreference resolution</vt:lpstr>
      <vt:lpstr>Coreference resolution tools</vt:lpstr>
      <vt:lpstr>Why is coreference resolution important?</vt:lpstr>
      <vt:lpstr>Why is coreference resolution important?</vt:lpstr>
      <vt:lpstr>Take-away</vt:lpstr>
    </vt:vector>
  </TitlesOfParts>
  <Company>UA</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 Surdeanu</dc:creator>
  <cp:lastModifiedBy>Microsoft Office User</cp:lastModifiedBy>
  <cp:revision>289</cp:revision>
  <dcterms:created xsi:type="dcterms:W3CDTF">2013-07-26T18:41:15Z</dcterms:created>
  <dcterms:modified xsi:type="dcterms:W3CDTF">2017-10-19T03:37:11Z</dcterms:modified>
</cp:coreProperties>
</file>