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08" r:id="rId3"/>
    <p:sldId id="257" r:id="rId4"/>
    <p:sldId id="258" r:id="rId5"/>
    <p:sldId id="259" r:id="rId6"/>
    <p:sldId id="315" r:id="rId7"/>
    <p:sldId id="316" r:id="rId8"/>
    <p:sldId id="309" r:id="rId9"/>
    <p:sldId id="310" r:id="rId10"/>
    <p:sldId id="318" r:id="rId11"/>
    <p:sldId id="311" r:id="rId12"/>
    <p:sldId id="31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323" r:id="rId24"/>
    <p:sldId id="319" r:id="rId25"/>
    <p:sldId id="322" r:id="rId26"/>
    <p:sldId id="270" r:id="rId27"/>
    <p:sldId id="304" r:id="rId28"/>
    <p:sldId id="271" r:id="rId29"/>
    <p:sldId id="272" r:id="rId30"/>
    <p:sldId id="273" r:id="rId31"/>
    <p:sldId id="274" r:id="rId32"/>
    <p:sldId id="280" r:id="rId33"/>
    <p:sldId id="275" r:id="rId34"/>
    <p:sldId id="276" r:id="rId35"/>
    <p:sldId id="277" r:id="rId36"/>
    <p:sldId id="279" r:id="rId37"/>
    <p:sldId id="278" r:id="rId38"/>
    <p:sldId id="281" r:id="rId39"/>
    <p:sldId id="282" r:id="rId40"/>
    <p:sldId id="320" r:id="rId41"/>
    <p:sldId id="283" r:id="rId42"/>
    <p:sldId id="284" r:id="rId43"/>
    <p:sldId id="285" r:id="rId44"/>
    <p:sldId id="288" r:id="rId45"/>
    <p:sldId id="287" r:id="rId46"/>
    <p:sldId id="321" r:id="rId47"/>
    <p:sldId id="286" r:id="rId48"/>
    <p:sldId id="289" r:id="rId49"/>
    <p:sldId id="290" r:id="rId50"/>
    <p:sldId id="292" r:id="rId51"/>
    <p:sldId id="293" r:id="rId52"/>
    <p:sldId id="294" r:id="rId53"/>
    <p:sldId id="296" r:id="rId54"/>
    <p:sldId id="313" r:id="rId55"/>
    <p:sldId id="314" r:id="rId56"/>
    <p:sldId id="324" r:id="rId57"/>
    <p:sldId id="317" r:id="rId58"/>
    <p:sldId id="307" r:id="rId59"/>
    <p:sldId id="30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7" autoAdjust="0"/>
    <p:restoredTop sz="91523"/>
  </p:normalViewPr>
  <p:slideViewPr>
    <p:cSldViewPr snapToGrid="0" snapToObjects="1">
      <p:cViewPr>
        <p:scale>
          <a:sx n="105" d="100"/>
          <a:sy n="105" d="100"/>
        </p:scale>
        <p:origin x="1368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A1D0-D03C-3845-B5FF-05B50A4EB98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9DDB-F4B0-0A46-A0CD-B98C59A97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9DDB-F4B0-0A46-A0CD-B98C59A97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O(T</a:t>
            </a:r>
            <a:r>
              <a:rPr lang="en-US" baseline="0" dirty="0" smtClean="0"/>
              <a:t> N^2), where T is the length of the sentence, and N is the number of POS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9DDB-F4B0-0A46-A0CD-B98C59A976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</a:t>
            </a:r>
            <a:r>
              <a:rPr lang="en-US" baseline="0" dirty="0" smtClean="0"/>
              <a:t> = total number of trigrams in corpus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9DDB-F4B0-0A46-A0CD-B98C59A976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A071-E510-C645-B9BF-B148B07C799F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80640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6F36-0E63-8A4B-8F1B-87EEB33F6FA0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A82-1D08-C346-A3E3-8A0014079AEB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96A-8AB2-B14F-A8F8-2EF7B6CA223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C7B8-5B00-B442-B130-B946C46219DD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F48-59F5-DD44-98A1-787BA2A59611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D62-A0EE-ED42-B9D2-0802F5B7B759}" type="datetime1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991-5ACA-194B-8DEB-9A835B684065}" type="datetime1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19FF-4D48-7648-A039-9A3F69890A9D}" type="datetime1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F90-775B-504A-AD2F-ABAB1CE6F924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8FE0-A987-B248-9EA9-02CF6086B2C0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A31A-46E5-D14C-9021-79DC8A1B40DF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i.uni-saarland.de/~thorsten/tnt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~elkan/254spring02/gidofalvi.pdf" TargetMode="External"/><Relationship Id="rId3" Type="http://schemas.openxmlformats.org/officeDocument/2006/relationships/hyperlink" Target="https://nlp.stanford.edu/~manning/papers/tagging.pdf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acm.org/citation.cfm?id=218367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ulab/processors/blob/master/main/src/main/scala/org/clulab/processors/clu/sequences/PartOfSpeechTagger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CSC 439/539</a:t>
            </a:r>
            <a:br>
              <a:rPr lang="en-US" sz="2400" dirty="0"/>
            </a:br>
            <a:r>
              <a:rPr lang="en-US" sz="2400" dirty="0"/>
              <a:t> Statistical Natural Language Processing</a:t>
            </a:r>
            <a:br>
              <a:rPr lang="en-US" sz="2400" dirty="0"/>
            </a:br>
            <a:r>
              <a:rPr lang="en-US" sz="2400" dirty="0"/>
              <a:t>Lecture </a:t>
            </a:r>
            <a:r>
              <a:rPr lang="en-US" sz="2400" dirty="0" smtClean="0"/>
              <a:t>6: Sequence Models, </a:t>
            </a:r>
            <a:r>
              <a:rPr lang="en-US" sz="2400" smtClean="0"/>
              <a:t>(Visible) Markov Models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</a:t>
            </a:r>
            <a:r>
              <a:rPr lang="en-US" dirty="0" err="1" smtClean="0"/>
              <a:t>Surdeanu</a:t>
            </a:r>
            <a:endParaRPr lang="en-US" dirty="0" smtClean="0"/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features and labels for each word in your MEMM POS classifier for the sentence:</a:t>
            </a:r>
          </a:p>
          <a:p>
            <a:endParaRPr lang="en-US" dirty="0" smtClean="0"/>
          </a:p>
          <a:p>
            <a:r>
              <a:rPr lang="en-US" dirty="0" smtClean="0"/>
              <a:t>John/NNP goes/VBZ to/TO China/NNP ./.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bidirectional MEMMs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stack MEMMs that traverse the text in opposite directions:</a:t>
            </a:r>
          </a:p>
          <a:p>
            <a:pPr lvl="1"/>
            <a:r>
              <a:rPr lang="en-US" dirty="0" smtClean="0"/>
              <a:t>Left-to-right direction (same as before)</a:t>
            </a:r>
          </a:p>
          <a:p>
            <a:pPr lvl="1"/>
            <a:r>
              <a:rPr lang="en-US" dirty="0" smtClean="0"/>
              <a:t>Right-to-left: uses the prediction(s) of the above system as features!</a:t>
            </a:r>
          </a:p>
          <a:p>
            <a:pPr lvl="2"/>
            <a:r>
              <a:rPr lang="en-US" dirty="0" smtClean="0"/>
              <a:t>What is the problem with the predictions of the left-to-right model here?</a:t>
            </a:r>
          </a:p>
          <a:p>
            <a:r>
              <a:rPr lang="en-US" dirty="0" smtClean="0"/>
              <a:t>Many state-of-the-art taggers use this approach: </a:t>
            </a:r>
            <a:r>
              <a:rPr lang="en-US" dirty="0" err="1" smtClean="0"/>
              <a:t>CoreNLP</a:t>
            </a:r>
            <a:r>
              <a:rPr lang="en-US" dirty="0" smtClean="0"/>
              <a:t>, processors, </a:t>
            </a:r>
            <a:r>
              <a:rPr lang="en-US" dirty="0" err="1" smtClean="0"/>
              <a:t>SVMTool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the probability theory we covered in the previous lecture to use!</a:t>
            </a:r>
          </a:p>
          <a:p>
            <a:endParaRPr lang="en-US" dirty="0"/>
          </a:p>
          <a:p>
            <a:r>
              <a:rPr lang="en-US" dirty="0" smtClean="0"/>
              <a:t>The resulting approach is called (visible) Markov model</a:t>
            </a:r>
          </a:p>
          <a:p>
            <a:pPr lvl="1"/>
            <a:r>
              <a:rPr lang="en-US" dirty="0" smtClean="0"/>
              <a:t>“Visible” to distinguish it from the </a:t>
            </a:r>
            <a:r>
              <a:rPr lang="en-US" i="1" dirty="0" smtClean="0"/>
              <a:t>hidden</a:t>
            </a:r>
            <a:r>
              <a:rPr lang="en-US" dirty="0" smtClean="0"/>
              <a:t> </a:t>
            </a:r>
            <a:r>
              <a:rPr lang="en-US" dirty="0" smtClean="0"/>
              <a:t>Markov </a:t>
            </a:r>
            <a:r>
              <a:rPr lang="en-US" dirty="0" smtClean="0"/>
              <a:t>models, where the tags are unknown </a:t>
            </a:r>
          </a:p>
          <a:p>
            <a:pPr lvl="2"/>
            <a:r>
              <a:rPr lang="en-US" dirty="0" smtClean="0"/>
              <a:t>Imagine implementing a POS tagger for an unstudied language without POS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2: (Visible)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3836"/>
            <a:ext cx="8229600" cy="195103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Sentence 1 contains </a:t>
            </a:r>
            <a:r>
              <a:rPr lang="en-US" sz="2800" i="1" dirty="0" smtClean="0"/>
              <a:t>n</a:t>
            </a:r>
            <a:r>
              <a:rPr lang="en-US" sz="2800" dirty="0" smtClean="0"/>
              <a:t> words</a:t>
            </a:r>
          </a:p>
          <a:p>
            <a:r>
              <a:rPr lang="en-US" sz="2800" dirty="0" smtClean="0"/>
              <a:t>      - an assignment of POS tags to this sentence</a:t>
            </a:r>
          </a:p>
          <a:p>
            <a:r>
              <a:rPr lang="en-US" sz="2800" dirty="0" smtClean="0"/>
              <a:t>      - the words in this sentence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- the estimate of optimal tag assignment </a:t>
            </a:r>
            <a:endParaRPr lang="en-US" sz="2800" dirty="0"/>
          </a:p>
        </p:txBody>
      </p:sp>
      <p:pic>
        <p:nvPicPr>
          <p:cNvPr id="4" name="Picture 3" descr="Screen Shot 2013-11-04 at 11.30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984375"/>
            <a:ext cx="5718175" cy="16894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24090"/>
              </p:ext>
            </p:extLst>
          </p:nvPr>
        </p:nvGraphicFramePr>
        <p:xfrm>
          <a:off x="857250" y="4019908"/>
          <a:ext cx="488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Equation" r:id="rId4" imgW="152400" imgH="228600" progId="Equation.3">
                  <p:embed/>
                </p:oleObj>
              </mc:Choice>
              <mc:Fallback>
                <p:oleObj name="Equation" r:id="rId4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4019908"/>
                        <a:ext cx="48895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22176"/>
              </p:ext>
            </p:extLst>
          </p:nvPr>
        </p:nvGraphicFramePr>
        <p:xfrm>
          <a:off x="809625" y="4568785"/>
          <a:ext cx="530225" cy="59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" name="Equation" r:id="rId6" imgW="203200" imgH="228600" progId="Equation.3">
                  <p:embed/>
                </p:oleObj>
              </mc:Choice>
              <mc:Fallback>
                <p:oleObj name="Equation" r:id="rId6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625" y="4568785"/>
                        <a:ext cx="530225" cy="59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creen Shot 2013-11-04 at 11.37.1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" y="5088205"/>
            <a:ext cx="520700" cy="6238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5713" y="6046769"/>
            <a:ext cx="659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(The </a:t>
            </a:r>
            <a:r>
              <a:rPr lang="en-US" dirty="0"/>
              <a:t>function </a:t>
            </a:r>
            <a:r>
              <a:rPr lang="en-US" dirty="0" err="1"/>
              <a:t>argmax</a:t>
            </a:r>
            <a:r>
              <a:rPr lang="en-US" baseline="-25000" dirty="0" err="1"/>
              <a:t>x</a:t>
            </a:r>
            <a:r>
              <a:rPr lang="en-US" dirty="0"/>
              <a:t> f(x) means “the x such that f(x) is maximized</a:t>
            </a:r>
            <a:r>
              <a:rPr lang="en-US" dirty="0" smtClean="0"/>
              <a:t>”.)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2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Formalize This</a:t>
            </a:r>
          </a:p>
        </p:txBody>
      </p:sp>
      <p:pic>
        <p:nvPicPr>
          <p:cNvPr id="5" name="Picture 4" descr="Screen Shot 2013-11-04 at 11.4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150312"/>
            <a:ext cx="5032375" cy="1424920"/>
          </a:xfrm>
          <a:prstGeom prst="rect">
            <a:avLst/>
          </a:prstGeom>
        </p:spPr>
      </p:pic>
      <p:pic>
        <p:nvPicPr>
          <p:cNvPr id="6" name="Picture 5" descr="Screen Shot 2013-11-04 at 11.40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3" y="4246139"/>
            <a:ext cx="4837632" cy="153236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6254749" y="2472156"/>
            <a:ext cx="2063751" cy="643688"/>
          </a:xfrm>
          <a:prstGeom prst="wedgeRoundRectCallout">
            <a:avLst>
              <a:gd name="adj1" fmla="val -69360"/>
              <a:gd name="adj2" fmla="val -25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What’s this?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54749" y="4513681"/>
            <a:ext cx="2317751" cy="867944"/>
          </a:xfrm>
          <a:prstGeom prst="wedgeRoundRectCallout">
            <a:avLst>
              <a:gd name="adj1" fmla="val -109266"/>
              <a:gd name="adj2" fmla="val -1988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Why can we ignore that?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771774" y="5778501"/>
            <a:ext cx="4768851" cy="867944"/>
          </a:xfrm>
          <a:prstGeom prst="wedgeRoundRectCallout">
            <a:avLst>
              <a:gd name="adj1" fmla="val -13761"/>
              <a:gd name="adj2" fmla="val -100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two are still way too sparse!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Words are independent of the words around them</a:t>
            </a:r>
          </a:p>
          <a:p>
            <a:r>
              <a:rPr lang="en-US" sz="2800" dirty="0" smtClean="0"/>
              <a:t>Words depend only on their POS tags, not on the neighboring POS tags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A tag is dependent only on the previous tag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Screen Shot 2013-11-04 at 11.47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3174517"/>
            <a:ext cx="4397375" cy="1237228"/>
          </a:xfrm>
          <a:prstGeom prst="rect">
            <a:avLst/>
          </a:prstGeom>
        </p:spPr>
      </p:pic>
      <p:pic>
        <p:nvPicPr>
          <p:cNvPr id="5" name="Picture 4" descr="Screen Shot 2013-11-04 at 11.5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5216525"/>
            <a:ext cx="4397375" cy="125813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651750" y="2825751"/>
            <a:ext cx="1365250" cy="2508249"/>
          </a:xfrm>
          <a:prstGeom prst="wedgeRoundRectCallout">
            <a:avLst>
              <a:gd name="adj1" fmla="val -132485"/>
              <a:gd name="adj2" fmla="val -52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Which rule was used to generate these?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pic>
        <p:nvPicPr>
          <p:cNvPr id="5" name="Picture 4" descr="Screen Shot 2013-11-04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551526"/>
            <a:ext cx="7489104" cy="1018899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587624" y="4587875"/>
            <a:ext cx="2206625" cy="1016000"/>
          </a:xfrm>
          <a:prstGeom prst="wedgeRoundRectCallout">
            <a:avLst>
              <a:gd name="adj1" fmla="val 125930"/>
              <a:gd name="adj2" fmla="val -1750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Word likelihoods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29274" y="4587875"/>
            <a:ext cx="2206625" cy="1016000"/>
          </a:xfrm>
          <a:prstGeom prst="wedgeRoundRectCallout">
            <a:avLst>
              <a:gd name="adj1" fmla="val 36721"/>
              <a:gd name="adj2" fmla="val -1843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Tag transition probabilities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Tag Transition Probabilities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 the Brown corpus (1M words)</a:t>
            </a:r>
          </a:p>
          <a:p>
            <a:pPr lvl="1"/>
            <a:r>
              <a:rPr lang="en-US" sz="2400" dirty="0" smtClean="0"/>
              <a:t>DT occurs 116,454 times</a:t>
            </a:r>
          </a:p>
          <a:p>
            <a:pPr lvl="1"/>
            <a:r>
              <a:rPr lang="en-US" sz="2400" dirty="0" smtClean="0"/>
              <a:t>DT is followed by NN 56,509 times</a:t>
            </a:r>
            <a:endParaRPr lang="en-US" sz="2400" dirty="0"/>
          </a:p>
        </p:txBody>
      </p:sp>
      <p:pic>
        <p:nvPicPr>
          <p:cNvPr id="3" name="Picture 2" descr="Screen Shot 2013-11-04 at 2.0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841500"/>
            <a:ext cx="4730750" cy="1591654"/>
          </a:xfrm>
          <a:prstGeom prst="rect">
            <a:avLst/>
          </a:prstGeom>
        </p:spPr>
      </p:pic>
      <p:pic>
        <p:nvPicPr>
          <p:cNvPr id="7" name="Picture 6" descr="Screen Shot 2013-11-04 at 2.0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5475008"/>
            <a:ext cx="6032500" cy="9869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Word Likelihoods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the Brown corpus (1M words)</a:t>
            </a:r>
          </a:p>
          <a:p>
            <a:pPr lvl="1"/>
            <a:r>
              <a:rPr lang="en-US" dirty="0" smtClean="0"/>
              <a:t>VBZ occurs 21,627 times</a:t>
            </a:r>
          </a:p>
          <a:p>
            <a:pPr lvl="1"/>
            <a:r>
              <a:rPr lang="en-US" dirty="0" smtClean="0"/>
              <a:t>VBZ is the </a:t>
            </a:r>
            <a:r>
              <a:rPr lang="en-US" dirty="0" smtClean="0"/>
              <a:t>tag </a:t>
            </a:r>
            <a:r>
              <a:rPr lang="en-US" dirty="0" smtClean="0"/>
              <a:t>for “is” 10,073 times</a:t>
            </a:r>
          </a:p>
        </p:txBody>
      </p:sp>
      <p:pic>
        <p:nvPicPr>
          <p:cNvPr id="4" name="Picture 3" descr="Screen Shot 2013-11-04 at 2.1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619250"/>
            <a:ext cx="4819650" cy="1606550"/>
          </a:xfrm>
          <a:prstGeom prst="rect">
            <a:avLst/>
          </a:prstGeom>
        </p:spPr>
      </p:pic>
      <p:pic>
        <p:nvPicPr>
          <p:cNvPr id="5" name="Picture 4" descr="Screen Shot 2013-11-04 at 2.1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5322104"/>
            <a:ext cx="6953250" cy="11528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“race” is ambiguous</a:t>
            </a:r>
          </a:p>
          <a:p>
            <a:r>
              <a:rPr lang="en-US" dirty="0" smtClean="0"/>
              <a:t>Let’s see why VB is preferred in the first case</a:t>
            </a:r>
            <a:endParaRPr lang="en-US" dirty="0"/>
          </a:p>
        </p:txBody>
      </p:sp>
      <p:pic>
        <p:nvPicPr>
          <p:cNvPr id="6" name="Picture 5" descr="Screen Shot 2013-11-04 at 2.1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42499"/>
            <a:ext cx="7874000" cy="10710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(MEMM)</a:t>
            </a:r>
          </a:p>
          <a:p>
            <a:r>
              <a:rPr lang="en-US" dirty="0" smtClean="0"/>
              <a:t>Visible </a:t>
            </a:r>
            <a:r>
              <a:rPr lang="en-US"/>
              <a:t>Markov </a:t>
            </a:r>
            <a:r>
              <a:rPr lang="en-US" smtClean="0"/>
              <a:t>models (MM) </a:t>
            </a:r>
            <a:r>
              <a:rPr lang="en-US" dirty="0"/>
              <a:t>for POS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Training </a:t>
            </a:r>
            <a:r>
              <a:rPr lang="en-US" dirty="0"/>
              <a:t>by </a:t>
            </a:r>
            <a:r>
              <a:rPr lang="en-US" dirty="0" smtClean="0"/>
              <a:t>counting</a:t>
            </a:r>
          </a:p>
          <a:p>
            <a:r>
              <a:rPr lang="en-US" dirty="0" smtClean="0"/>
              <a:t>Smoothing probabilities</a:t>
            </a:r>
          </a:p>
          <a:p>
            <a:r>
              <a:rPr lang="en-US" dirty="0" smtClean="0"/>
              <a:t>Handling </a:t>
            </a:r>
            <a:r>
              <a:rPr lang="en-US" dirty="0"/>
              <a:t>unknown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Viterbi </a:t>
            </a:r>
            <a:r>
              <a:rPr lang="en-US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3-11-04 at 2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1808328"/>
            <a:ext cx="6683375" cy="44798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tag transition</a:t>
            </a:r>
          </a:p>
          <a:p>
            <a:pPr lvl="1"/>
            <a:r>
              <a:rPr lang="en-US" dirty="0" smtClean="0"/>
              <a:t>P(NN|TO) = 0.00047</a:t>
            </a:r>
          </a:p>
          <a:p>
            <a:pPr lvl="1"/>
            <a:r>
              <a:rPr lang="en-US" dirty="0" smtClean="0"/>
              <a:t>P(VB|TO) = .83</a:t>
            </a:r>
          </a:p>
          <a:p>
            <a:r>
              <a:rPr lang="en-US" dirty="0" smtClean="0"/>
              <a:t>The word likelihood for “race”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race|NN</a:t>
            </a:r>
            <a:r>
              <a:rPr lang="en-US" dirty="0" smtClean="0"/>
              <a:t>) = 0.00057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race|VB</a:t>
            </a:r>
            <a:r>
              <a:rPr lang="en-US" dirty="0" smtClean="0"/>
              <a:t>) = 0.00012</a:t>
            </a:r>
          </a:p>
          <a:p>
            <a:r>
              <a:rPr lang="en-US" dirty="0" smtClean="0"/>
              <a:t>The second tag transition</a:t>
            </a:r>
          </a:p>
          <a:p>
            <a:pPr lvl="1"/>
            <a:r>
              <a:rPr lang="en-US" dirty="0" smtClean="0"/>
              <a:t>P(NR|VB) = 0.0027</a:t>
            </a:r>
          </a:p>
          <a:p>
            <a:pPr lvl="1"/>
            <a:r>
              <a:rPr lang="en-US" dirty="0" smtClean="0"/>
              <a:t>P(NR|NN) = 0.0012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P(VB|TO)P(NR|VB)P(</a:t>
            </a:r>
            <a:r>
              <a:rPr lang="en-US" dirty="0" err="1" smtClean="0"/>
              <a:t>race|VB</a:t>
            </a:r>
            <a:r>
              <a:rPr lang="en-US" dirty="0" smtClean="0"/>
              <a:t>) = 0.00000027</a:t>
            </a:r>
          </a:p>
          <a:p>
            <a:r>
              <a:rPr lang="en-US" dirty="0" smtClean="0"/>
              <a:t>P(NN|TO)P(NR|NN)P(</a:t>
            </a:r>
            <a:r>
              <a:rPr lang="en-US" dirty="0" err="1" smtClean="0"/>
              <a:t>race|NN</a:t>
            </a:r>
            <a:r>
              <a:rPr lang="en-US" dirty="0" smtClean="0"/>
              <a:t>) = 0.00000000032</a:t>
            </a:r>
          </a:p>
          <a:p>
            <a:endParaRPr lang="en-US" dirty="0"/>
          </a:p>
          <a:p>
            <a:r>
              <a:rPr lang="en-US" dirty="0" smtClean="0"/>
              <a:t>VB is more likely than NN, even though “race” appears more commonly as a noun!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implementing a POS tagger for Klingon. In your corpus you see the word “</a:t>
            </a:r>
            <a:r>
              <a:rPr lang="en-US" dirty="0" err="1" smtClean="0"/>
              <a:t>vjIjatlh</a:t>
            </a:r>
            <a:r>
              <a:rPr lang="en-US" dirty="0" smtClean="0"/>
              <a:t>” a total of 1,000 times, out of which 100 times it is seen with the POS tag VB. In the corpus there is a total of 10,000 words tagged as VB. What is P(</a:t>
            </a:r>
            <a:r>
              <a:rPr lang="en-US" dirty="0" err="1" smtClean="0"/>
              <a:t>vjIjatlh|VB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Exercise (1/2)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590544" cy="4525963"/>
          </a:xfrm>
        </p:spPr>
        <p:txBody>
          <a:bodyPr/>
          <a:lstStyle/>
          <a:p>
            <a:r>
              <a:rPr lang="en-US" dirty="0"/>
              <a:t>Given the following </a:t>
            </a:r>
            <a:r>
              <a:rPr lang="en-US" dirty="0" smtClean="0"/>
              <a:t>MM</a:t>
            </a:r>
            <a:r>
              <a:rPr lang="en-US" dirty="0"/>
              <a:t>, in a hypothetical language containing 5 POS tags and 4 words: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72" y="1600200"/>
            <a:ext cx="3266608" cy="5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best sequence of POS tags for the sentences below, in a greedy left-to-right tagging approach using this MM? That is, in each step choose the POS tag that maximizes the current P(t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|t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What is the overall probability for each best sequence?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6" y="4259383"/>
            <a:ext cx="3188208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2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3-11-04 at 2.2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630823"/>
            <a:ext cx="6921500" cy="436524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619249" y="6207125"/>
            <a:ext cx="6143625" cy="612648"/>
          </a:xfrm>
          <a:prstGeom prst="wedgeRoundRectCallout">
            <a:avLst>
              <a:gd name="adj1" fmla="val 20665"/>
              <a:gd name="adj2" fmla="val -748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tags = states; words = observations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 an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with any machine learning algorithm, there are two important issues one needs to do to build an HMM:</a:t>
            </a:r>
          </a:p>
          <a:p>
            <a:r>
              <a:rPr lang="en-US" b="1" dirty="0" smtClean="0"/>
              <a:t>Training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Estimating p(t</a:t>
            </a:r>
            <a:r>
              <a:rPr lang="en-US" baseline="-25000" dirty="0" smtClean="0"/>
              <a:t>i</a:t>
            </a:r>
            <a:r>
              <a:rPr lang="en-US" dirty="0" smtClean="0"/>
              <a:t>|t</a:t>
            </a:r>
            <a:r>
              <a:rPr lang="en-US" baseline="-25000" dirty="0" smtClean="0"/>
              <a:t>i-1</a:t>
            </a:r>
            <a:r>
              <a:rPr lang="en-US" dirty="0" smtClean="0"/>
              <a:t>) and p(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Testing</a:t>
            </a:r>
            <a:r>
              <a:rPr lang="en-US" dirty="0" smtClean="0"/>
              <a:t> (predicting):</a:t>
            </a:r>
          </a:p>
          <a:p>
            <a:pPr lvl="1"/>
            <a:r>
              <a:rPr lang="en-US" dirty="0" smtClean="0"/>
              <a:t>Estimating the best sequence of tags for a sentence (or sequence or words)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Training: Two Types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A</a:t>
            </a:r>
            <a:r>
              <a:rPr lang="en-US" sz="3600" dirty="0" smtClean="0"/>
              <a:t>: transition probabilities</a:t>
            </a:r>
          </a:p>
          <a:p>
            <a:pPr lvl="1"/>
            <a:r>
              <a:rPr lang="en-US" sz="3200" dirty="0" smtClean="0"/>
              <a:t>Used to compute the prior probabilities</a:t>
            </a:r>
          </a:p>
          <a:p>
            <a:r>
              <a:rPr lang="en-US" sz="3600" i="1" dirty="0" smtClean="0"/>
              <a:t>B</a:t>
            </a:r>
            <a:r>
              <a:rPr lang="en-US" sz="3600" dirty="0" smtClean="0"/>
              <a:t>: observation likelihoods</a:t>
            </a:r>
          </a:p>
          <a:p>
            <a:pPr lvl="1"/>
            <a:r>
              <a:rPr lang="en-US" sz="3200" dirty="0" smtClean="0"/>
              <a:t>Used to compute the likelihood probabilities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 Transition Probabilities</a:t>
            </a:r>
            <a:endParaRPr lang="en-US" dirty="0"/>
          </a:p>
        </p:txBody>
      </p:sp>
      <p:pic>
        <p:nvPicPr>
          <p:cNvPr id="4" name="Picture 3" descr="Screen Shot 2013-11-04 at 2.2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2121204"/>
            <a:ext cx="7542370" cy="39906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Sequences in Information Extraction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1758423"/>
            <a:ext cx="7762875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Fully furnished condo in the beautiful Catalina Foothills! Equipped with everything you need - house wares, linens, full-size washer &amp; dryer, cable and Wi-Fi. Relax on your private covered patio or take a dip in the sparkling pool! Close to fine dining and shopping, too. List price is average, please call for exact pricing and availability.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1999" y="2381250"/>
            <a:ext cx="7461251" cy="4234502"/>
            <a:chOff x="761999" y="2381250"/>
            <a:chExt cx="7461251" cy="423450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761999" y="2460625"/>
              <a:ext cx="3222626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84220" y="238125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what</a:t>
              </a:r>
              <a:endParaRPr lang="en-US" sz="1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092079" y="2444750"/>
              <a:ext cx="3464421" cy="158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80058" y="3073400"/>
              <a:ext cx="1347192" cy="158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98928" y="3019425"/>
              <a:ext cx="85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location</a:t>
              </a:r>
              <a:endParaRPr lang="en-US" sz="1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252414" y="3073400"/>
              <a:ext cx="5304086" cy="1587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0058" y="3686176"/>
              <a:ext cx="7443192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0058" y="4394201"/>
              <a:ext cx="7125692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61999" y="4991101"/>
              <a:ext cx="460375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73928" y="4943476"/>
              <a:ext cx="8780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features</a:t>
              </a:r>
              <a:endParaRPr lang="en-US" sz="1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451993" y="4991101"/>
              <a:ext cx="277125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80321" y="5635626"/>
              <a:ext cx="277125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08388" y="5603876"/>
              <a:ext cx="1365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neighborhood</a:t>
              </a:r>
              <a:endParaRPr lang="en-US" sz="16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3601104" y="5629276"/>
              <a:ext cx="2844146" cy="158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940556" y="5581651"/>
              <a:ext cx="5999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price</a:t>
              </a:r>
              <a:endParaRPr lang="en-US" sz="16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508750" y="5629278"/>
              <a:ext cx="1714500" cy="63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946" y="6310592"/>
              <a:ext cx="462404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642056" y="6277198"/>
              <a:ext cx="8099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contact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Observation Likelihoods</a:t>
            </a:r>
            <a:endParaRPr lang="en-US" dirty="0"/>
          </a:p>
        </p:txBody>
      </p:sp>
      <p:pic>
        <p:nvPicPr>
          <p:cNvPr id="3" name="Picture 2" descr="Screen Shot 2013-11-04 at 2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866829"/>
            <a:ext cx="7144294" cy="46736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Viterbi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Viterbi algorithm</a:t>
            </a:r>
          </a:p>
          <a:p>
            <a:pPr lvl="1"/>
            <a:r>
              <a:rPr lang="en-US" dirty="0" smtClean="0"/>
              <a:t>Computes the </a:t>
            </a:r>
            <a:r>
              <a:rPr lang="en-US" dirty="0" err="1" smtClean="0"/>
              <a:t>argmax</a:t>
            </a:r>
            <a:r>
              <a:rPr lang="en-US" dirty="0" smtClean="0"/>
              <a:t> efficiently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 of dynamic programming</a:t>
            </a:r>
            <a:endParaRPr lang="en-US" dirty="0"/>
          </a:p>
        </p:txBody>
      </p:sp>
      <p:pic>
        <p:nvPicPr>
          <p:cNvPr id="3" name="Picture 2" descr="Screen Shot 2013-11-04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472151"/>
            <a:ext cx="7489104" cy="1018899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968749" y="1859503"/>
            <a:ext cx="3413126" cy="612648"/>
          </a:xfrm>
          <a:prstGeom prst="wedgeRoundRectCallout">
            <a:avLst>
              <a:gd name="adj1" fmla="val -18245"/>
              <a:gd name="adj2" fmla="val 910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expensive to do…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07050" y="3530748"/>
            <a:ext cx="2936875" cy="612648"/>
          </a:xfrm>
          <a:prstGeom prst="wedgeRoundRectCallout">
            <a:avLst>
              <a:gd name="adj1" fmla="val 19053"/>
              <a:gd name="adj2" fmla="val -903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because of this.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</a:t>
            </a:r>
            <a:endParaRPr lang="en-US" dirty="0"/>
          </a:p>
        </p:txBody>
      </p:sp>
      <p:pic>
        <p:nvPicPr>
          <p:cNvPr id="4" name="Picture 3" descr="Screen Shot 2013-11-05 at 10.52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83" y="1635125"/>
            <a:ext cx="2913967" cy="50532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Search Space</a:t>
            </a:r>
            <a:endParaRPr lang="en-US" dirty="0"/>
          </a:p>
        </p:txBody>
      </p:sp>
      <p:pic>
        <p:nvPicPr>
          <p:cNvPr id="4" name="Picture 3" descr="viterbi-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863850"/>
            <a:ext cx="5216525" cy="1943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Search Space</a:t>
            </a:r>
          </a:p>
        </p:txBody>
      </p:sp>
      <p:pic>
        <p:nvPicPr>
          <p:cNvPr id="3" name="Picture 2" descr="Hmm-Viterbi-algorithm-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07" y="1868697"/>
            <a:ext cx="3809603" cy="400960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182281" y="6245223"/>
            <a:ext cx="5800727" cy="434975"/>
          </a:xfrm>
          <a:prstGeom prst="wedgeRoundRectCallout">
            <a:avLst>
              <a:gd name="adj1" fmla="val 408"/>
              <a:gd name="adj2" fmla="val -872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column for each observation (word)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58333" y="2667000"/>
            <a:ext cx="977899" cy="2540000"/>
          </a:xfrm>
          <a:prstGeom prst="wedgeRoundRectCallout">
            <a:avLst>
              <a:gd name="adj1" fmla="val 72926"/>
              <a:gd name="adj2" fmla="val -12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row for each state (tag)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156704" y="1685544"/>
            <a:ext cx="1441195" cy="1338072"/>
          </a:xfrm>
          <a:prstGeom prst="wedgeRoundRectCallout">
            <a:avLst>
              <a:gd name="adj1" fmla="val -94575"/>
              <a:gd name="adj2" fmla="val 704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This is called a trellis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5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State (or tag) transition probabilities (A)</a:t>
            </a:r>
          </a:p>
          <a:p>
            <a:pPr lvl="1"/>
            <a:r>
              <a:rPr lang="en-US" dirty="0" smtClean="0"/>
              <a:t>Observation (or word) likelihoods (B)</a:t>
            </a:r>
          </a:p>
          <a:p>
            <a:pPr lvl="1"/>
            <a:r>
              <a:rPr lang="en-US" dirty="0" smtClean="0"/>
              <a:t>An observation sequence O = (o</a:t>
            </a:r>
            <a:r>
              <a:rPr lang="en-US" baseline="-25000" dirty="0" smtClean="0"/>
              <a:t>1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Most probable state sequence Q = (q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q</a:t>
            </a:r>
            <a:r>
              <a:rPr lang="en-US" baseline="-25000" dirty="0" err="1" smtClean="0"/>
              <a:t>T</a:t>
            </a:r>
            <a:r>
              <a:rPr lang="en-US" dirty="0" smtClean="0"/>
              <a:t>) together with its probability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pic>
        <p:nvPicPr>
          <p:cNvPr id="4" name="Picture 3" descr="Screen Shot 2013-11-05 at 10.53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1995782"/>
            <a:ext cx="7244131" cy="4116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2375" y="6397625"/>
            <a:ext cx="682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states 0 (virtual start) and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(virtual end) do not emit words.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9762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and B Matrices</a:t>
            </a:r>
            <a:endParaRPr lang="en-US" dirty="0"/>
          </a:p>
        </p:txBody>
      </p:sp>
      <p:pic>
        <p:nvPicPr>
          <p:cNvPr id="4" name="Picture 3" descr="Screen Shot 2013-11-05 at 10.3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647396"/>
            <a:ext cx="6775908" cy="1464229"/>
          </a:xfrm>
          <a:prstGeom prst="rect">
            <a:avLst/>
          </a:prstGeom>
        </p:spPr>
      </p:pic>
      <p:pic>
        <p:nvPicPr>
          <p:cNvPr id="5" name="Picture 4" descr="Screen Shot 2013-11-05 at 10.32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" y="5063755"/>
            <a:ext cx="6775908" cy="1223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7751" y="1620065"/>
            <a:ext cx="6775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A: </a:t>
            </a:r>
            <a:r>
              <a:rPr lang="en-US" sz="2400" dirty="0" smtClean="0"/>
              <a:t>The rows are labeled with the conditioning event, e.g., P(PPSS|VB) = .0070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7751" y="4417424"/>
            <a:ext cx="55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Trace</a:t>
            </a:r>
            <a:endParaRPr lang="en-US" dirty="0"/>
          </a:p>
        </p:txBody>
      </p:sp>
      <p:pic>
        <p:nvPicPr>
          <p:cNvPr id="3" name="Picture 2" descr="Screen Shot 2013-11-05 at 10.56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90" y="1745054"/>
            <a:ext cx="5398835" cy="4645231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016750" y="2667000"/>
            <a:ext cx="1825624" cy="2540000"/>
          </a:xfrm>
          <a:prstGeom prst="wedgeRoundRectCallout">
            <a:avLst>
              <a:gd name="adj1" fmla="val -72115"/>
              <a:gd name="adj2" fmla="val -106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What’s the complexity of this algorithm?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Viterbi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992558"/>
            <a:ext cx="8229600" cy="33558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t-1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– the </a:t>
            </a:r>
            <a:r>
              <a:rPr lang="en-US" b="1" dirty="0" smtClean="0"/>
              <a:t>previous Viterbi path probability </a:t>
            </a:r>
            <a:r>
              <a:rPr lang="en-US" dirty="0" smtClean="0"/>
              <a:t>from the previous time step t – 1 (i.e., the previous word)</a:t>
            </a:r>
          </a:p>
          <a:p>
            <a:r>
              <a:rPr lang="en-US" dirty="0" err="1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– the </a:t>
            </a:r>
            <a:r>
              <a:rPr lang="en-US" b="1" dirty="0" smtClean="0"/>
              <a:t>transition probability </a:t>
            </a:r>
            <a:r>
              <a:rPr lang="en-US" dirty="0" smtClean="0"/>
              <a:t>from previous state q</a:t>
            </a:r>
            <a:r>
              <a:rPr lang="en-US" baseline="-25000" dirty="0" smtClean="0"/>
              <a:t>i</a:t>
            </a:r>
            <a:r>
              <a:rPr lang="en-US" dirty="0" smtClean="0"/>
              <a:t> (i.e., the previous word having POS tag </a:t>
            </a:r>
            <a:r>
              <a:rPr lang="en-US" dirty="0" err="1" smtClean="0"/>
              <a:t>i</a:t>
            </a:r>
            <a:r>
              <a:rPr lang="en-US" dirty="0" smtClean="0"/>
              <a:t>) to current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(i.e., the current word having POS tag j)</a:t>
            </a:r>
          </a:p>
          <a:p>
            <a:r>
              <a:rPr lang="en-US" dirty="0" err="1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(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) – the </a:t>
            </a:r>
            <a:r>
              <a:rPr lang="en-US" b="1" dirty="0" smtClean="0"/>
              <a:t>state observation likelihood </a:t>
            </a:r>
            <a:r>
              <a:rPr lang="en-US" dirty="0" smtClean="0"/>
              <a:t>of the observation symbol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 (i.e., word at position t) given the current state j (i.e., the j POS tag)</a:t>
            </a:r>
            <a:endParaRPr lang="en-US" dirty="0"/>
          </a:p>
        </p:txBody>
      </p:sp>
      <p:pic>
        <p:nvPicPr>
          <p:cNvPr id="3" name="Picture 2" descr="Screen Shot 2013-11-05 at 10.5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1674416"/>
            <a:ext cx="5302250" cy="10958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4937125" y="4984750"/>
            <a:ext cx="3540125" cy="777876"/>
          </a:xfrm>
          <a:prstGeom prst="wedgeRoundRectCallout">
            <a:avLst>
              <a:gd name="adj1" fmla="val -15452"/>
              <a:gd name="adj2" fmla="val -5293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of the main motivations for </a:t>
            </a:r>
            <a:r>
              <a:rPr lang="en-US" dirty="0" err="1" smtClean="0"/>
              <a:t>interdisciplinarity</a:t>
            </a:r>
            <a:r>
              <a:rPr lang="en-US" dirty="0" smtClean="0"/>
              <a:t> in ML!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Are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Speech recognition</a:t>
            </a:r>
          </a:p>
          <a:p>
            <a:pPr lvl="1"/>
            <a:r>
              <a:rPr lang="en-US" sz="2400" dirty="0" smtClean="0"/>
              <a:t>Group phonemes into words</a:t>
            </a:r>
          </a:p>
          <a:p>
            <a:r>
              <a:rPr lang="en-US" sz="2800" dirty="0" smtClean="0"/>
              <a:t>Natural language processing</a:t>
            </a:r>
          </a:p>
          <a:p>
            <a:pPr lvl="1"/>
            <a:r>
              <a:rPr lang="en-US" sz="2400" dirty="0" smtClean="0"/>
              <a:t>Part of speech tagging </a:t>
            </a:r>
          </a:p>
          <a:p>
            <a:pPr lvl="1"/>
            <a:r>
              <a:rPr lang="en-US" sz="2400" dirty="0" smtClean="0"/>
              <a:t>Named entity recognition</a:t>
            </a:r>
          </a:p>
          <a:p>
            <a:pPr lvl="1"/>
            <a:r>
              <a:rPr lang="en-US" sz="2400" dirty="0" smtClean="0"/>
              <a:t>Information extraction</a:t>
            </a:r>
          </a:p>
          <a:p>
            <a:pPr lvl="1"/>
            <a:r>
              <a:rPr lang="en-US" sz="2400" dirty="0" smtClean="0"/>
              <a:t>Question answering</a:t>
            </a:r>
          </a:p>
          <a:p>
            <a:r>
              <a:rPr lang="en-US" sz="2800" dirty="0" smtClean="0"/>
              <a:t>Bioinformatics</a:t>
            </a:r>
          </a:p>
          <a:p>
            <a:pPr lvl="1"/>
            <a:r>
              <a:rPr lang="en-US" sz="2400" dirty="0" smtClean="0"/>
              <a:t>Protein </a:t>
            </a:r>
            <a:r>
              <a:rPr lang="en-US" sz="2400" dirty="0" smtClean="0"/>
              <a:t>folding</a:t>
            </a:r>
            <a:endParaRPr lang="en-US" sz="2400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5686425" y="2645663"/>
            <a:ext cx="3000375" cy="1099059"/>
          </a:xfrm>
          <a:prstGeom prst="wedgeRoundRectCallout">
            <a:avLst>
              <a:gd name="adj1" fmla="val -100380"/>
              <a:gd name="adj2" fmla="val 111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will use POS tagging as a use case, for </a:t>
            </a:r>
            <a:r>
              <a:rPr lang="en-US" smtClean="0"/>
              <a:t>its simplicity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What is the Viterbi path in the trellis for the MM in the previous practice exercise for each of these sequences: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16" y="3352801"/>
            <a:ext cx="3188208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Extending the HMM Algorithm to Trigrams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222874"/>
            <a:ext cx="8229600" cy="1285875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n+1</a:t>
            </a:r>
            <a:r>
              <a:rPr lang="en-US" sz="2800" dirty="0" smtClean="0"/>
              <a:t> – end of sentence tag</a:t>
            </a:r>
          </a:p>
          <a:p>
            <a:r>
              <a:rPr lang="en-US" sz="2800" dirty="0" smtClean="0"/>
              <a:t>We also need virtual tags, t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and t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, to be set to the beginning of sentence value. </a:t>
            </a:r>
            <a:endParaRPr lang="en-US" sz="2800" dirty="0"/>
          </a:p>
        </p:txBody>
      </p:sp>
      <p:pic>
        <p:nvPicPr>
          <p:cNvPr id="4" name="Picture 3" descr="Screen Shot 2013-11-04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21276"/>
            <a:ext cx="7489104" cy="101889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730750" y="2856050"/>
            <a:ext cx="3825875" cy="612648"/>
          </a:xfrm>
          <a:prstGeom prst="wedgeRoundRectCallout">
            <a:avLst>
              <a:gd name="adj1" fmla="val 24395"/>
              <a:gd name="adj2" fmla="val -955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pretty limiting for POS tagging</a:t>
            </a:r>
          </a:p>
          <a:p>
            <a:pPr algn="ctr"/>
            <a:r>
              <a:rPr lang="en-US" dirty="0" smtClean="0"/>
              <a:t>Let</a:t>
            </a:r>
            <a:r>
              <a:rPr lang="fr-FR" dirty="0" smtClean="0"/>
              <a:t>’</a:t>
            </a:r>
            <a:r>
              <a:rPr lang="en-US" dirty="0" smtClean="0"/>
              <a:t>s extend it to trigrams of tags!</a:t>
            </a:r>
            <a:endParaRPr lang="en-US" dirty="0"/>
          </a:p>
        </p:txBody>
      </p:sp>
      <p:pic>
        <p:nvPicPr>
          <p:cNvPr id="7" name="Picture 6" descr="Screen Shot 2013-11-05 at 11.14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780066"/>
            <a:ext cx="7334250" cy="81200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730750" y="4599987"/>
            <a:ext cx="2197100" cy="404675"/>
          </a:xfrm>
          <a:prstGeom prst="wedgeRoundRectCallout">
            <a:avLst>
              <a:gd name="adj1" fmla="val 9872"/>
              <a:gd name="adj2" fmla="val -1059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the </a:t>
            </a:r>
            <a:r>
              <a:rPr lang="en-US" dirty="0" err="1" smtClean="0"/>
              <a:t>TnT</a:t>
            </a:r>
            <a:r>
              <a:rPr lang="en-US" dirty="0" smtClean="0"/>
              <a:t> (</a:t>
            </a:r>
            <a:r>
              <a:rPr lang="en-US" dirty="0" err="1" smtClean="0"/>
              <a:t>Trigrams’n’Tags</a:t>
            </a:r>
            <a:r>
              <a:rPr lang="en-US" dirty="0" smtClean="0"/>
              <a:t>) tagger does</a:t>
            </a:r>
          </a:p>
          <a:p>
            <a:pPr lvl="1"/>
            <a:r>
              <a:rPr lang="en-US" dirty="0" smtClean="0"/>
              <a:t>Probably the fastest POS tagger in the world</a:t>
            </a:r>
          </a:p>
          <a:p>
            <a:pPr lvl="1"/>
            <a:r>
              <a:rPr lang="en-US" dirty="0" smtClean="0"/>
              <a:t>Not the best, but pretty close (96% 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http://www.coli.uni-saarland.de/~thorsten/tnt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Problem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71625" y="1796629"/>
            <a:ext cx="6750050" cy="1125985"/>
            <a:chOff x="1571625" y="1796629"/>
            <a:chExt cx="6750050" cy="1125985"/>
          </a:xfrm>
        </p:grpSpPr>
        <p:pic>
          <p:nvPicPr>
            <p:cNvPr id="4" name="Picture 3" descr="Screen Shot 2013-11-05 at 11.20.5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625" y="1796629"/>
              <a:ext cx="5143500" cy="1125985"/>
            </a:xfrm>
            <a:prstGeom prst="rect">
              <a:avLst/>
            </a:prstGeom>
          </p:spPr>
        </p:pic>
        <p:sp>
          <p:nvSpPr>
            <p:cNvPr id="5" name="Rounded Rectangular Callout 4"/>
            <p:cNvSpPr/>
            <p:nvPr/>
          </p:nvSpPr>
          <p:spPr>
            <a:xfrm>
              <a:off x="7115175" y="1900301"/>
              <a:ext cx="1206500" cy="1022313"/>
            </a:xfrm>
            <a:prstGeom prst="wedgeRoundRectCallout">
              <a:avLst>
                <a:gd name="adj1" fmla="val -80281"/>
                <a:gd name="adj2" fmla="val -2299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Very</a:t>
              </a:r>
            </a:p>
            <a:p>
              <a:pPr algn="ctr"/>
              <a:r>
                <a:rPr lang="en-US" sz="2400" dirty="0" smtClean="0"/>
                <a:t>sparse!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3425" y="3540127"/>
            <a:ext cx="7953375" cy="1187252"/>
            <a:chOff x="733425" y="3540127"/>
            <a:chExt cx="7953375" cy="1187252"/>
          </a:xfrm>
        </p:grpSpPr>
        <p:pic>
          <p:nvPicPr>
            <p:cNvPr id="7" name="Picture 6" descr="Screen Shot 2013-11-05 at 11.33.3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25" y="4284878"/>
              <a:ext cx="7953375" cy="442501"/>
            </a:xfrm>
            <a:prstGeom prst="rect">
              <a:avLst/>
            </a:prstGeom>
          </p:spPr>
        </p:pic>
        <p:sp>
          <p:nvSpPr>
            <p:cNvPr id="8" name="Rounded Rectangular Callout 7"/>
            <p:cNvSpPr/>
            <p:nvPr/>
          </p:nvSpPr>
          <p:spPr>
            <a:xfrm>
              <a:off x="2857500" y="3540127"/>
              <a:ext cx="5016499" cy="512736"/>
            </a:xfrm>
            <a:prstGeom prst="wedgeRoundRectCallout">
              <a:avLst>
                <a:gd name="adj1" fmla="val 21185"/>
                <a:gd name="adj2" fmla="val 7481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Backoff</a:t>
              </a:r>
              <a:r>
                <a:rPr lang="en-US" sz="2400" dirty="0" smtClean="0"/>
                <a:t> model: linear interpolation</a:t>
              </a:r>
              <a:endParaRPr lang="en-US" sz="2400" dirty="0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1047750" y="5184776"/>
            <a:ext cx="7639050" cy="1133473"/>
          </a:xfrm>
          <a:prstGeom prst="wedgeRoundRectCallout">
            <a:avLst>
              <a:gd name="adj1" fmla="val 24350"/>
              <a:gd name="adj2" fmla="val -830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λ1 + λ2 + λ3 = 1, to guarantee that result is a probability.</a:t>
            </a:r>
          </a:p>
          <a:p>
            <a:pPr algn="ctr"/>
            <a:r>
              <a:rPr lang="en-US" sz="2400" dirty="0" smtClean="0"/>
              <a:t>How to set them?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5772582"/>
            <a:ext cx="8229600" cy="10983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Notes:</a:t>
            </a:r>
          </a:p>
          <a:p>
            <a:pPr lvl="1"/>
            <a:r>
              <a:rPr lang="en-US" sz="1800" dirty="0" smtClean="0"/>
              <a:t>N – total number of words in the corpus</a:t>
            </a:r>
          </a:p>
          <a:p>
            <a:pPr lvl="1"/>
            <a:r>
              <a:rPr lang="en-US" sz="1800" dirty="0" smtClean="0"/>
              <a:t>When denominator is 0, result is 0</a:t>
            </a:r>
            <a:endParaRPr lang="en-US" sz="1800" dirty="0"/>
          </a:p>
        </p:txBody>
      </p:sp>
      <p:pic>
        <p:nvPicPr>
          <p:cNvPr id="4" name="Picture 3" descr="Screen Shot 2013-11-05 at 11.52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1561784"/>
            <a:ext cx="6111875" cy="41978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5759666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44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424766" y="4724438"/>
            <a:ext cx="3079212" cy="1022313"/>
          </a:xfrm>
          <a:prstGeom prst="wedgeRoundRectCallout">
            <a:avLst>
              <a:gd name="adj1" fmla="val -70699"/>
              <a:gd name="adj2" fmla="val 9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normalization count here, to guarantee that these 3 values sum up to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one:</a:t>
            </a:r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r>
              <a:rPr lang="en-US" dirty="0" smtClean="0"/>
              <a:t>Where K is the number of words with POS tag t</a:t>
            </a:r>
          </a:p>
          <a:p>
            <a:r>
              <a:rPr lang="en-US" dirty="0" smtClean="0"/>
              <a:t>Variant of add one (</a:t>
            </a:r>
            <a:r>
              <a:rPr lang="en-US" dirty="0" err="1" smtClean="0"/>
              <a:t>Charniak’s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a proper probability distribution!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58170"/>
              </p:ext>
            </p:extLst>
          </p:nvPr>
        </p:nvGraphicFramePr>
        <p:xfrm>
          <a:off x="1509552" y="2005281"/>
          <a:ext cx="330950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3" imgW="1244600" imgH="419100" progId="Equation.3">
                  <p:embed/>
                </p:oleObj>
              </mc:Choice>
              <mc:Fallback>
                <p:oleObj name="Equation" r:id="rId3" imgW="1244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552" y="2005281"/>
                        <a:ext cx="330950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34018"/>
              </p:ext>
            </p:extLst>
          </p:nvPr>
        </p:nvGraphicFramePr>
        <p:xfrm>
          <a:off x="1509552" y="4244007"/>
          <a:ext cx="41211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5" imgW="1790700" imgH="431800" progId="Equation.3">
                  <p:embed/>
                </p:oleObj>
              </mc:Choice>
              <mc:Fallback>
                <p:oleObj name="Equation" r:id="rId5" imgW="179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9552" y="4244007"/>
                        <a:ext cx="412115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implementing a POS tagger for Klingon. In your corpus you see the word “</a:t>
            </a:r>
            <a:r>
              <a:rPr lang="en-US" dirty="0" err="1"/>
              <a:t>vjIjatlh</a:t>
            </a:r>
            <a:r>
              <a:rPr lang="en-US" dirty="0"/>
              <a:t>” a total of 1,000 times, out of which 100 times it is seen with the POS tag VB. In the corpus there is a total of 10,000 words tagged as VB. What is P(</a:t>
            </a:r>
            <a:r>
              <a:rPr lang="en-US" dirty="0" err="1"/>
              <a:t>vjIjatlh|VB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“add one” smoothing?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Charniak</a:t>
            </a:r>
            <a:r>
              <a:rPr lang="en-US" dirty="0" smtClean="0"/>
              <a:t> smoothing for epsilon = 0.01?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4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for All HMMs</a:t>
            </a:r>
            <a:endParaRPr lang="en-US" dirty="0"/>
          </a:p>
        </p:txBody>
      </p:sp>
      <p:pic>
        <p:nvPicPr>
          <p:cNvPr id="4" name="Picture 3" descr="Screen Shot 2013-11-04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21276"/>
            <a:ext cx="7489104" cy="101889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032125" y="3286125"/>
            <a:ext cx="3615604" cy="1174750"/>
          </a:xfrm>
          <a:prstGeom prst="wedgeRoundRectCallout">
            <a:avLst>
              <a:gd name="adj1" fmla="val 19561"/>
              <a:gd name="adj2" fmla="val -807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in log space to avoid underflow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8" y="4571784"/>
            <a:ext cx="7327559" cy="589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Yet Another Problem: Unknown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0 (not great): assume uniform emission probabilities (this is what “add one” smoothing does)</a:t>
            </a:r>
          </a:p>
          <a:p>
            <a:pPr lvl="1"/>
            <a:r>
              <a:rPr lang="en-US" dirty="0" smtClean="0"/>
              <a:t>You can exclude closed-class POS tags such as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This does not use any lexical information such as suffixes</a:t>
            </a:r>
          </a:p>
          <a:p>
            <a:r>
              <a:rPr lang="en-US" dirty="0" smtClean="0"/>
              <a:t>Solution </a:t>
            </a:r>
            <a:r>
              <a:rPr lang="en-US" dirty="0"/>
              <a:t>1</a:t>
            </a:r>
            <a:r>
              <a:rPr lang="en-US" dirty="0" smtClean="0"/>
              <a:t>: capture lexical information: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This reduces error rate for unknown words from 40% to 20%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Disadvantage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 to add features in the model</a:t>
            </a:r>
          </a:p>
          <a:p>
            <a:pPr lvl="1"/>
            <a:r>
              <a:rPr lang="en-US" dirty="0" smtClean="0"/>
              <a:t>Capitalization, hyphenated, suffixes, etc.</a:t>
            </a:r>
          </a:p>
          <a:p>
            <a:r>
              <a:rPr lang="en-US" dirty="0" smtClean="0"/>
              <a:t>It’s possible but every such feature must be encoded in the p(</a:t>
            </a:r>
            <a:r>
              <a:rPr lang="en-US" dirty="0" err="1" smtClean="0"/>
              <a:t>word|tag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Redesign the model for every feature!</a:t>
            </a:r>
          </a:p>
          <a:p>
            <a:pPr lvl="1"/>
            <a:r>
              <a:rPr lang="en-US" dirty="0" smtClean="0"/>
              <a:t>MEMMs avoid this limitation, but they take longer to train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POS Tagging Must Model Sequences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08500"/>
            <a:ext cx="8229600" cy="1617663"/>
          </a:xfrm>
        </p:spPr>
        <p:txBody>
          <a:bodyPr/>
          <a:lstStyle/>
          <a:p>
            <a:r>
              <a:rPr lang="en-US" dirty="0" smtClean="0"/>
              <a:t>We want to generate all POS tags </a:t>
            </a:r>
            <a:r>
              <a:rPr lang="en-US" i="1" dirty="0" smtClean="0"/>
              <a:t>jointly</a:t>
            </a:r>
            <a:r>
              <a:rPr lang="en-US" dirty="0" smtClean="0"/>
              <a:t> given </a:t>
            </a:r>
            <a:r>
              <a:rPr lang="en-US" i="1" dirty="0" smtClean="0"/>
              <a:t>all</a:t>
            </a:r>
            <a:r>
              <a:rPr lang="en-US" dirty="0" smtClean="0"/>
              <a:t> words in the sentence!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93663"/>
            <a:ext cx="8091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Secretariat is expected to </a:t>
            </a:r>
            <a:r>
              <a:rPr lang="en-US" sz="4000" b="1" dirty="0" smtClean="0"/>
              <a:t>race</a:t>
            </a:r>
            <a:r>
              <a:rPr lang="en-US" sz="4000" dirty="0" smtClean="0"/>
              <a:t> </a:t>
            </a:r>
            <a:r>
              <a:rPr lang="en-US" sz="3600" dirty="0" smtClean="0"/>
              <a:t>tomorrow.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vs. MEMM</a:t>
            </a:r>
            <a:endParaRPr lang="en-US" dirty="0"/>
          </a:p>
        </p:txBody>
      </p:sp>
      <p:pic>
        <p:nvPicPr>
          <p:cNvPr id="4" name="Picture 3" descr="Screen Shot 2013-11-05 at 1.1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777744"/>
            <a:ext cx="4683125" cy="1713111"/>
          </a:xfrm>
          <a:prstGeom prst="rect">
            <a:avLst/>
          </a:prstGeom>
        </p:spPr>
      </p:pic>
      <p:pic>
        <p:nvPicPr>
          <p:cNvPr id="5" name="Picture 4" descr="Screen Shot 2013-11-05 at 1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882277"/>
            <a:ext cx="6715125" cy="190688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01625" y="2127250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(H)MM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1625" y="4391025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MEMM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3" name="Picture 2" descr="Screen Shot 2013-11-05 at 1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08" y="2127250"/>
            <a:ext cx="6061308" cy="3036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01625" y="2397125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(H)MM</a:t>
            </a:r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1625" y="4152900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74308" y="2127250"/>
            <a:ext cx="372067" cy="1095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pic>
        <p:nvPicPr>
          <p:cNvPr id="3" name="Picture 2" descr="Screen Shot 2013-11-05 at 1.2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5" y="2097879"/>
            <a:ext cx="6540500" cy="1132101"/>
          </a:xfrm>
          <a:prstGeom prst="rect">
            <a:avLst/>
          </a:prstGeom>
        </p:spPr>
      </p:pic>
      <p:pic>
        <p:nvPicPr>
          <p:cNvPr id="4" name="Picture 3" descr="Screen Shot 2013-11-05 at 1.2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6" y="4308241"/>
            <a:ext cx="4992539" cy="113076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01625" y="2254250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(H)MM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01625" y="4470400"/>
            <a:ext cx="1473199" cy="1174750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MEMM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(Decoding)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44550"/>
          </a:xfrm>
        </p:spPr>
        <p:txBody>
          <a:bodyPr/>
          <a:lstStyle/>
          <a:p>
            <a:r>
              <a:rPr lang="en-US" dirty="0" smtClean="0"/>
              <a:t>A slight variation of Viterbi:</a:t>
            </a:r>
            <a:endParaRPr lang="en-US" dirty="0"/>
          </a:p>
        </p:txBody>
      </p:sp>
      <p:pic>
        <p:nvPicPr>
          <p:cNvPr id="4" name="Picture 3" descr="Screen Shot 2013-11-05 at 1.2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2837815"/>
            <a:ext cx="7051675" cy="642486"/>
          </a:xfrm>
          <a:prstGeom prst="rect">
            <a:avLst/>
          </a:prstGeom>
        </p:spPr>
      </p:pic>
      <p:pic>
        <p:nvPicPr>
          <p:cNvPr id="5" name="Picture 4" descr="Screen Shot 2013-11-05 at 1.25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4173095"/>
            <a:ext cx="6905625" cy="72138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98310" y="2853690"/>
            <a:ext cx="1068515" cy="813435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(H)MM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8310" y="4281805"/>
            <a:ext cx="1068515" cy="813435"/>
          </a:xfrm>
          <a:prstGeom prst="wedgeRoundRectCallout">
            <a:avLst>
              <a:gd name="adj1" fmla="val 65344"/>
              <a:gd name="adj2" fmla="val -212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MEMM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 tagging accuracy = 100 x (number of correct tags) / (number of words in dataset)</a:t>
            </a:r>
          </a:p>
          <a:p>
            <a:r>
              <a:rPr lang="en-US" dirty="0"/>
              <a:t>Accuracy numbers currently reported for POS tagging are most often between 95% and 97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But they are much worse for “unknown”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14" y="1600518"/>
            <a:ext cx="6354572" cy="4789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8488" y="6488668"/>
            <a:ext cx="590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MR10" charset="0"/>
              </a:rPr>
              <a:t>Persian POS tagging results using cross-lingual projection </a:t>
            </a:r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smtClean="0"/>
              <a:t>for NER/IE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does not work. Why?</a:t>
            </a:r>
          </a:p>
          <a:p>
            <a:r>
              <a:rPr lang="en-US" dirty="0" smtClean="0"/>
              <a:t>We need precision, recall, F1:</a:t>
            </a:r>
          </a:p>
          <a:p>
            <a:pPr lvl="1"/>
            <a:r>
              <a:rPr lang="en-US" dirty="0" smtClean="0"/>
              <a:t>P = TP/(TP + FP)</a:t>
            </a:r>
          </a:p>
          <a:p>
            <a:pPr lvl="1"/>
            <a:r>
              <a:rPr lang="en-US" dirty="0" smtClean="0"/>
              <a:t>R = TP/(TP + FN)</a:t>
            </a:r>
          </a:p>
          <a:p>
            <a:pPr lvl="1"/>
            <a:r>
              <a:rPr lang="en-US" dirty="0" smtClean="0"/>
              <a:t>F1 = 2PR/(P + R)</a:t>
            </a:r>
          </a:p>
          <a:p>
            <a:r>
              <a:rPr lang="en-US" dirty="0" smtClean="0"/>
              <a:t>Micro vs. macro F1 measures</a:t>
            </a:r>
          </a:p>
          <a:p>
            <a:pPr lvl="1"/>
            <a:r>
              <a:rPr lang="en-US" dirty="0" smtClean="0"/>
              <a:t>What are these?</a:t>
            </a:r>
          </a:p>
          <a:p>
            <a:pPr lvl="1"/>
            <a:r>
              <a:rPr lang="en-US" dirty="0" smtClean="0"/>
              <a:t>What are the advantages/disadvantages of each?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build a POS tagger for a language where you have no annotations?</a:t>
            </a:r>
          </a:p>
          <a:p>
            <a:r>
              <a:rPr lang="en-US" dirty="0" smtClean="0"/>
              <a:t>Hidden Markov models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states are unknown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like clustering for sequences</a:t>
            </a:r>
          </a:p>
          <a:p>
            <a:pPr lvl="1"/>
            <a:r>
              <a:rPr lang="en-US" dirty="0" smtClean="0"/>
              <a:t>Not extremely useful in practice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Skipping for now. We may revisit this idea at the end of the course, time permitting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5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FSNLP chapter 10</a:t>
            </a:r>
          </a:p>
          <a:p>
            <a:r>
              <a:rPr lang="en-US" dirty="0" smtClean="0"/>
              <a:t>Optional, using MEMM </a:t>
            </a:r>
            <a:r>
              <a:rPr lang="en-US" dirty="0"/>
              <a:t>for information extraction: </a:t>
            </a:r>
            <a:r>
              <a:rPr lang="en-US" dirty="0">
                <a:hlinkClick r:id="rId2"/>
              </a:rPr>
              <a:t>http://cseweb.ucsd.edu/~</a:t>
            </a:r>
            <a:r>
              <a:rPr lang="en-US" dirty="0" smtClean="0">
                <a:hlinkClick r:id="rId2"/>
              </a:rPr>
              <a:t>elkan/254spring02/gidofalvi.pdf</a:t>
            </a:r>
            <a:endParaRPr lang="en-US" dirty="0" smtClean="0"/>
          </a:p>
          <a:p>
            <a:r>
              <a:rPr lang="en-US" dirty="0" smtClean="0"/>
              <a:t>Optional, bi-directional MEMM for </a:t>
            </a:r>
            <a:r>
              <a:rPr lang="en-US" dirty="0"/>
              <a:t>POS tagging: </a:t>
            </a:r>
            <a:r>
              <a:rPr lang="en-US" dirty="0">
                <a:hlinkClick r:id="rId3"/>
              </a:rPr>
              <a:t>https://nlp.stanford.edu/~</a:t>
            </a:r>
            <a:r>
              <a:rPr lang="en-US" dirty="0" smtClean="0">
                <a:hlinkClick r:id="rId3"/>
              </a:rPr>
              <a:t>manning/papers/tagging.pdf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(MEMM)</a:t>
            </a:r>
          </a:p>
          <a:p>
            <a:r>
              <a:rPr lang="en-US" dirty="0" smtClean="0"/>
              <a:t>Visible </a:t>
            </a:r>
            <a:r>
              <a:rPr lang="en-US" dirty="0"/>
              <a:t>Markov </a:t>
            </a:r>
            <a:r>
              <a:rPr lang="en-US" dirty="0" smtClean="0"/>
              <a:t>models (MM) </a:t>
            </a:r>
            <a:r>
              <a:rPr lang="en-US" dirty="0"/>
              <a:t>for POS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Training </a:t>
            </a:r>
            <a:r>
              <a:rPr lang="en-US" dirty="0"/>
              <a:t>by </a:t>
            </a:r>
            <a:r>
              <a:rPr lang="en-US" dirty="0" smtClean="0"/>
              <a:t>counting</a:t>
            </a:r>
          </a:p>
          <a:p>
            <a:r>
              <a:rPr lang="en-US" dirty="0" smtClean="0"/>
              <a:t>Smoothing probabilities</a:t>
            </a:r>
          </a:p>
          <a:p>
            <a:r>
              <a:rPr lang="en-US" dirty="0" smtClean="0"/>
              <a:t>Handling </a:t>
            </a:r>
            <a:r>
              <a:rPr lang="en-US" dirty="0"/>
              <a:t>unknown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Viterbi </a:t>
            </a:r>
            <a:r>
              <a:rPr lang="en-US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0: Rule-based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/>
              <a:t>each word a list of potential POS labels using the dictionary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innow </a:t>
            </a:r>
            <a:r>
              <a:rPr lang="en-US" dirty="0"/>
              <a:t>down the list to a single POS label for each word using </a:t>
            </a:r>
            <a:r>
              <a:rPr lang="en-US" dirty="0" smtClean="0"/>
              <a:t>lists </a:t>
            </a:r>
            <a:r>
              <a:rPr lang="en-US" dirty="0"/>
              <a:t>of hand-written disambiguation rules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adverbial-that winnow rule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93792"/>
            <a:ext cx="8229600" cy="93237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You can learn these rules: see </a:t>
            </a:r>
            <a:r>
              <a:rPr lang="en-US" sz="2800" dirty="0"/>
              <a:t>Transformation-based Learning: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dl.acm.org/citation.cfm?id=218367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8" y="2057908"/>
            <a:ext cx="8074200" cy="2379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449994" y="635635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by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Jungyeul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Maximum entropy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716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Maximum entropy = logistic regression</a:t>
            </a:r>
          </a:p>
          <a:p>
            <a:r>
              <a:rPr lang="en-US" dirty="0" smtClean="0"/>
              <a:t>Markov models</a:t>
            </a:r>
          </a:p>
          <a:p>
            <a:pPr lvl="1"/>
            <a:r>
              <a:rPr lang="en-US" dirty="0" smtClean="0"/>
              <a:t>Discovered by Andrey Markov</a:t>
            </a:r>
          </a:p>
          <a:p>
            <a:pPr lvl="1"/>
            <a:r>
              <a:rPr lang="en-US" dirty="0" smtClean="0"/>
              <a:t>Limited horizon</a:t>
            </a:r>
          </a:p>
          <a:p>
            <a:endParaRPr lang="en-US" dirty="0" smtClean="0"/>
          </a:p>
          <a:p>
            <a:r>
              <a:rPr lang="en-US" dirty="0" smtClean="0"/>
              <a:t>How would you implement sequence models in the logistic regression algorithm that we know?</a:t>
            </a:r>
          </a:p>
          <a:p>
            <a:pPr lvl="1"/>
            <a:r>
              <a:rPr lang="en-US" dirty="0" smtClean="0"/>
              <a:t>Let’s assume we scan the text left to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8" y="1571085"/>
            <a:ext cx="1932432" cy="28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the previously seen tags as features!</a:t>
            </a:r>
          </a:p>
          <a:p>
            <a:pPr lvl="1"/>
            <a:r>
              <a:rPr lang="en-US" dirty="0" smtClean="0"/>
              <a:t>Use gold tags in training</a:t>
            </a:r>
          </a:p>
          <a:p>
            <a:pPr lvl="1"/>
            <a:r>
              <a:rPr lang="en-US" dirty="0" smtClean="0"/>
              <a:t>Use predicted tags in testing</a:t>
            </a:r>
          </a:p>
          <a:p>
            <a:r>
              <a:rPr lang="en-US" dirty="0" smtClean="0"/>
              <a:t>Other common features</a:t>
            </a:r>
          </a:p>
          <a:p>
            <a:pPr lvl="1"/>
            <a:r>
              <a:rPr lang="en-US" dirty="0" smtClean="0"/>
              <a:t>Words, lemmas in a window [-k, +k]</a:t>
            </a:r>
          </a:p>
          <a:p>
            <a:pPr lvl="1"/>
            <a:r>
              <a:rPr lang="en-US" dirty="0" smtClean="0"/>
              <a:t>Casing info, prefixes, suffixes of these words</a:t>
            </a:r>
          </a:p>
          <a:p>
            <a:pPr lvl="1"/>
            <a:r>
              <a:rPr lang="en-US" dirty="0" smtClean="0"/>
              <a:t>Bigrams containing the current word</a:t>
            </a:r>
          </a:p>
          <a:p>
            <a:pPr lvl="1"/>
            <a:r>
              <a:rPr lang="en-US" dirty="0"/>
              <a:t>See also: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github.com/clulab/processors/blob/master/main/src/main/scala/org/clulab/processors/clu/sequences/PartOfSpeechTagger.scala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1989</Words>
  <Application>Microsoft Macintosh PowerPoint</Application>
  <PresentationFormat>On-screen Show (4:3)</PresentationFormat>
  <Paragraphs>352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CMR10</vt:lpstr>
      <vt:lpstr>Mangal</vt:lpstr>
      <vt:lpstr>Arial</vt:lpstr>
      <vt:lpstr>Office Theme</vt:lpstr>
      <vt:lpstr>Equation</vt:lpstr>
      <vt:lpstr>CSC 439/539  Statistical Natural Language Processing Lecture 6: Sequence Models, (Visible) Markov Models</vt:lpstr>
      <vt:lpstr>Take-away</vt:lpstr>
      <vt:lpstr>Sequences in Information Extraction</vt:lpstr>
      <vt:lpstr>Sequences Are Everywhere!</vt:lpstr>
      <vt:lpstr>Why POS Tagging Must Model Sequences</vt:lpstr>
      <vt:lpstr>Approach 0: Rule-based baseline</vt:lpstr>
      <vt:lpstr>Example: adverbial-that winnow rule</vt:lpstr>
      <vt:lpstr>Approach 1: Maximum entropy Markov models</vt:lpstr>
      <vt:lpstr>Approach 1 continued</vt:lpstr>
      <vt:lpstr>Practice Exercise</vt:lpstr>
      <vt:lpstr>Approach 1: bidirectional MEMMs</vt:lpstr>
      <vt:lpstr>Approach 2</vt:lpstr>
      <vt:lpstr>Approach 2: (Visible) Markov models</vt:lpstr>
      <vt:lpstr>Let’s Formalize This</vt:lpstr>
      <vt:lpstr>Three Approximations</vt:lpstr>
      <vt:lpstr>So…</vt:lpstr>
      <vt:lpstr>Computing Tag Transition Probabilities</vt:lpstr>
      <vt:lpstr>Computing Word Likelihoods</vt:lpstr>
      <vt:lpstr>Example</vt:lpstr>
      <vt:lpstr>Example</vt:lpstr>
      <vt:lpstr>Example</vt:lpstr>
      <vt:lpstr>Example</vt:lpstr>
      <vt:lpstr>Practice Exercise</vt:lpstr>
      <vt:lpstr>Practice Exercise (1/2)</vt:lpstr>
      <vt:lpstr>Practice Exercise (2/2)</vt:lpstr>
      <vt:lpstr>Formalization</vt:lpstr>
      <vt:lpstr>Training/Testing an HMM</vt:lpstr>
      <vt:lpstr>Training: Two Types of Probabilities</vt:lpstr>
      <vt:lpstr>A Transition Probabilities</vt:lpstr>
      <vt:lpstr>B Observation Likelihoods</vt:lpstr>
      <vt:lpstr>Testing: Viterbi Algorithm</vt:lpstr>
      <vt:lpstr>Viterbi</vt:lpstr>
      <vt:lpstr>Illustration of Search Space</vt:lpstr>
      <vt:lpstr>Illustration of Search Space</vt:lpstr>
      <vt:lpstr>Viterbi Algorithm</vt:lpstr>
      <vt:lpstr>Viterbi Algorithm</vt:lpstr>
      <vt:lpstr>Example: A and B Matrices</vt:lpstr>
      <vt:lpstr>Example Trace</vt:lpstr>
      <vt:lpstr>Summary of Viterbi Algorithm</vt:lpstr>
      <vt:lpstr>Practice Exercise</vt:lpstr>
      <vt:lpstr>Extending the HMM Algorithm to Trigrams</vt:lpstr>
      <vt:lpstr>TnT</vt:lpstr>
      <vt:lpstr>One Problem</vt:lpstr>
      <vt:lpstr>Deleted Interpolation</vt:lpstr>
      <vt:lpstr>Other Types of Smoothing</vt:lpstr>
      <vt:lpstr>Practice Exercise</vt:lpstr>
      <vt:lpstr>Another Problem for All HMMs</vt:lpstr>
      <vt:lpstr>Yet Another Problem: Unknown Words</vt:lpstr>
      <vt:lpstr>Main Disadvantage of HMMs</vt:lpstr>
      <vt:lpstr>HMM vs. MEMM</vt:lpstr>
      <vt:lpstr>Illustration</vt:lpstr>
      <vt:lpstr>Formalization</vt:lpstr>
      <vt:lpstr>Testing (Decoding)</vt:lpstr>
      <vt:lpstr>Evaluation</vt:lpstr>
      <vt:lpstr>Evaluation example</vt:lpstr>
      <vt:lpstr>Evaluation for NER/IE</vt:lpstr>
      <vt:lpstr>Hidden Markov Models</vt:lpstr>
      <vt:lpstr>Readings</vt:lpstr>
      <vt:lpstr>Take-away</vt:lpstr>
    </vt:vector>
  </TitlesOfParts>
  <Company>UA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Microsoft Office User</cp:lastModifiedBy>
  <cp:revision>481</cp:revision>
  <dcterms:created xsi:type="dcterms:W3CDTF">2013-07-26T18:41:15Z</dcterms:created>
  <dcterms:modified xsi:type="dcterms:W3CDTF">2017-10-26T04:26:19Z</dcterms:modified>
</cp:coreProperties>
</file>