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308" r:id="rId3"/>
    <p:sldId id="323" r:id="rId4"/>
    <p:sldId id="324" r:id="rId5"/>
    <p:sldId id="325" r:id="rId6"/>
    <p:sldId id="326" r:id="rId7"/>
    <p:sldId id="327" r:id="rId8"/>
    <p:sldId id="328" r:id="rId9"/>
    <p:sldId id="339" r:id="rId10"/>
    <p:sldId id="337" r:id="rId11"/>
    <p:sldId id="329" r:id="rId12"/>
    <p:sldId id="338" r:id="rId13"/>
    <p:sldId id="272" r:id="rId14"/>
    <p:sldId id="273" r:id="rId15"/>
    <p:sldId id="274" r:id="rId16"/>
    <p:sldId id="322" r:id="rId17"/>
    <p:sldId id="332" r:id="rId18"/>
    <p:sldId id="331" r:id="rId19"/>
    <p:sldId id="333" r:id="rId20"/>
    <p:sldId id="334" r:id="rId21"/>
    <p:sldId id="335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5" r:id="rId37"/>
    <p:sldId id="356" r:id="rId38"/>
    <p:sldId id="357" r:id="rId39"/>
    <p:sldId id="354" r:id="rId40"/>
    <p:sldId id="336" r:id="rId41"/>
    <p:sldId id="282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67" r:id="rId52"/>
    <p:sldId id="368" r:id="rId53"/>
    <p:sldId id="369" r:id="rId54"/>
    <p:sldId id="370" r:id="rId55"/>
    <p:sldId id="371" r:id="rId56"/>
    <p:sldId id="372" r:id="rId57"/>
    <p:sldId id="373" r:id="rId58"/>
    <p:sldId id="374" r:id="rId59"/>
    <p:sldId id="375" r:id="rId60"/>
    <p:sldId id="377" r:id="rId61"/>
    <p:sldId id="376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56" autoAdjust="0"/>
    <p:restoredTop sz="94602"/>
  </p:normalViewPr>
  <p:slideViewPr>
    <p:cSldViewPr snapToGrid="0" snapToObjects="1">
      <p:cViewPr varScale="1">
        <p:scale>
          <a:sx n="138" d="100"/>
          <a:sy n="138" d="100"/>
        </p:scale>
        <p:origin x="184" y="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handoutMaster" Target="handoutMasters/handoutMaster1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E6A5C-D5AE-684F-BF26-7E76C0B2B323}" type="datetimeFigureOut">
              <a:rPr lang="en-US" smtClean="0"/>
              <a:t>8/21/17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F77E1-1A56-564F-B276-833BDCD5A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10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43DF8-F312-1142-8E7C-15CEE610813C}" type="datetimeFigureOut">
              <a:rPr lang="en-US" smtClean="0"/>
              <a:t>8/21/17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1EA26-C7B2-0643-A8CC-F934F752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4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axes first!</a:t>
            </a:r>
          </a:p>
          <a:p>
            <a:r>
              <a:rPr lang="en-US" dirty="0" smtClean="0"/>
              <a:t>Team</a:t>
            </a:r>
            <a:r>
              <a:rPr lang="en-US" baseline="0" dirty="0" smtClean="0"/>
              <a:t> 4 was the combined output of two systems: ourselves and team4b</a:t>
            </a:r>
          </a:p>
          <a:p>
            <a:r>
              <a:rPr lang="en-US" baseline="0" dirty="0" smtClean="0"/>
              <a:t>We had the best overall performance</a:t>
            </a:r>
          </a:p>
          <a:p>
            <a:r>
              <a:rPr lang="en-US" baseline="0" dirty="0" smtClean="0"/>
              <a:t>Team1: </a:t>
            </a:r>
            <a:r>
              <a:rPr lang="en-US" baseline="0" dirty="0" err="1" smtClean="0"/>
              <a:t>NaCTeM</a:t>
            </a:r>
            <a:r>
              <a:rPr lang="en-US" baseline="0" dirty="0" smtClean="0"/>
              <a:t> – The National Center for Text Mining, University of Manchester</a:t>
            </a:r>
          </a:p>
          <a:p>
            <a:r>
              <a:rPr lang="en-US" baseline="0" dirty="0" smtClean="0"/>
              <a:t>Team2: USC-ISI – University of Southern California, Information Sciences Institute</a:t>
            </a:r>
          </a:p>
          <a:p>
            <a:r>
              <a:rPr lang="en-US" baseline="0" dirty="0" smtClean="0"/>
              <a:t>Team3: IHMC – Florida Institute for Human and Machine Cognition</a:t>
            </a:r>
          </a:p>
          <a:p>
            <a:r>
              <a:rPr lang="en-US" baseline="0" dirty="0" smtClean="0"/>
              <a:t>Team4: </a:t>
            </a:r>
            <a:r>
              <a:rPr lang="en-US" dirty="0" smtClean="0"/>
              <a:t>FRIES – </a:t>
            </a:r>
            <a:r>
              <a:rPr lang="en-US" baseline="0" dirty="0" smtClean="0"/>
              <a:t>Carnegie-Mellon, SRI, </a:t>
            </a:r>
            <a:r>
              <a:rPr lang="en-US" dirty="0" smtClean="0"/>
              <a:t>Arizona</a:t>
            </a:r>
          </a:p>
          <a:p>
            <a:r>
              <a:rPr lang="en-US" dirty="0" smtClean="0"/>
              <a:t>Team4b: </a:t>
            </a:r>
            <a:r>
              <a:rPr lang="en-US" dirty="0" err="1" smtClean="0"/>
              <a:t>MedScan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4428D-4341-6C4B-9BB6-4FE91131A2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previous part focuses on classification of elements independent of each other! Rare in NLP.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EA26-C7B2-0643-A8CC-F934F7522C2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77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0F2-4BCF-DE4A-9581-8C5F547A9EA1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680640"/>
            <a:ext cx="777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3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0F2-4BCF-DE4A-9581-8C5F547A9EA1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29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0F2-4BCF-DE4A-9581-8C5F547A9EA1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0F2-4BCF-DE4A-9581-8C5F547A9EA1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43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0F2-4BCF-DE4A-9581-8C5F547A9EA1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0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0F2-4BCF-DE4A-9581-8C5F547A9EA1}" type="datetimeFigureOut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3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0F2-4BCF-DE4A-9581-8C5F547A9EA1}" type="datetimeFigureOut">
              <a:rPr lang="en-US" smtClean="0"/>
              <a:t>8/21/17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14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0F2-4BCF-DE4A-9581-8C5F547A9EA1}" type="datetimeFigureOut">
              <a:rPr lang="en-US" smtClean="0"/>
              <a:t>8/21/17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6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0F2-4BCF-DE4A-9581-8C5F547A9EA1}" type="datetimeFigureOut">
              <a:rPr lang="en-US" smtClean="0"/>
              <a:t>8/21/17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4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0F2-4BCF-DE4A-9581-8C5F547A9EA1}" type="datetimeFigureOut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0F2-4BCF-DE4A-9581-8C5F547A9EA1}" type="datetimeFigureOut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310F2-4BCF-DE4A-9581-8C5F547A9EA1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6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hahnpowell@email.arizona.edu" TargetMode="External"/><Relationship Id="rId4" Type="http://schemas.openxmlformats.org/officeDocument/2006/relationships/hyperlink" Target="mailto:pllee@email.arizona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surdeanu@email.arizona.edu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urdeanu.info/mihai/teaching/ling4539-fall17/index.php" TargetMode="External"/><Relationship Id="rId3" Type="http://schemas.openxmlformats.org/officeDocument/2006/relationships/hyperlink" Target="https://piazza.com/arizona/fall2017/ling439539/home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hyperlink" Target="http://benchmarksgame.alioth.debian.org/u64/benchmark.php?test=all&amp;lang=all&amp;data=u64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jpg"/><Relationship Id="rId3" Type="http://schemas.openxmlformats.org/officeDocument/2006/relationships/hyperlink" Target="http://nlp.stanford.edu/fsnlp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3" Type="http://schemas.openxmlformats.org/officeDocument/2006/relationships/image" Target="../media/image27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CSC 439/539</a:t>
            </a:r>
            <a:br>
              <a:rPr lang="en-US" sz="2800" dirty="0" smtClean="0"/>
            </a:br>
            <a:r>
              <a:rPr lang="en-US" sz="2800" dirty="0" smtClean="0"/>
              <a:t> Statistical Natural Language Processing</a:t>
            </a:r>
            <a:br>
              <a:rPr lang="en-US" sz="2800" dirty="0" smtClean="0"/>
            </a:br>
            <a:r>
              <a:rPr lang="en-US" sz="2800" dirty="0" smtClean="0"/>
              <a:t>Lecture 1: Introduction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Mihai Surdeanu</a:t>
            </a:r>
          </a:p>
          <a:p>
            <a:r>
              <a:rPr lang="en-US" dirty="0" smtClean="0"/>
              <a:t>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3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Discourse/Ellipsis/Multi-modality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689" y="1715911"/>
            <a:ext cx="4840111" cy="484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6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language understanding enables important applications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0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in a nutshell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22" y="1782234"/>
            <a:ext cx="7258756" cy="35220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16395" y="6488668"/>
            <a:ext cx="231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Slide by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Yoav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Goldberg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NLP Applications</a:t>
            </a:r>
            <a:br>
              <a:rPr lang="en-US" dirty="0" smtClean="0"/>
            </a:br>
            <a:r>
              <a:rPr lang="en-US" sz="3600" dirty="0" smtClean="0"/>
              <a:t>Question Answering</a:t>
            </a:r>
            <a:endParaRPr lang="en-US" dirty="0"/>
          </a:p>
        </p:txBody>
      </p:sp>
      <p:pic>
        <p:nvPicPr>
          <p:cNvPr id="3" name="Picture 2" descr="watson-ai-jeopard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42" y="1985099"/>
            <a:ext cx="6098691" cy="356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NLP Applications</a:t>
            </a:r>
            <a:br>
              <a:rPr lang="en-US" dirty="0" smtClean="0"/>
            </a:br>
            <a:r>
              <a:rPr lang="en-US" sz="3600" dirty="0" smtClean="0"/>
              <a:t>Question Answering</a:t>
            </a:r>
            <a:endParaRPr lang="en-US" dirty="0"/>
          </a:p>
        </p:txBody>
      </p:sp>
      <p:pic>
        <p:nvPicPr>
          <p:cNvPr id="4" name="Picture 3" descr="321762-siri-steve-is-really-insid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27" y="2017165"/>
            <a:ext cx="34925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4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NLP Applications</a:t>
            </a:r>
            <a:br>
              <a:rPr lang="en-US" dirty="0" smtClean="0"/>
            </a:br>
            <a:r>
              <a:rPr lang="en-US" sz="3600" dirty="0" smtClean="0"/>
              <a:t>Question Answering</a:t>
            </a:r>
            <a:endParaRPr lang="en-US" dirty="0"/>
          </a:p>
        </p:txBody>
      </p:sp>
      <p:pic>
        <p:nvPicPr>
          <p:cNvPr id="5" name="Picture 4" descr="Screen Shot 2013-07-29 at 10.44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89117"/>
            <a:ext cx="8218511" cy="3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4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NLP Applications</a:t>
            </a:r>
            <a:br>
              <a:rPr lang="en-US" dirty="0" smtClean="0"/>
            </a:br>
            <a:r>
              <a:rPr lang="en-US" sz="3600" dirty="0" smtClean="0"/>
              <a:t>Question Answering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athletes begin to exercise, their heart rates and respiration rates increase.  At what level of organization does the human body coordinate these functions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A: at </a:t>
            </a:r>
            <a:r>
              <a:rPr lang="en-US" dirty="0"/>
              <a:t>the tissue level	</a:t>
            </a:r>
            <a:endParaRPr lang="en-US" dirty="0" smtClean="0"/>
          </a:p>
          <a:p>
            <a:pPr lvl="1"/>
            <a:r>
              <a:rPr lang="en-US" dirty="0" smtClean="0"/>
              <a:t>B: at </a:t>
            </a:r>
            <a:r>
              <a:rPr lang="en-US" dirty="0"/>
              <a:t>the organ level	</a:t>
            </a:r>
            <a:endParaRPr lang="en-US" dirty="0" smtClean="0"/>
          </a:p>
          <a:p>
            <a:pPr lvl="1"/>
            <a:r>
              <a:rPr lang="en-US" dirty="0" smtClean="0"/>
              <a:t>C: at </a:t>
            </a:r>
            <a:r>
              <a:rPr lang="en-US" dirty="0"/>
              <a:t>the system level	</a:t>
            </a:r>
            <a:endParaRPr lang="en-US" dirty="0" smtClean="0"/>
          </a:p>
          <a:p>
            <a:pPr lvl="1"/>
            <a:r>
              <a:rPr lang="en-US" dirty="0" smtClean="0"/>
              <a:t>D: at </a:t>
            </a:r>
            <a:r>
              <a:rPr lang="en-US" dirty="0"/>
              <a:t>the cellular level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5790168" y="3346941"/>
            <a:ext cx="2808985" cy="1345234"/>
          </a:xfrm>
          <a:prstGeom prst="wedgeRoundRectCallout">
            <a:avLst>
              <a:gd name="adj1" fmla="val -93490"/>
              <a:gd name="adj2" fmla="val 3579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Unsolved problem!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Needs inference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Very little training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7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Machine reading/Information extraction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1725-8C19-6743-80FA-C7E85C9D8BE8}" type="slidenum">
              <a:rPr lang="en-US" smtClean="0"/>
              <a:t>17</a:t>
            </a:fld>
            <a:endParaRPr lang="en-US"/>
          </a:p>
        </p:txBody>
      </p:sp>
      <p:pic>
        <p:nvPicPr>
          <p:cNvPr id="7" name="Content Placeholder 12" descr="DarpaEvalDefense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-266700" y="1534839"/>
            <a:ext cx="9410700" cy="5175523"/>
          </a:xfrm>
        </p:spPr>
      </p:pic>
      <p:sp>
        <p:nvSpPr>
          <p:cNvPr id="8" name="Freeform 7"/>
          <p:cNvSpPr/>
          <p:nvPr/>
        </p:nvSpPr>
        <p:spPr>
          <a:xfrm>
            <a:off x="5130603" y="2362200"/>
            <a:ext cx="2206579" cy="1343820"/>
          </a:xfrm>
          <a:custGeom>
            <a:avLst/>
            <a:gdLst>
              <a:gd name="connsiteX0" fmla="*/ 355797 w 2206579"/>
              <a:gd name="connsiteY0" fmla="*/ 215900 h 1343820"/>
              <a:gd name="connsiteX1" fmla="*/ 1460697 w 2206579"/>
              <a:gd name="connsiteY1" fmla="*/ 330200 h 1343820"/>
              <a:gd name="connsiteX2" fmla="*/ 2197297 w 2206579"/>
              <a:gd name="connsiteY2" fmla="*/ 1117600 h 1343820"/>
              <a:gd name="connsiteX3" fmla="*/ 952697 w 2206579"/>
              <a:gd name="connsiteY3" fmla="*/ 1333500 h 1343820"/>
              <a:gd name="connsiteX4" fmla="*/ 12897 w 2206579"/>
              <a:gd name="connsiteY4" fmla="*/ 863600 h 1343820"/>
              <a:gd name="connsiteX5" fmla="*/ 381197 w 2206579"/>
              <a:gd name="connsiteY5" fmla="*/ 0 h 134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6579" h="1343820">
                <a:moveTo>
                  <a:pt x="355797" y="215900"/>
                </a:moveTo>
                <a:cubicBezTo>
                  <a:pt x="754788" y="197908"/>
                  <a:pt x="1153780" y="179917"/>
                  <a:pt x="1460697" y="330200"/>
                </a:cubicBezTo>
                <a:cubicBezTo>
                  <a:pt x="1767614" y="480483"/>
                  <a:pt x="2281964" y="950383"/>
                  <a:pt x="2197297" y="1117600"/>
                </a:cubicBezTo>
                <a:cubicBezTo>
                  <a:pt x="2112630" y="1284817"/>
                  <a:pt x="1316764" y="1375833"/>
                  <a:pt x="952697" y="1333500"/>
                </a:cubicBezTo>
                <a:cubicBezTo>
                  <a:pt x="588630" y="1291167"/>
                  <a:pt x="108147" y="1085850"/>
                  <a:pt x="12897" y="863600"/>
                </a:cubicBezTo>
                <a:cubicBezTo>
                  <a:pt x="-82353" y="641350"/>
                  <a:pt x="381197" y="0"/>
                  <a:pt x="381197" y="0"/>
                </a:cubicBezTo>
              </a:path>
            </a:pathLst>
          </a:cu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91376" y="1916415"/>
            <a:ext cx="2112387" cy="1117695"/>
            <a:chOff x="937573" y="1338703"/>
            <a:chExt cx="2112387" cy="1117695"/>
          </a:xfrm>
        </p:grpSpPr>
        <p:sp>
          <p:nvSpPr>
            <p:cNvPr id="9" name="Right Arrow 8"/>
            <p:cNvSpPr/>
            <p:nvPr/>
          </p:nvSpPr>
          <p:spPr>
            <a:xfrm rot="3006226">
              <a:off x="2472899" y="1879337"/>
              <a:ext cx="763886" cy="39023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37573" y="1338703"/>
              <a:ext cx="1756824" cy="9144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Human domain experts are around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43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Machine </a:t>
            </a:r>
            <a:r>
              <a:rPr lang="en-US" sz="3600" smtClean="0"/>
              <a:t>reading/Information extraction</a:t>
            </a:r>
            <a:endParaRPr lang="en-US" sz="3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22" y="1677812"/>
            <a:ext cx="7258756" cy="501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4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translation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10556"/>
            <a:ext cx="8195733" cy="262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9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Take-away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you should take this course </a:t>
            </a:r>
            <a:endParaRPr lang="en-US" dirty="0" smtClean="0"/>
          </a:p>
          <a:p>
            <a:r>
              <a:rPr lang="en-US" dirty="0" smtClean="0"/>
              <a:t>Admin issues</a:t>
            </a:r>
          </a:p>
          <a:p>
            <a:r>
              <a:rPr lang="en-US" dirty="0" smtClean="0"/>
              <a:t>First </a:t>
            </a:r>
            <a:r>
              <a:rPr lang="en-US" dirty="0"/>
              <a:t>homework due in 1 </a:t>
            </a:r>
            <a:r>
              <a:rPr lang="en-US" dirty="0" smtClean="0"/>
              <a:t>week!</a:t>
            </a:r>
          </a:p>
          <a:p>
            <a:r>
              <a:rPr lang="en-US" dirty="0" smtClean="0"/>
              <a:t>What </a:t>
            </a:r>
            <a:r>
              <a:rPr lang="en-US" dirty="0"/>
              <a:t>topics will be covered in this class?</a:t>
            </a:r>
          </a:p>
        </p:txBody>
      </p:sp>
    </p:spTree>
    <p:extLst>
      <p:ext uri="{BB962C8B-B14F-4D97-AF65-F5344CB8AC3E}">
        <p14:creationId xmlns:p14="http://schemas.microsoft.com/office/powerpoint/2010/main" val="364799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many others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suggest a few other NLP applications?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 smtClean="0"/>
          </a:p>
          <a:p>
            <a:r>
              <a:rPr lang="en-US" sz="4000" dirty="0" smtClean="0">
                <a:solidFill>
                  <a:srgbClr val="FF0000"/>
                </a:solidFill>
              </a:rPr>
              <a:t>Administration</a:t>
            </a:r>
          </a:p>
          <a:p>
            <a:r>
              <a:rPr lang="en-US" sz="4000" dirty="0" smtClean="0"/>
              <a:t>First homework</a:t>
            </a:r>
          </a:p>
          <a:p>
            <a:r>
              <a:rPr lang="en-US" sz="4000" dirty="0" smtClean="0"/>
              <a:t>Course overview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0594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Instructor: </a:t>
            </a:r>
            <a:r>
              <a:rPr lang="en-US" sz="2400" b="1" dirty="0" smtClean="0"/>
              <a:t>Mihai </a:t>
            </a:r>
            <a:r>
              <a:rPr lang="en-US" sz="2400" b="1" dirty="0" err="1" smtClean="0"/>
              <a:t>Surdeanu</a:t>
            </a:r>
            <a:endParaRPr lang="en-US" sz="2400" b="1" dirty="0" smtClean="0"/>
          </a:p>
          <a:p>
            <a:r>
              <a:rPr lang="en-US" sz="2400" dirty="0" smtClean="0"/>
              <a:t>Email: </a:t>
            </a:r>
            <a:r>
              <a:rPr lang="en-US" sz="2400" dirty="0" smtClean="0">
                <a:hlinkClick r:id="rId2"/>
              </a:rPr>
              <a:t>msurdeanu@email.arizona.edu</a:t>
            </a:r>
            <a:endParaRPr lang="en-US" sz="2400" dirty="0" smtClean="0"/>
          </a:p>
          <a:p>
            <a:r>
              <a:rPr lang="en-US" sz="2400" dirty="0" smtClean="0"/>
              <a:t>Office: Gould-Simpson 746</a:t>
            </a:r>
          </a:p>
          <a:p>
            <a:r>
              <a:rPr lang="en-US" sz="2400" dirty="0" smtClean="0"/>
              <a:t>Office hours: Tue 12:30 - 2</a:t>
            </a:r>
          </a:p>
          <a:p>
            <a:endParaRPr lang="en-US" sz="2400" dirty="0" smtClean="0"/>
          </a:p>
          <a:p>
            <a:r>
              <a:rPr lang="en-US" sz="2400" dirty="0" smtClean="0"/>
              <a:t>TAs:</a:t>
            </a:r>
          </a:p>
          <a:p>
            <a:endParaRPr lang="en-US" sz="2400" dirty="0" smtClean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139490"/>
              </p:ext>
            </p:extLst>
          </p:nvPr>
        </p:nvGraphicFramePr>
        <p:xfrm>
          <a:off x="798945" y="4316717"/>
          <a:ext cx="7416800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3379"/>
                <a:gridCol w="35334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Gustave (Gus) Hahn-Powell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Patricia Lee</a:t>
                      </a:r>
                      <a:endParaRPr lang="en-US" sz="2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hlinkClick r:id="rId3"/>
                        </a:rPr>
                        <a:t>hahnpowell@email.arizona.edu</a:t>
                      </a:r>
                      <a:r>
                        <a:rPr lang="en-US" sz="2200" dirty="0" smtClean="0"/>
                        <a:t> 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hlinkClick r:id="rId4"/>
                        </a:rPr>
                        <a:t>pllee@email.arizona.edu</a:t>
                      </a:r>
                      <a:r>
                        <a:rPr lang="en-US" sz="2200" dirty="0" smtClean="0"/>
                        <a:t> 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Office: Gould-Simpson</a:t>
                      </a:r>
                      <a:r>
                        <a:rPr lang="en-US" sz="2200" baseline="0" dirty="0" smtClean="0"/>
                        <a:t> 903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Office: </a:t>
                      </a:r>
                      <a:r>
                        <a:rPr lang="en-US" sz="2200" b="1" dirty="0" smtClean="0">
                          <a:solidFill>
                            <a:srgbClr val="FF0000"/>
                          </a:solidFill>
                        </a:rPr>
                        <a:t>TBD</a:t>
                      </a:r>
                      <a:endParaRPr 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Office hours: 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Wed 2 - 3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Office hours: </a:t>
                      </a:r>
                      <a:r>
                        <a:rPr lang="en-US" sz="2200" b="1" dirty="0" smtClean="0">
                          <a:solidFill>
                            <a:srgbClr val="FF0000"/>
                          </a:solidFill>
                        </a:rPr>
                        <a:t>TBD</a:t>
                      </a:r>
                      <a:endParaRPr 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60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Website/syllabus: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surdeanu.info/mihai/teaching/ling4539-fall17/index.php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But all material will be in D2L</a:t>
            </a:r>
          </a:p>
          <a:p>
            <a:r>
              <a:rPr lang="en-US" dirty="0" smtClean="0"/>
              <a:t>Discussions on Piazza: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piazza.com/arizona/fall2017/ling439539/home</a:t>
            </a:r>
            <a:r>
              <a:rPr lang="en-US" dirty="0" smtClean="0"/>
              <a:t>  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1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now how to program and have a decent understanding of data structures such as hash maps and trees. Have a basic understanding of computational linguistics:</a:t>
            </a:r>
          </a:p>
          <a:p>
            <a:pPr lvl="1"/>
            <a:r>
              <a:rPr lang="en-US" dirty="0" smtClean="0"/>
              <a:t>Ling 438/538 or CSC 483/583</a:t>
            </a:r>
          </a:p>
          <a:p>
            <a:r>
              <a:rPr lang="en-US" dirty="0" smtClean="0"/>
              <a:t>Ideally, Math 129 (</a:t>
            </a:r>
            <a:r>
              <a:rPr lang="en-US" dirty="0" err="1" smtClean="0"/>
              <a:t>Calc</a:t>
            </a:r>
            <a:r>
              <a:rPr lang="en-US" dirty="0" smtClean="0"/>
              <a:t> 2). However, we will cover the necessary math in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6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Prerequisites: does this look scary?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555" y="1591733"/>
            <a:ext cx="4535311" cy="499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Prerequisites: does this look scary?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022" y="1660877"/>
            <a:ext cx="6107289" cy="428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8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programming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Python </a:t>
            </a:r>
          </a:p>
          <a:p>
            <a:pPr lvl="1"/>
            <a:r>
              <a:rPr lang="en-US" sz="4000" dirty="0" smtClean="0"/>
              <a:t>“</a:t>
            </a:r>
            <a:r>
              <a:rPr lang="en-US" sz="4000" dirty="0"/>
              <a:t>O</a:t>
            </a:r>
            <a:r>
              <a:rPr lang="en-US" sz="4000" dirty="0" smtClean="0"/>
              <a:t>fficial” language in this course</a:t>
            </a:r>
          </a:p>
          <a:p>
            <a:r>
              <a:rPr lang="en-US" sz="4400" dirty="0" smtClean="0"/>
              <a:t>Java</a:t>
            </a:r>
          </a:p>
          <a:p>
            <a:r>
              <a:rPr lang="en-US" sz="4400" dirty="0" smtClean="0"/>
              <a:t>Scala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7360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Clean syntax</a:t>
            </a:r>
          </a:p>
          <a:p>
            <a:pPr lvl="1"/>
            <a:r>
              <a:rPr lang="en-US" dirty="0" smtClean="0"/>
              <a:t>Popular: </a:t>
            </a:r>
            <a:r>
              <a:rPr lang="en-US" dirty="0"/>
              <a:t>many NLP/ML libraries </a:t>
            </a:r>
            <a:r>
              <a:rPr lang="en-US" dirty="0" smtClean="0"/>
              <a:t>exist</a:t>
            </a:r>
          </a:p>
          <a:p>
            <a:pPr lvl="1"/>
            <a:r>
              <a:rPr lang="en-US" dirty="0" smtClean="0"/>
              <a:t>Clean </a:t>
            </a:r>
            <a:r>
              <a:rPr lang="en-US" dirty="0"/>
              <a:t>exception </a:t>
            </a:r>
            <a:r>
              <a:rPr lang="en-US" dirty="0" smtClean="0"/>
              <a:t>handling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access to </a:t>
            </a:r>
            <a:r>
              <a:rPr lang="en-US" dirty="0" smtClean="0"/>
              <a:t>GPUs (for deep learning)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Slow (when not on GPU)</a:t>
            </a:r>
          </a:p>
          <a:p>
            <a:pPr lvl="1"/>
            <a:r>
              <a:rPr lang="en-US" dirty="0" smtClean="0"/>
              <a:t>Dynamically types</a:t>
            </a:r>
          </a:p>
          <a:p>
            <a:pPr lvl="1"/>
            <a:r>
              <a:rPr lang="en-US" dirty="0" smtClean="0"/>
              <a:t>No great 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0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is hard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821" y="1729477"/>
            <a:ext cx="4582160" cy="512852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731770" y="5532120"/>
            <a:ext cx="3406140" cy="1143000"/>
          </a:xfrm>
          <a:prstGeom prst="roundRect">
            <a:avLst>
              <a:gd name="adj" fmla="val 9667"/>
            </a:avLst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4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/>
              <a:t>Pretty </a:t>
            </a:r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Probably </a:t>
            </a:r>
            <a:r>
              <a:rPr lang="en-US" dirty="0"/>
              <a:t>the most common language for </a:t>
            </a:r>
            <a:r>
              <a:rPr lang="en-US" dirty="0" smtClean="0"/>
              <a:t>serious NLP </a:t>
            </a:r>
          </a:p>
          <a:p>
            <a:pPr lvl="1"/>
            <a:r>
              <a:rPr lang="en-US" dirty="0" smtClean="0"/>
              <a:t>Clean </a:t>
            </a:r>
            <a:r>
              <a:rPr lang="en-US" dirty="0"/>
              <a:t>exception </a:t>
            </a:r>
            <a:r>
              <a:rPr lang="en-US" dirty="0" smtClean="0"/>
              <a:t>handling</a:t>
            </a:r>
          </a:p>
          <a:p>
            <a:pPr lvl="1"/>
            <a:r>
              <a:rPr lang="en-US" dirty="0" smtClean="0"/>
              <a:t>Statically typed</a:t>
            </a:r>
          </a:p>
          <a:p>
            <a:pPr lvl="1"/>
            <a:r>
              <a:rPr lang="en-US" dirty="0" smtClean="0"/>
              <a:t>Garbage collection</a:t>
            </a:r>
          </a:p>
          <a:p>
            <a:pPr lvl="1"/>
            <a:r>
              <a:rPr lang="en-US" dirty="0" smtClean="0"/>
              <a:t>Several </a:t>
            </a:r>
            <a:r>
              <a:rPr lang="en-US" dirty="0"/>
              <a:t>great </a:t>
            </a:r>
            <a:r>
              <a:rPr lang="en-US" dirty="0" smtClean="0"/>
              <a:t>IDEs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Syntax too verbose</a:t>
            </a:r>
          </a:p>
          <a:p>
            <a:pPr lvl="1"/>
            <a:r>
              <a:rPr lang="en-US" dirty="0"/>
              <a:t>Inconsistent semantics </a:t>
            </a:r>
            <a:r>
              <a:rPr lang="en-US" dirty="0" smtClean="0"/>
              <a:t>due to enforced </a:t>
            </a:r>
            <a:r>
              <a:rPr lang="en-US" dirty="0"/>
              <a:t>backwards compatibility (primitive types vs. objects, equality, etc.)</a:t>
            </a:r>
          </a:p>
        </p:txBody>
      </p:sp>
    </p:spTree>
    <p:extLst>
      <p:ext uri="{BB962C8B-B14F-4D97-AF65-F5344CB8AC3E}">
        <p14:creationId xmlns:p14="http://schemas.microsoft.com/office/powerpoint/2010/main" val="21933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/>
              <a:t>Pretty </a:t>
            </a:r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``</a:t>
            </a:r>
            <a:r>
              <a:rPr lang="en-US" dirty="0"/>
              <a:t>Hot'' language for IR, NLP, ML, distributed computing, web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Clean</a:t>
            </a:r>
            <a:r>
              <a:rPr lang="en-US" dirty="0"/>
              <a:t>, transparent exception </a:t>
            </a:r>
            <a:r>
              <a:rPr lang="en-US" dirty="0" smtClean="0"/>
              <a:t>handling</a:t>
            </a:r>
          </a:p>
          <a:p>
            <a:pPr lvl="1"/>
            <a:r>
              <a:rPr lang="en-US" dirty="0" smtClean="0"/>
              <a:t>Clean</a:t>
            </a:r>
            <a:r>
              <a:rPr lang="en-US" dirty="0"/>
              <a:t>, minimalist </a:t>
            </a:r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Consistent semantics</a:t>
            </a:r>
          </a:p>
          <a:p>
            <a:pPr lvl="1"/>
            <a:r>
              <a:rPr lang="en-US" dirty="0" smtClean="0"/>
              <a:t>Statically typed</a:t>
            </a:r>
          </a:p>
          <a:p>
            <a:pPr lvl="1"/>
            <a:r>
              <a:rPr lang="en-US" dirty="0" smtClean="0"/>
              <a:t>Garbage collection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least one great IDE (</a:t>
            </a:r>
            <a:r>
              <a:rPr lang="en-US" dirty="0" smtClean="0"/>
              <a:t>IntelliJ</a:t>
            </a:r>
          </a:p>
          <a:p>
            <a:pPr lvl="1"/>
            <a:r>
              <a:rPr lang="en-US" dirty="0" smtClean="0"/>
              <a:t>Fully </a:t>
            </a:r>
            <a:r>
              <a:rPr lang="en-US" dirty="0"/>
              <a:t>compatible with Java (use all Java libraries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It has some “dark corners”</a:t>
            </a:r>
          </a:p>
          <a:p>
            <a:pPr lvl="1"/>
            <a:r>
              <a:rPr lang="en-US" dirty="0" smtClean="0"/>
              <a:t>Backwards compatibility not guaranteed</a:t>
            </a:r>
          </a:p>
          <a:p>
            <a:pPr lvl="1"/>
            <a:r>
              <a:rPr lang="en-US" dirty="0" smtClean="0"/>
              <a:t>No deep learning library native to Scala</a:t>
            </a:r>
          </a:p>
        </p:txBody>
      </p:sp>
    </p:spTree>
    <p:extLst>
      <p:ext uri="{BB962C8B-B14F-4D97-AF65-F5344CB8AC3E}">
        <p14:creationId xmlns:p14="http://schemas.microsoft.com/office/powerpoint/2010/main" val="96865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2" y="1638141"/>
            <a:ext cx="7107936" cy="4450080"/>
          </a:xfrm>
        </p:spPr>
      </p:pic>
      <p:sp>
        <p:nvSpPr>
          <p:cNvPr id="5" name="TextBox 4"/>
          <p:cNvSpPr txBox="1"/>
          <p:nvPr/>
        </p:nvSpPr>
        <p:spPr>
          <a:xfrm>
            <a:off x="203796" y="6211669"/>
            <a:ext cx="8940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</a:t>
            </a:r>
            <a:r>
              <a:rPr lang="en-US" smtClean="0"/>
              <a:t>benchmarks: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benchmarksgame.alioth.debian.org/u64/benchmark.php?test=all&amp;lang=all&amp;data=u64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65" y="1706032"/>
            <a:ext cx="3336069" cy="41867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7792" y="5657973"/>
            <a:ext cx="4508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h</a:t>
            </a:r>
            <a:r>
              <a:rPr lang="en-US" sz="2800" dirty="0" smtClean="0">
                <a:hlinkClick r:id="rId3"/>
              </a:rPr>
              <a:t>ttp://nlp.stanford.edu/fsnlp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90504" y="6181193"/>
            <a:ext cx="6986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 will provide all the </a:t>
            </a:r>
            <a:r>
              <a:rPr lang="en-US" sz="2800" smtClean="0"/>
              <a:t>other additional materials.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159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683" y="1761067"/>
            <a:ext cx="4220633" cy="434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8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</a:t>
            </a:r>
            <a:r>
              <a:rPr lang="en-US" dirty="0" err="1" smtClean="0"/>
              <a:t>homeworks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7" y="2260600"/>
            <a:ext cx="7168444" cy="342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975600" cy="27912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Implement a complete solution of a relevant NLP application or component. </a:t>
            </a:r>
          </a:p>
          <a:p>
            <a:r>
              <a:rPr lang="en-US" sz="2800" dirty="0" smtClean="0"/>
              <a:t>You can choose your own, but each must be validated by the instructor.</a:t>
            </a:r>
          </a:p>
          <a:p>
            <a:r>
              <a:rPr lang="en-US" sz="2800" dirty="0" smtClean="0"/>
              <a:t>For example: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939893"/>
            <a:ext cx="3990622" cy="2747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382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work + attendance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 work is not accepted, except in case of documented emergency approved by the instructor </a:t>
            </a:r>
          </a:p>
          <a:p>
            <a:r>
              <a:rPr lang="en-US" dirty="0"/>
              <a:t>Attendance is required </a:t>
            </a:r>
          </a:p>
          <a:p>
            <a:r>
              <a:rPr lang="en-US" dirty="0"/>
              <a:t>Students who miss class due to illness or emergency are required to bring documentation </a:t>
            </a:r>
          </a:p>
        </p:txBody>
      </p:sp>
    </p:spTree>
    <p:extLst>
      <p:ext uri="{BB962C8B-B14F-4D97-AF65-F5344CB8AC3E}">
        <p14:creationId xmlns:p14="http://schemas.microsoft.com/office/powerpoint/2010/main" val="100259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Cooperation and cheating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Students are encouraged to share intellectual views and discuss freely the principles and applications of course materials. However, graded work/exercises must be the product of </a:t>
            </a:r>
            <a:r>
              <a:rPr lang="en-US" b="1" dirty="0"/>
              <a:t>independent effort </a:t>
            </a:r>
            <a:r>
              <a:rPr lang="en-US" dirty="0"/>
              <a:t>unless otherwise instructed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will use methods for plagiarism detection!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Students who violate the </a:t>
            </a:r>
            <a:r>
              <a:rPr lang="en-US" dirty="0" smtClean="0"/>
              <a:t>code of academic integrity </a:t>
            </a:r>
            <a:r>
              <a:rPr lang="en-US" dirty="0"/>
              <a:t>should expect a penalty that is </a:t>
            </a:r>
            <a:r>
              <a:rPr lang="en-US" b="1" dirty="0" smtClean="0"/>
              <a:t>greater </a:t>
            </a:r>
            <a:r>
              <a:rPr lang="en-US" b="1" dirty="0"/>
              <a:t>than the value of the work in question up to and including failing the course</a:t>
            </a:r>
            <a:r>
              <a:rPr lang="en-US" dirty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record of the incident </a:t>
            </a:r>
            <a:r>
              <a:rPr lang="en-US" b="1" dirty="0"/>
              <a:t>will</a:t>
            </a:r>
            <a:r>
              <a:rPr lang="en-US" dirty="0"/>
              <a:t> be sent to the Dean of Students </a:t>
            </a:r>
            <a:r>
              <a:rPr lang="en-US" dirty="0" smtClean="0"/>
              <a:t>office</a:t>
            </a:r>
            <a:r>
              <a:rPr lang="en-US" dirty="0"/>
              <a:t>. If you have been involved in other Code violations, the Dean of Students may impose additional sanctions.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6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Undergraduate vs. graduate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course will be co-convened. To differentiate between graduate and undergraduate students, the instructor will require graduate students to implement more complex algorithms for the programming </a:t>
            </a:r>
            <a:r>
              <a:rPr lang="en-US" dirty="0" smtClean="0"/>
              <a:t>project. </a:t>
            </a:r>
            <a:r>
              <a:rPr lang="en-US" dirty="0"/>
              <a:t>Similarly, assignments </a:t>
            </a:r>
            <a:r>
              <a:rPr lang="en-US" dirty="0" smtClean="0"/>
              <a:t>and </a:t>
            </a:r>
            <a:r>
              <a:rPr lang="en-US" dirty="0"/>
              <a:t>exams will have additional requirements/questions for graduate students. </a:t>
            </a:r>
            <a:endParaRPr lang="en-US" dirty="0" smtClean="0"/>
          </a:p>
          <a:p>
            <a:r>
              <a:rPr lang="en-US" dirty="0"/>
              <a:t>The overall grading scheme will be the same between graduate and undergraduate </a:t>
            </a:r>
            <a:r>
              <a:rPr lang="en-US" dirty="0" smtClean="0"/>
              <a:t>students.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5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“Beating up” other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eat “pork” and “beef” but we raise “pigs” and “cows”?</a:t>
            </a:r>
          </a:p>
          <a:p>
            <a:endParaRPr lang="en-US" dirty="0"/>
          </a:p>
          <a:p>
            <a:r>
              <a:rPr lang="en-US" dirty="0" smtClean="0"/>
              <a:t>What is the percentage of cognates with French in English?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0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 smtClean="0"/>
          </a:p>
          <a:p>
            <a:r>
              <a:rPr lang="en-US" sz="4000" dirty="0" smtClean="0"/>
              <a:t>Administration</a:t>
            </a:r>
          </a:p>
          <a:p>
            <a:r>
              <a:rPr lang="en-US" sz="4000" dirty="0" smtClean="0">
                <a:solidFill>
                  <a:srgbClr val="FF0000"/>
                </a:solidFill>
              </a:rPr>
              <a:t>First homework</a:t>
            </a:r>
          </a:p>
          <a:p>
            <a:r>
              <a:rPr lang="en-US" sz="4000" dirty="0" smtClean="0"/>
              <a:t>Course overview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7462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adli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281" y="1547949"/>
            <a:ext cx="4629418" cy="375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5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Due Sunday night (8/27)!</a:t>
            </a:r>
          </a:p>
          <a:p>
            <a:endParaRPr lang="en-US" dirty="0"/>
          </a:p>
          <a:p>
            <a:r>
              <a:rPr lang="en-US" dirty="0" smtClean="0"/>
              <a:t>Let’s take a 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 smtClean="0"/>
          </a:p>
          <a:p>
            <a:r>
              <a:rPr lang="en-US" sz="4000" dirty="0" smtClean="0"/>
              <a:t>Administration</a:t>
            </a:r>
          </a:p>
          <a:p>
            <a:r>
              <a:rPr lang="en-US" sz="4000" dirty="0" smtClean="0"/>
              <a:t>First homework</a:t>
            </a:r>
          </a:p>
          <a:p>
            <a:r>
              <a:rPr lang="en-US" sz="4000" dirty="0" smtClean="0">
                <a:solidFill>
                  <a:srgbClr val="FF0000"/>
                </a:solidFill>
              </a:rPr>
              <a:t>Course overview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73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1: Text categorization and a crash course in machine 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4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categorization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11" y="1868311"/>
            <a:ext cx="6863644" cy="460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examples of text categorization?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Algorithms for classification: from </a:t>
            </a:r>
            <a:r>
              <a:rPr lang="en-US" dirty="0" err="1" smtClean="0"/>
              <a:t>kNN</a:t>
            </a:r>
            <a:r>
              <a:rPr lang="en-US" dirty="0" smtClean="0"/>
              <a:t> to feed-forward neural networks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333978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0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Algorithms for classification: from </a:t>
            </a:r>
            <a:r>
              <a:rPr lang="en-US" dirty="0" err="1" smtClean="0"/>
              <a:t>kNN</a:t>
            </a:r>
            <a:r>
              <a:rPr lang="en-US" dirty="0" smtClean="0"/>
              <a:t> to feed-forward neural networks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2133600"/>
            <a:ext cx="59944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Sequence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1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did what to whom?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78937" y="1738489"/>
            <a:ext cx="5986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“Our company </a:t>
            </a:r>
            <a:r>
              <a:rPr lang="en-US" sz="3200" smtClean="0"/>
              <a:t>is training workers.”</a:t>
            </a:r>
            <a:endParaRPr lang="en-US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378" y="2519937"/>
            <a:ext cx="5441244" cy="34400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4367" y="6156627"/>
            <a:ext cx="6355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Correct: </a:t>
            </a:r>
            <a:r>
              <a:rPr lang="en-US" sz="3200" dirty="0" smtClean="0"/>
              <a:t>“is training” as a verb group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464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Part-of-speech tagging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22" y="2153357"/>
            <a:ext cx="7529689" cy="35074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6356" y="4357511"/>
            <a:ext cx="7778044" cy="14788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1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examples of applications of sequence models?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4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hidden Markov models to long short-term memory models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33" y="1838678"/>
            <a:ext cx="4546600" cy="1790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767" y="4265789"/>
            <a:ext cx="5389033" cy="20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6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3: Parsing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8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Constituent parsing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56" y="2158693"/>
            <a:ext cx="5441244" cy="344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8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parsing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05" y="2925158"/>
            <a:ext cx="8560590" cy="148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4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Shift-reduce parsing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91" y="1736437"/>
            <a:ext cx="3371273" cy="474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4: Alignment and machine translation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3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translation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10556"/>
            <a:ext cx="8195733" cy="262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models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03" y="1670756"/>
            <a:ext cx="4596793" cy="505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4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did what to whom?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68873" y="5667022"/>
            <a:ext cx="64062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Incorrect: “training” as gerund, as in: “Our problem is training workers.”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56" y="1670756"/>
            <a:ext cx="4699706" cy="399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5 (time permitting): Advanced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5 (time permitting): Advanced techniques</a:t>
            </a:r>
          </a:p>
        </p:txBody>
      </p:sp>
    </p:spTree>
    <p:extLst>
      <p:ext uri="{BB962C8B-B14F-4D97-AF65-F5344CB8AC3E}">
        <p14:creationId xmlns:p14="http://schemas.microsoft.com/office/powerpoint/2010/main" val="12421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Take-away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you should take this course </a:t>
            </a:r>
            <a:endParaRPr lang="en-US" dirty="0" smtClean="0"/>
          </a:p>
          <a:p>
            <a:r>
              <a:rPr lang="en-US" dirty="0" smtClean="0"/>
              <a:t>Admin issues</a:t>
            </a:r>
          </a:p>
          <a:p>
            <a:r>
              <a:rPr lang="en-US" dirty="0" smtClean="0"/>
              <a:t>First </a:t>
            </a:r>
            <a:r>
              <a:rPr lang="en-US" dirty="0"/>
              <a:t>homework due in 1 </a:t>
            </a:r>
            <a:r>
              <a:rPr lang="en-US" dirty="0" smtClean="0"/>
              <a:t>week!</a:t>
            </a:r>
          </a:p>
          <a:p>
            <a:r>
              <a:rPr lang="en-US" dirty="0" smtClean="0"/>
              <a:t>What </a:t>
            </a:r>
            <a:r>
              <a:rPr lang="en-US" dirty="0"/>
              <a:t>topics will be covered in this class?</a:t>
            </a:r>
          </a:p>
        </p:txBody>
      </p:sp>
    </p:spTree>
    <p:extLst>
      <p:ext uri="{BB962C8B-B14F-4D97-AF65-F5344CB8AC3E}">
        <p14:creationId xmlns:p14="http://schemas.microsoft.com/office/powerpoint/2010/main" val="42172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did what to whom?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681" y="5690522"/>
            <a:ext cx="70526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Incorrect: “training” modifies “workers, as in: “Those are </a:t>
            </a:r>
            <a:r>
              <a:rPr lang="en-US" sz="3200" smtClean="0"/>
              <a:t>training wheels.”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65" y="1621368"/>
            <a:ext cx="5709857" cy="393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4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Ambiguity and </a:t>
            </a:r>
            <a:r>
              <a:rPr lang="en-US" dirty="0" err="1" smtClean="0"/>
              <a:t>selectional</a:t>
            </a:r>
            <a:r>
              <a:rPr lang="en-US" dirty="0" smtClean="0"/>
              <a:t> preferences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1426" y="1727200"/>
            <a:ext cx="5699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 </a:t>
            </a:r>
            <a:r>
              <a:rPr lang="en-US" sz="3200" b="1" dirty="0" smtClean="0"/>
              <a:t>swallowed</a:t>
            </a:r>
            <a:r>
              <a:rPr lang="en-US" sz="3200" dirty="0" smtClean="0"/>
              <a:t> a bug while running.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1426" y="4092228"/>
            <a:ext cx="7472430" cy="1301619"/>
            <a:chOff x="1031426" y="3539067"/>
            <a:chExt cx="7472430" cy="1301619"/>
          </a:xfrm>
        </p:grpSpPr>
        <p:sp>
          <p:nvSpPr>
            <p:cNvPr id="4" name="TextBox 3"/>
            <p:cNvSpPr txBox="1"/>
            <p:nvPr/>
          </p:nvSpPr>
          <p:spPr>
            <a:xfrm>
              <a:off x="1031426" y="3539067"/>
              <a:ext cx="74724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 </a:t>
              </a:r>
              <a:r>
                <a:rPr lang="en-US" sz="3200" b="1" dirty="0" smtClean="0"/>
                <a:t>swallowed</a:t>
              </a:r>
              <a:r>
                <a:rPr lang="en-US" sz="3200" dirty="0" smtClean="0"/>
                <a:t> his story, hook, line, and sinker.</a:t>
              </a:r>
              <a:endParaRPr lang="en-US" sz="3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31426" y="4255911"/>
              <a:ext cx="64626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The supernova </a:t>
              </a:r>
              <a:r>
                <a:rPr lang="en-US" sz="3200" b="1" dirty="0" smtClean="0"/>
                <a:t>swallowed</a:t>
              </a:r>
              <a:r>
                <a:rPr lang="en-US" sz="3200" dirty="0" smtClean="0"/>
                <a:t> </a:t>
              </a:r>
              <a:r>
                <a:rPr lang="en-US" sz="3200" smtClean="0"/>
                <a:t>the planet.</a:t>
              </a:r>
              <a:endParaRPr lang="en-US" sz="3200" dirty="0"/>
            </a:p>
          </p:txBody>
        </p:sp>
      </p:grpSp>
      <p:sp>
        <p:nvSpPr>
          <p:cNvPr id="7" name="Rounded Rectangular Callout 6"/>
          <p:cNvSpPr/>
          <p:nvPr/>
        </p:nvSpPr>
        <p:spPr>
          <a:xfrm>
            <a:off x="3533422" y="2338406"/>
            <a:ext cx="3093155" cy="1068592"/>
          </a:xfrm>
          <a:prstGeom prst="wedgeRoundRectCallout">
            <a:avLst>
              <a:gd name="adj1" fmla="val -80110"/>
              <a:gd name="adj2" fmla="val -5700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</a:t>
            </a:r>
            <a:r>
              <a:rPr lang="en-US" dirty="0" err="1" smtClean="0"/>
              <a:t>selectional</a:t>
            </a:r>
            <a:r>
              <a:rPr lang="en-US" dirty="0" smtClean="0"/>
              <a:t> preferences would you add for the verb “swallow”?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3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Variability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722" y="1620825"/>
            <a:ext cx="2864556" cy="46646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16395" y="6488668"/>
            <a:ext cx="231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Slide by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Yoav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Goldberg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1102</Words>
  <Application>Microsoft Macintosh PowerPoint</Application>
  <PresentationFormat>On-screen Show (4:3)</PresentationFormat>
  <Paragraphs>200</Paragraphs>
  <Slides>61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Calibri</vt:lpstr>
      <vt:lpstr>Mangal</vt:lpstr>
      <vt:lpstr>Arial</vt:lpstr>
      <vt:lpstr>Office Theme</vt:lpstr>
      <vt:lpstr>CSC 439/539  Statistical Natural Language Processing Lecture 1: Introduction</vt:lpstr>
      <vt:lpstr>Take-away</vt:lpstr>
      <vt:lpstr>Language is hard…</vt:lpstr>
      <vt:lpstr>“Beating up” other languages</vt:lpstr>
      <vt:lpstr>Who did what to whom?</vt:lpstr>
      <vt:lpstr>Who did what to whom?</vt:lpstr>
      <vt:lpstr>Who did what to whom?</vt:lpstr>
      <vt:lpstr>Ambiguity and selectional preferences</vt:lpstr>
      <vt:lpstr>Variability</vt:lpstr>
      <vt:lpstr>Discourse/Ellipsis/Multi-modality</vt:lpstr>
      <vt:lpstr>But language understanding enables important applications</vt:lpstr>
      <vt:lpstr>NLP in a nutshell</vt:lpstr>
      <vt:lpstr>NLP Applications Question Answering</vt:lpstr>
      <vt:lpstr>NLP Applications Question Answering</vt:lpstr>
      <vt:lpstr>NLP Applications Question Answering</vt:lpstr>
      <vt:lpstr>NLP Applications Question Answering</vt:lpstr>
      <vt:lpstr>Machine reading/Information extraction</vt:lpstr>
      <vt:lpstr>Machine reading/Information extraction</vt:lpstr>
      <vt:lpstr>Machine translation</vt:lpstr>
      <vt:lpstr>And many others…</vt:lpstr>
      <vt:lpstr>Overview</vt:lpstr>
      <vt:lpstr>Instructor information</vt:lpstr>
      <vt:lpstr>Websites</vt:lpstr>
      <vt:lpstr>Prerequisites</vt:lpstr>
      <vt:lpstr>Prerequisites: does this look scary?</vt:lpstr>
      <vt:lpstr>Prerequisites: does this look scary?</vt:lpstr>
      <vt:lpstr>Choosing a programming language</vt:lpstr>
      <vt:lpstr>The options</vt:lpstr>
      <vt:lpstr>Python</vt:lpstr>
      <vt:lpstr>Java</vt:lpstr>
      <vt:lpstr>Scala</vt:lpstr>
      <vt:lpstr>Performance comparison</vt:lpstr>
      <vt:lpstr>Textbook</vt:lpstr>
      <vt:lpstr>Grading</vt:lpstr>
      <vt:lpstr>Four homeworks</vt:lpstr>
      <vt:lpstr>Final project</vt:lpstr>
      <vt:lpstr>Late work + attendance policy</vt:lpstr>
      <vt:lpstr>Cooperation and cheating</vt:lpstr>
      <vt:lpstr>Undergraduate vs. graduate requirements</vt:lpstr>
      <vt:lpstr>Overview</vt:lpstr>
      <vt:lpstr>PowerPoint Presentation</vt:lpstr>
      <vt:lpstr>First homework</vt:lpstr>
      <vt:lpstr>Overview</vt:lpstr>
      <vt:lpstr>Part 1: Text categorization and a crash course in machine learning</vt:lpstr>
      <vt:lpstr>Text categorization</vt:lpstr>
      <vt:lpstr>Other examples of text categorization?</vt:lpstr>
      <vt:lpstr>Algorithms for classification: from kNN to feed-forward neural networks</vt:lpstr>
      <vt:lpstr>Algorithms for classification: from kNN to feed-forward neural networks</vt:lpstr>
      <vt:lpstr>Part 2: Sequence models</vt:lpstr>
      <vt:lpstr>Part-of-speech tagging</vt:lpstr>
      <vt:lpstr>Other examples of applications of sequence models?</vt:lpstr>
      <vt:lpstr>From hidden Markov models to long short-term memory models</vt:lpstr>
      <vt:lpstr>Part 3: Parsing</vt:lpstr>
      <vt:lpstr>Constituent parsing</vt:lpstr>
      <vt:lpstr>Dependency parsing</vt:lpstr>
      <vt:lpstr>Shift-reduce parsing</vt:lpstr>
      <vt:lpstr>Part 4: Alignment and machine translation</vt:lpstr>
      <vt:lpstr>Machine translation</vt:lpstr>
      <vt:lpstr>Alignment models</vt:lpstr>
      <vt:lpstr>Part 5 (time permitting): Advanced techniques</vt:lpstr>
      <vt:lpstr>Take-away</vt:lpstr>
    </vt:vector>
  </TitlesOfParts>
  <Company>UA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Surdeanu</dc:creator>
  <cp:lastModifiedBy>Microsoft Office User</cp:lastModifiedBy>
  <cp:revision>232</cp:revision>
  <cp:lastPrinted>2015-01-14T19:02:31Z</cp:lastPrinted>
  <dcterms:created xsi:type="dcterms:W3CDTF">2013-07-26T18:41:15Z</dcterms:created>
  <dcterms:modified xsi:type="dcterms:W3CDTF">2017-08-21T18:25:27Z</dcterms:modified>
</cp:coreProperties>
</file>